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60" r:id="rId2"/>
    <p:sldId id="257" r:id="rId3"/>
    <p:sldId id="268" r:id="rId4"/>
    <p:sldId id="259" r:id="rId5"/>
    <p:sldId id="264" r:id="rId6"/>
    <p:sldId id="272" r:id="rId7"/>
    <p:sldId id="273" r:id="rId8"/>
    <p:sldId id="291" r:id="rId9"/>
    <p:sldId id="271" r:id="rId10"/>
    <p:sldId id="274" r:id="rId11"/>
    <p:sldId id="292" r:id="rId12"/>
    <p:sldId id="275" r:id="rId13"/>
    <p:sldId id="276" r:id="rId14"/>
    <p:sldId id="258" r:id="rId15"/>
    <p:sldId id="284" r:id="rId16"/>
    <p:sldId id="282" r:id="rId17"/>
    <p:sldId id="283" r:id="rId18"/>
    <p:sldId id="263" r:id="rId19"/>
    <p:sldId id="286" r:id="rId20"/>
    <p:sldId id="287" r:id="rId21"/>
    <p:sldId id="288" r:id="rId22"/>
    <p:sldId id="289" r:id="rId23"/>
    <p:sldId id="290" r:id="rId24"/>
    <p:sldId id="265" r:id="rId25"/>
    <p:sldId id="266" r:id="rId26"/>
    <p:sldId id="294" r:id="rId27"/>
    <p:sldId id="262" r:id="rId28"/>
    <p:sldId id="267" r:id="rId29"/>
    <p:sldId id="293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FF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7" autoAdjust="0"/>
    <p:restoredTop sz="94660"/>
  </p:normalViewPr>
  <p:slideViewPr>
    <p:cSldViewPr>
      <p:cViewPr>
        <p:scale>
          <a:sx n="112" d="100"/>
          <a:sy n="112" d="100"/>
        </p:scale>
        <p:origin x="-72" y="3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E60CB-6D88-4F73-AA94-FE11C75CA3EF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799000-BC51-4FC4-80CB-2A477ACF20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1163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71683" name="Заметки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566738" y="6771218"/>
            <a:ext cx="4535091" cy="64135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altLang="ru-RU" smtClean="0">
              <a:solidFill>
                <a:srgbClr val="000000"/>
              </a:solidFill>
              <a:latin typeface="Arial" panose="020B0604020202020204" pitchFamily="34" charset="0"/>
              <a:ea typeface="Microsoft YaHei" panose="020B0503020204020204" pitchFamily="34" charset="-122"/>
              <a:cs typeface="Manga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2484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99000-BC51-4FC4-80CB-2A477ACF20DF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0086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99000-BC51-4FC4-80CB-2A477ACF20DF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96199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99000-BC51-4FC4-80CB-2A477ACF20DF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55930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99000-BC51-4FC4-80CB-2A477ACF20DF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55930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4vwqeC1pJPE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geokont.r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vk.com/geokont" TargetMode="External"/><Relationship Id="rId5" Type="http://schemas.openxmlformats.org/officeDocument/2006/relationships/image" Target="../media/image5.png"/><Relationship Id="rId10" Type="http://schemas.openxmlformats.org/officeDocument/2006/relationships/image" Target="../media/image57.png"/><Relationship Id="rId4" Type="http://schemas.openxmlformats.org/officeDocument/2006/relationships/image" Target="../media/image4.png"/><Relationship Id="rId9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pinimg.com/originals/32/f6/23/32f623f67d7eeb6660340b5df0048e4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2132856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800080"/>
                </a:solidFill>
              </a:rPr>
              <a:t>Игра «Прозрачный квадрат»: средство реализации ФГОС ДО</a:t>
            </a:r>
            <a:endParaRPr lang="ru-RU" sz="4400" b="1" dirty="0">
              <a:solidFill>
                <a:srgbClr val="80008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196752"/>
            <a:ext cx="889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</a:rPr>
              <a:t>ПЕДАГОГИЧЕСКАЯ МАСТЕРСКАЯ</a:t>
            </a:r>
            <a:endParaRPr lang="ru-RU" sz="4800" b="1" dirty="0">
              <a:solidFill>
                <a:srgbClr val="002060"/>
              </a:solidFill>
            </a:endParaRPr>
          </a:p>
        </p:txBody>
      </p:sp>
      <p:pic>
        <p:nvPicPr>
          <p:cNvPr id="14338" name="Picture 2" descr="http://www.xn--c1ajbh3aoaed0c.xn--p1ai/image/cache/catalog/%D0%92%D0%BE%D1%81%D0%BA%D0%BE%D0%B1%D0%BE%D0%B2%D0%B8%D1%87/large_321b7405-a598-4466-81ca-e410dd2457b5-800x800.png"/>
          <p:cNvPicPr>
            <a:picLocks noChangeAspect="1" noChangeArrowheads="1"/>
          </p:cNvPicPr>
          <p:nvPr/>
        </p:nvPicPr>
        <p:blipFill>
          <a:blip r:embed="rId3" cstate="print"/>
          <a:srcRect l="18512" t="10799" r="12066" b="17281"/>
          <a:stretch>
            <a:fillRect/>
          </a:stretch>
        </p:blipFill>
        <p:spPr bwMode="auto">
          <a:xfrm>
            <a:off x="6084168" y="3688034"/>
            <a:ext cx="3059832" cy="316996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75656" y="260648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9900"/>
                </a:solidFill>
              </a:rPr>
              <a:t>МДОУ «Детский сад №10» г. Ярославль</a:t>
            </a:r>
            <a:endParaRPr lang="ru-RU" sz="2400" b="1" dirty="0">
              <a:solidFill>
                <a:srgbClr val="FF9900"/>
              </a:solidFill>
            </a:endParaRPr>
          </a:p>
        </p:txBody>
      </p:sp>
      <p:pic>
        <p:nvPicPr>
          <p:cNvPr id="8" name="Picture 4" descr="http://www.woodentoys.ru/Content/Images/%D0%92%D0%BE%D1%81%D0%BA%D0%BE%D0%B1%D0%BE%D0%B2%D0%B8%D1%87/%D0%9F%D1%80%D0%BE-002-6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4077072"/>
            <a:ext cx="2375248" cy="2375248"/>
          </a:xfrm>
          <a:prstGeom prst="rect">
            <a:avLst/>
          </a:prstGeom>
          <a:noFill/>
        </p:spPr>
      </p:pic>
      <p:pic>
        <p:nvPicPr>
          <p:cNvPr id="9" name="Picture 4" descr="http://www.woodentoys.ru/Content/Images/%D0%92%D0%BE%D1%81%D0%BA%D0%BE%D0%B1%D0%BE%D0%B2%D0%B8%D1%87/%D0%9F%D1%80%D0%BE-002-6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3501008"/>
            <a:ext cx="2088232" cy="2088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pinimg.com/originals/32/f6/23/32f623f67d7eeb6660340b5df0048e4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1187624" y="44624"/>
            <a:ext cx="6840760" cy="1035496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115616" y="260648"/>
            <a:ext cx="691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800080"/>
                </a:solidFill>
              </a:rPr>
              <a:t>ПОЗНАВАТЕЛЬНОЕ РАЗВИТИЕ</a:t>
            </a:r>
            <a:endParaRPr lang="ru-RU" sz="3200" b="1" dirty="0">
              <a:solidFill>
                <a:srgbClr val="80008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65617" y="1080120"/>
            <a:ext cx="5212774" cy="9048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2400" b="1" dirty="0" smtClean="0">
                <a:solidFill>
                  <a:srgbClr val="C00000"/>
                </a:solidFill>
              </a:rPr>
              <a:t>Игра «Разложи льдинки в своё окно»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>
                <a:solidFill>
                  <a:srgbClr val="C00000"/>
                </a:solidFill>
              </a:rPr>
              <a:t>Закрепление знаний состава </a:t>
            </a:r>
            <a:r>
              <a:rPr lang="ru-RU" sz="2400" b="1" dirty="0" smtClean="0">
                <a:solidFill>
                  <a:srgbClr val="C00000"/>
                </a:solidFill>
              </a:rPr>
              <a:t>числа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4100" name="Picture 4" descr="https://sun9-50.userapi.com/c853520/v853520652/4e895/toCmQE1dUN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92897"/>
            <a:ext cx="3816423" cy="33538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2329" y="1857318"/>
            <a:ext cx="1909936" cy="17542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 descr="https://sun9-23.userapi.com/c853520/v853520652/4e89f/L_3UxqzhBH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492897"/>
            <a:ext cx="3672408" cy="3373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185578" y="2101271"/>
            <a:ext cx="1652873" cy="151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9555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pinimg.com/originals/32/f6/23/32f623f67d7eeb6660340b5df0048e4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1187624" y="0"/>
            <a:ext cx="6840760" cy="1080120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115616" y="260648"/>
            <a:ext cx="691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800080"/>
                </a:solidFill>
              </a:rPr>
              <a:t>ПОЗНАВАТЕЛЬНОЕ РАЗВИТИЕ</a:t>
            </a:r>
            <a:endParaRPr lang="ru-RU" sz="3200" b="1" dirty="0">
              <a:solidFill>
                <a:srgbClr val="80008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1080120"/>
            <a:ext cx="8424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2400" b="1" dirty="0" smtClean="0">
                <a:solidFill>
                  <a:srgbClr val="C00000"/>
                </a:solidFill>
              </a:rPr>
              <a:t>Часть </a:t>
            </a:r>
            <a:r>
              <a:rPr lang="ru-RU" sz="2400" b="1" dirty="0">
                <a:solidFill>
                  <a:srgbClr val="C00000"/>
                </a:solidFill>
              </a:rPr>
              <a:t>и</a:t>
            </a:r>
            <a:r>
              <a:rPr lang="ru-RU" sz="2400" b="1" dirty="0" smtClean="0">
                <a:solidFill>
                  <a:srgbClr val="C00000"/>
                </a:solidFill>
              </a:rPr>
              <a:t> целое. Игра «Кто быстрее?»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5122" name="Picture 2" descr="C:\Users\НАДЯ\Desktop\Новая папка\IMG_20191024_1540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559" r="9700"/>
          <a:stretch/>
        </p:blipFill>
        <p:spPr bwMode="auto">
          <a:xfrm>
            <a:off x="299190" y="1559049"/>
            <a:ext cx="3165235" cy="36193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НАДЯ\Desktop\Новая папка\IMG_20191024_15454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021" r="7407"/>
          <a:stretch/>
        </p:blipFill>
        <p:spPr bwMode="auto">
          <a:xfrm>
            <a:off x="4634065" y="1586923"/>
            <a:ext cx="3465006" cy="35914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22487" y="5301208"/>
            <a:ext cx="5899024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700" b="1" dirty="0">
                <a:solidFill>
                  <a:srgbClr val="C00000"/>
                </a:solidFill>
              </a:rPr>
              <a:t>Цель: </a:t>
            </a:r>
            <a:r>
              <a:rPr lang="ru-RU" sz="1600" dirty="0">
                <a:latin typeface="Arial"/>
              </a:rPr>
              <a:t> закрепление умения составлять целое из частей</a:t>
            </a:r>
            <a:endParaRPr lang="ru-RU" sz="1700" dirty="0"/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2000" b="1" dirty="0"/>
              <a:t>сложи квадраты из четырёх одинаковых частей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2000" b="1" dirty="0" smtClean="0"/>
              <a:t>сложи </a:t>
            </a:r>
            <a:r>
              <a:rPr lang="ru-RU" sz="2000" b="1" dirty="0"/>
              <a:t>квадраты из неравных частей</a:t>
            </a:r>
          </a:p>
        </p:txBody>
      </p:sp>
    </p:spTree>
    <p:extLst>
      <p:ext uri="{BB962C8B-B14F-4D97-AF65-F5344CB8AC3E}">
        <p14:creationId xmlns:p14="http://schemas.microsoft.com/office/powerpoint/2010/main" xmlns="" val="366674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pinimg.com/originals/32/f6/23/32f623f67d7eeb6660340b5df0048e4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1187624" y="116632"/>
            <a:ext cx="6840760" cy="963488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115616" y="260648"/>
            <a:ext cx="691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800080"/>
                </a:solidFill>
              </a:rPr>
              <a:t>ПОЗНАВАТЕЛЬНОЕ РАЗВИТИЕ</a:t>
            </a:r>
            <a:endParaRPr lang="ru-RU" sz="3200" b="1" dirty="0">
              <a:solidFill>
                <a:srgbClr val="800080"/>
              </a:solidFill>
            </a:endParaRPr>
          </a:p>
        </p:txBody>
      </p:sp>
      <p:pic>
        <p:nvPicPr>
          <p:cNvPr id="5122" name="Picture 2" descr="C:\Users\НАДЯ\Desktop\S1KoagFJfP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4901935" y="1307567"/>
            <a:ext cx="3390478" cy="25004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484784"/>
            <a:ext cx="4572000" cy="16850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C00000"/>
                </a:solidFill>
                <a:ea typeface="Calibri"/>
                <a:cs typeface="Times New Roman"/>
              </a:rPr>
              <a:t>Игра «Математический квадрат»</a:t>
            </a:r>
            <a:r>
              <a:rPr lang="ru-RU" b="1" dirty="0">
                <a:solidFill>
                  <a:srgbClr val="C00000"/>
                </a:solidFill>
                <a:ea typeface="Calibri"/>
                <a:cs typeface="Times New Roman"/>
              </a:rPr>
              <a:t/>
            </a:r>
            <a:br>
              <a:rPr lang="ru-RU" b="1" dirty="0">
                <a:solidFill>
                  <a:srgbClr val="C00000"/>
                </a:solidFill>
                <a:ea typeface="Calibri"/>
                <a:cs typeface="Times New Roman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  <a:t>Выложи льдинки так, чтобы сумма по вертикали и горизонтали была равна 6,9  (Фигуры по вертикали и горизонтали не должны повторяться)</a:t>
            </a:r>
            <a:endParaRPr lang="ru-RU" b="1" dirty="0">
              <a:solidFill>
                <a:schemeClr val="accent1">
                  <a:lumMod val="50000"/>
                </a:schemeClr>
              </a:solidFill>
              <a:ea typeface="Calibri"/>
              <a:cs typeface="Times New Roman"/>
            </a:endParaRPr>
          </a:p>
        </p:txBody>
      </p:sp>
      <p:pic>
        <p:nvPicPr>
          <p:cNvPr id="5123" name="Picture 3" descr="C:\Users\НАДЯ\Desktop\_tTWv9xbn4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33056"/>
            <a:ext cx="3360373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8024" y="3645024"/>
            <a:ext cx="4572000" cy="23221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C00000"/>
                </a:solidFill>
                <a:ea typeface="Calibri"/>
                <a:cs typeface="Times New Roman"/>
              </a:rPr>
              <a:t>Игра </a:t>
            </a:r>
            <a:r>
              <a:rPr lang="ru-RU" b="1" dirty="0" smtClean="0">
                <a:solidFill>
                  <a:srgbClr val="C00000"/>
                </a:solidFill>
                <a:ea typeface="Calibri"/>
                <a:cs typeface="Times New Roman"/>
              </a:rPr>
              <a:t>«Сосчитай сколько»</a:t>
            </a:r>
            <a:r>
              <a:rPr lang="ru-RU" b="1" dirty="0">
                <a:solidFill>
                  <a:srgbClr val="C00000"/>
                </a:solidFill>
                <a:ea typeface="Calibri"/>
                <a:cs typeface="Times New Roman"/>
              </a:rPr>
              <a:t/>
            </a:r>
            <a:br>
              <a:rPr lang="ru-RU" b="1" dirty="0">
                <a:solidFill>
                  <a:srgbClr val="C00000"/>
                </a:solidFill>
                <a:ea typeface="Calibri"/>
                <a:cs typeface="Times New Roman"/>
              </a:rPr>
            </a:b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Сколько верблюдов из одного комплекта «Прозрачный квадрат» можно сконструировать? Один, два или три ?</a:t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А мы не забудем перенести изображение на шаблон и посчитать периметр получившейся фигуры </a:t>
            </a:r>
            <a:endParaRPr lang="ru-RU" b="1" dirty="0">
              <a:solidFill>
                <a:schemeClr val="accent1">
                  <a:lumMod val="50000"/>
                </a:schemeClr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690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pinimg.com/originals/32/f6/23/32f623f67d7eeb6660340b5df0048e4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8" y="0"/>
            <a:ext cx="9143999" cy="7155739"/>
          </a:xfrm>
          <a:prstGeom prst="rect">
            <a:avLst/>
          </a:prstGeom>
          <a:noFill/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1151620" y="101988"/>
            <a:ext cx="6840760" cy="1080120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115616" y="260648"/>
            <a:ext cx="691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800080"/>
                </a:solidFill>
              </a:rPr>
              <a:t>ПОЗНАВАТЕЛЬНОЕ РАЗВИТИЕ</a:t>
            </a:r>
            <a:endParaRPr lang="ru-RU" sz="3200" b="1" dirty="0">
              <a:solidFill>
                <a:srgbClr val="80008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8832" y="2132856"/>
            <a:ext cx="4051286" cy="32637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6165" y="1903264"/>
            <a:ext cx="4572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400" b="1" dirty="0">
                <a:solidFill>
                  <a:srgbClr val="C00000"/>
                </a:solidFill>
              </a:rPr>
              <a:t>Цель: </a:t>
            </a:r>
            <a:r>
              <a:rPr lang="ru-RU" sz="2400" dirty="0">
                <a:solidFill>
                  <a:srgbClr val="002060"/>
                </a:solidFill>
                <a:latin typeface="Arial"/>
              </a:rPr>
              <a:t> </a:t>
            </a:r>
            <a:r>
              <a:rPr lang="ru-RU" sz="2400" b="1" dirty="0" smtClean="0">
                <a:solidFill>
                  <a:srgbClr val="002060"/>
                </a:solidFill>
                <a:latin typeface="Arial"/>
              </a:rPr>
              <a:t>формирование представлений о симметрии</a:t>
            </a:r>
          </a:p>
          <a:p>
            <a:pPr lvl="0"/>
            <a:endParaRPr lang="ru-RU" sz="2400" b="1" dirty="0" smtClean="0">
              <a:solidFill>
                <a:srgbClr val="002060"/>
              </a:solidFill>
              <a:latin typeface="Arial"/>
            </a:endParaRPr>
          </a:p>
          <a:p>
            <a:pPr lvl="0"/>
            <a:r>
              <a:rPr lang="ru-RU" sz="2400" b="1" dirty="0">
                <a:solidFill>
                  <a:srgbClr val="002060"/>
                </a:solidFill>
              </a:rPr>
              <a:t>Выкладываем простейшую фигуру, например, стрелку, а ребёнок выстраивает свою в зеркальном отображении. Выполняем симметричное изображение предметов используя </a:t>
            </a:r>
            <a:r>
              <a:rPr lang="ru-RU" sz="2400" b="1" dirty="0" smtClean="0">
                <a:solidFill>
                  <a:srgbClr val="002060"/>
                </a:solidFill>
              </a:rPr>
              <a:t>«Нетающие льдинки</a:t>
            </a:r>
            <a:r>
              <a:rPr lang="ru-RU" sz="2400" dirty="0" smtClean="0">
                <a:solidFill>
                  <a:srgbClr val="002060"/>
                </a:solidFill>
              </a:rPr>
              <a:t>»</a:t>
            </a:r>
            <a:endParaRPr lang="ru-RU" sz="2400" dirty="0">
              <a:solidFill>
                <a:srgbClr val="002060"/>
              </a:solidFill>
            </a:endParaRPr>
          </a:p>
          <a:p>
            <a:pPr lvl="0"/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29561" y="1196751"/>
            <a:ext cx="5917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2400" b="1" dirty="0" smtClean="0">
                <a:solidFill>
                  <a:srgbClr val="C00000"/>
                </a:solidFill>
              </a:rPr>
              <a:t>Знакомство с понятием «симметрия»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810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pinimg.com/originals/32/f6/23/32f623f67d7eeb6660340b5df0048e4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1187624" y="260648"/>
            <a:ext cx="6840760" cy="1080120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115616" y="332656"/>
            <a:ext cx="69127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800080"/>
                </a:solidFill>
              </a:rPr>
              <a:t>ХУДОЖЕСТВЕННО-ЭСТЕТИЧЕСКОЕ РАЗВИТИЕ</a:t>
            </a:r>
            <a:endParaRPr lang="ru-RU" sz="3200" b="1" dirty="0">
              <a:solidFill>
                <a:srgbClr val="80008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186715" y="1556792"/>
            <a:ext cx="7164288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 smtClean="0">
                <a:solidFill>
                  <a:srgbClr val="002060"/>
                </a:solidFill>
              </a:rPr>
              <a:t>C</a:t>
            </a:r>
            <a:r>
              <a:rPr lang="ru-RU" sz="2800" b="1" dirty="0" smtClean="0">
                <a:solidFill>
                  <a:srgbClr val="002060"/>
                </a:solidFill>
              </a:rPr>
              <a:t>оставление изображений по схеме (карточки размещаются встык)</a:t>
            </a:r>
          </a:p>
          <a:p>
            <a:pPr algn="ctr"/>
            <a:endParaRPr lang="ru-RU" sz="2800" dirty="0"/>
          </a:p>
        </p:txBody>
      </p:sp>
      <p:pic>
        <p:nvPicPr>
          <p:cNvPr id="2052" name="Picture 4" descr="https://lh4.googleusercontent.com/IlCLQMCsdXPW4koVfm08Sg66Z3vTgN0igfuek5X9oEukUqy3OYx6hw=w1200-h630-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53" r="5515" b="19192"/>
          <a:stretch/>
        </p:blipFill>
        <p:spPr bwMode="auto">
          <a:xfrm>
            <a:off x="887056" y="2564904"/>
            <a:ext cx="7732605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pinimg.com/originals/32/f6/23/32f623f67d7eeb6660340b5df0048e4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1187624" y="260648"/>
            <a:ext cx="6840760" cy="1080120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115616" y="332656"/>
            <a:ext cx="69127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800080"/>
                </a:solidFill>
              </a:rPr>
              <a:t>ХУДОЖЕСТВЕННО-ЭСТЕТИЧЕСКОЕ РАЗВИТИЕ</a:t>
            </a:r>
            <a:endParaRPr lang="ru-RU" sz="3200" b="1" dirty="0">
              <a:solidFill>
                <a:srgbClr val="80008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79512" y="1391866"/>
            <a:ext cx="8964488" cy="50405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800" b="1" dirty="0" smtClean="0">
                <a:solidFill>
                  <a:srgbClr val="002060"/>
                </a:solidFill>
              </a:rPr>
              <a:t>C</a:t>
            </a:r>
            <a:r>
              <a:rPr lang="ru-RU" sz="2800" b="1" dirty="0" smtClean="0">
                <a:solidFill>
                  <a:srgbClr val="002060"/>
                </a:solidFill>
              </a:rPr>
              <a:t>оставление изображений по схеме (альбом фигурок)</a:t>
            </a:r>
          </a:p>
          <a:p>
            <a:pPr algn="ctr"/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39" t="1949" r="6811"/>
          <a:stretch/>
        </p:blipFill>
        <p:spPr bwMode="auto">
          <a:xfrm>
            <a:off x="5234053" y="1827114"/>
            <a:ext cx="3619376" cy="2240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70" t="4937" r="57500" b="3211"/>
          <a:stretch/>
        </p:blipFill>
        <p:spPr bwMode="auto">
          <a:xfrm>
            <a:off x="156155" y="2060848"/>
            <a:ext cx="2182175" cy="379331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92"/>
          <a:stretch/>
        </p:blipFill>
        <p:spPr bwMode="auto">
          <a:xfrm>
            <a:off x="2627784" y="2501693"/>
            <a:ext cx="2382100" cy="352561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5109"/>
          <a:stretch/>
        </p:blipFill>
        <p:spPr bwMode="auto">
          <a:xfrm>
            <a:off x="5131384" y="4218568"/>
            <a:ext cx="3857832" cy="1874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3375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pinimg.com/originals/32/f6/23/32f623f67d7eeb6660340b5df0048e4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1187624" y="260648"/>
            <a:ext cx="6840760" cy="1080120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115616" y="332656"/>
            <a:ext cx="69127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800080"/>
                </a:solidFill>
              </a:rPr>
              <a:t>ХУДОЖЕСТВЕННО-ЭСТЕТИЧЕСКОЕ РАЗВИТИЕ</a:t>
            </a:r>
            <a:endParaRPr lang="ru-RU" sz="3200" b="1" dirty="0">
              <a:solidFill>
                <a:srgbClr val="80008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251520" y="1340768"/>
            <a:ext cx="8712968" cy="5789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>
                <a:solidFill>
                  <a:srgbClr val="002060"/>
                </a:solidFill>
              </a:rPr>
              <a:t>Творческое конструирование из всех льдинок</a:t>
            </a:r>
          </a:p>
          <a:p>
            <a:pPr marL="0" indent="0" algn="ctr">
              <a:buNone/>
            </a:pPr>
            <a:endParaRPr lang="ru-RU" sz="28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906"/>
          <a:stretch/>
        </p:blipFill>
        <p:spPr bwMode="auto">
          <a:xfrm>
            <a:off x="323528" y="2060848"/>
            <a:ext cx="3317565" cy="34986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809"/>
          <a:stretch/>
        </p:blipFill>
        <p:spPr bwMode="auto">
          <a:xfrm>
            <a:off x="3275856" y="1793945"/>
            <a:ext cx="2055634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3" y="4005064"/>
            <a:ext cx="1973811" cy="2051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530950"/>
            <a:ext cx="1926242" cy="2187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943"/>
          <a:stretch/>
        </p:blipFill>
        <p:spPr bwMode="auto">
          <a:xfrm>
            <a:off x="6323384" y="1776929"/>
            <a:ext cx="2160240" cy="2308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102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pinimg.com/originals/32/f6/23/32f623f67d7eeb6660340b5df0048e4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1187624" y="260648"/>
            <a:ext cx="6840760" cy="1080120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115616" y="332656"/>
            <a:ext cx="69127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800080"/>
                </a:solidFill>
              </a:rPr>
              <a:t>ХУДОЖЕСТВЕННО-ЭСТЕТИЧЕСКОЕ РАЗВИТИЕ</a:t>
            </a:r>
            <a:endParaRPr lang="ru-RU" sz="3200" b="1" dirty="0">
              <a:solidFill>
                <a:srgbClr val="80008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251520" y="1409874"/>
            <a:ext cx="8712968" cy="578966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2800" b="1" dirty="0">
                <a:solidFill>
                  <a:srgbClr val="002060"/>
                </a:solidFill>
              </a:rPr>
              <a:t>Получение нового цвета путем накладывания пластинок</a:t>
            </a:r>
          </a:p>
          <a:p>
            <a:pPr marL="0" indent="0" algn="ctr">
              <a:buNone/>
            </a:pPr>
            <a:endParaRPr lang="ru-RU" sz="28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892681"/>
            <a:ext cx="4846637" cy="412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916832"/>
            <a:ext cx="4975225" cy="412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6833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pinimg.com/originals/32/f6/23/32f623f67d7eeb6660340b5df0048e4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1174800" y="116632"/>
            <a:ext cx="6840760" cy="936104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691680" y="260648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800080"/>
                </a:solidFill>
              </a:rPr>
              <a:t>РЕЧЕВОЕ РАЗВИТИЕ</a:t>
            </a:r>
            <a:endParaRPr lang="ru-RU" sz="3200" b="1" dirty="0">
              <a:solidFill>
                <a:srgbClr val="80008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089637"/>
            <a:ext cx="8352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Задачи образовательной </a:t>
            </a:r>
            <a:r>
              <a:rPr lang="ru-RU" sz="2800" b="1" dirty="0" smtClean="0">
                <a:solidFill>
                  <a:srgbClr val="C00000"/>
                </a:solidFill>
              </a:rPr>
              <a:t>области: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616134"/>
            <a:ext cx="74888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</a:rPr>
              <a:t>владение речью как средством общения и </a:t>
            </a:r>
            <a:r>
              <a:rPr lang="ru-RU" sz="2400" dirty="0" smtClean="0">
                <a:solidFill>
                  <a:srgbClr val="002060"/>
                </a:solidFill>
              </a:rPr>
              <a:t>культуры</a:t>
            </a:r>
            <a:endParaRPr lang="ru-RU" sz="24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</a:rPr>
              <a:t>обогащение активного словаря; развитие связной, грамматически правильной диалогической и монологической </a:t>
            </a:r>
            <a:r>
              <a:rPr lang="ru-RU" sz="2400" dirty="0" smtClean="0">
                <a:solidFill>
                  <a:srgbClr val="002060"/>
                </a:solidFill>
              </a:rPr>
              <a:t>речи</a:t>
            </a:r>
            <a:endParaRPr lang="ru-RU" sz="24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</a:rPr>
              <a:t>развитие речевого творчества; развитие звуковой и интонационной культуры речи, фонематического </a:t>
            </a:r>
            <a:r>
              <a:rPr lang="ru-RU" sz="2400" dirty="0" smtClean="0">
                <a:solidFill>
                  <a:srgbClr val="002060"/>
                </a:solidFill>
              </a:rPr>
              <a:t>слуха</a:t>
            </a:r>
            <a:endParaRPr lang="ru-RU" sz="24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</a:rPr>
              <a:t>знакомство с книжной культурой, детской литературой, понимание на слух текстов различных жанров детской </a:t>
            </a:r>
            <a:r>
              <a:rPr lang="ru-RU" sz="2400" dirty="0" smtClean="0">
                <a:solidFill>
                  <a:srgbClr val="002060"/>
                </a:solidFill>
              </a:rPr>
              <a:t>литературы</a:t>
            </a:r>
            <a:endParaRPr lang="ru-RU" sz="24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</a:rPr>
              <a:t>формирование звуковой аналитико-синтетической активности как предпосылки обучения </a:t>
            </a:r>
            <a:r>
              <a:rPr lang="ru-RU" sz="2400" dirty="0" smtClean="0">
                <a:solidFill>
                  <a:srgbClr val="002060"/>
                </a:solidFill>
              </a:rPr>
              <a:t>грамоте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58866" y="4077072"/>
            <a:ext cx="1885134" cy="19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pinimg.com/originals/32/f6/23/32f623f67d7eeb6660340b5df0048e4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1187624" y="116632"/>
            <a:ext cx="6840760" cy="864096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691680" y="260648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800080"/>
                </a:solidFill>
              </a:rPr>
              <a:t>РЕЧЕВОЕ РАЗВИТИЕ</a:t>
            </a:r>
            <a:endParaRPr lang="ru-RU" sz="3200" b="1" dirty="0">
              <a:solidFill>
                <a:srgbClr val="80008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3283" y="1844824"/>
            <a:ext cx="6840760" cy="3744415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говорение </a:t>
            </a:r>
            <a:r>
              <a:rPr lang="ru-RU" b="1" dirty="0">
                <a:solidFill>
                  <a:srgbClr val="002060"/>
                </a:solidFill>
              </a:rPr>
              <a:t>- устное выражение </a:t>
            </a:r>
            <a:r>
              <a:rPr lang="ru-RU" b="1" dirty="0" smtClean="0">
                <a:solidFill>
                  <a:srgbClr val="002060"/>
                </a:solidFill>
              </a:rPr>
              <a:t>мысли</a:t>
            </a:r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слушание </a:t>
            </a:r>
            <a:r>
              <a:rPr lang="ru-RU" b="1" dirty="0">
                <a:solidFill>
                  <a:srgbClr val="002060"/>
                </a:solidFill>
              </a:rPr>
              <a:t>- восприятие речи на слух и ее </a:t>
            </a:r>
            <a:r>
              <a:rPr lang="ru-RU" b="1" dirty="0" smtClean="0">
                <a:solidFill>
                  <a:srgbClr val="002060"/>
                </a:solidFill>
              </a:rPr>
              <a:t>понимание</a:t>
            </a:r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чтение </a:t>
            </a:r>
            <a:r>
              <a:rPr lang="ru-RU" b="1" dirty="0">
                <a:solidFill>
                  <a:srgbClr val="002060"/>
                </a:solidFill>
              </a:rPr>
              <a:t>- восприятие и понимание чужой записанной </a:t>
            </a:r>
            <a:r>
              <a:rPr lang="ru-RU" b="1" dirty="0" smtClean="0">
                <a:solidFill>
                  <a:srgbClr val="002060"/>
                </a:solidFill>
              </a:rPr>
              <a:t>речи</a:t>
            </a:r>
            <a:endParaRPr lang="ru-RU" b="1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267744" y="1052736"/>
            <a:ext cx="52808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Виды речевой деятельности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387167" y="2060848"/>
            <a:ext cx="4322763" cy="432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https://i.ya-webdesign.com/images/book-clipart-png-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018711">
            <a:off x="6435114" y="3263734"/>
            <a:ext cx="1890188" cy="141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8549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pinimg.com/originals/32/f6/23/32f623f67d7eeb6660340b5df0048e4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3528" y="188640"/>
            <a:ext cx="8820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800080"/>
                </a:solidFill>
              </a:rPr>
              <a:t>ЦЕЛЬ: </a:t>
            </a:r>
            <a:r>
              <a:rPr lang="ru-RU" sz="2800" b="1" dirty="0" smtClean="0"/>
              <a:t>открытие нового знания об игре «Прозрачный квадрат» В.В. </a:t>
            </a:r>
            <a:r>
              <a:rPr lang="ru-RU" sz="2800" b="1" dirty="0" err="1" smtClean="0"/>
              <a:t>Воскобовича</a:t>
            </a:r>
            <a:r>
              <a:rPr lang="ru-RU" sz="2800" b="1" dirty="0" smtClean="0"/>
              <a:t> посредством групповой работы</a:t>
            </a:r>
            <a:endParaRPr lang="ru-RU" sz="2800" b="1" dirty="0"/>
          </a:p>
        </p:txBody>
      </p:sp>
      <p:pic>
        <p:nvPicPr>
          <p:cNvPr id="5" name="Picture 4" descr="http://geokont.ru/image/cache/catalog/13.03_Prozrachnijkvadrat(krasnij)_1-500x5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381296">
            <a:off x="564187" y="1528860"/>
            <a:ext cx="2818284" cy="2818284"/>
          </a:xfrm>
          <a:prstGeom prst="rect">
            <a:avLst/>
          </a:prstGeom>
          <a:noFill/>
        </p:spPr>
      </p:pic>
      <p:pic>
        <p:nvPicPr>
          <p:cNvPr id="6" name="Picture 8" descr="http://geokont.ru/image/cache/catalog/13.04_Prozrachnijkvadrat(zelenij)_1-500x5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1484784"/>
            <a:ext cx="3096344" cy="3096344"/>
          </a:xfrm>
          <a:prstGeom prst="rect">
            <a:avLst/>
          </a:prstGeom>
          <a:noFill/>
        </p:spPr>
      </p:pic>
      <p:pic>
        <p:nvPicPr>
          <p:cNvPr id="3076" name="Picture 4" descr="http://sarovchata.ru/wa-data/public/shop/products/15/20/12015/images/23801/23801.750x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2420888"/>
            <a:ext cx="3361647" cy="3960440"/>
          </a:xfrm>
          <a:prstGeom prst="rect">
            <a:avLst/>
          </a:prstGeom>
          <a:noFill/>
        </p:spPr>
      </p:pic>
      <p:pic>
        <p:nvPicPr>
          <p:cNvPr id="1026" name="Picture 2" descr="https://geokont.ru/image/cache/catalog/13.6-9_ProzrachniekvadratiLarchik(kovrolin)_1-500x5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3451" y="3717032"/>
            <a:ext cx="3070313" cy="307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pinimg.com/originals/32/f6/23/32f623f67d7eeb6660340b5df0048e4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1187624" y="116632"/>
            <a:ext cx="6840760" cy="864096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691680" y="260648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800080"/>
                </a:solidFill>
              </a:rPr>
              <a:t>РЕЧЕВОЕ РАЗВИТИЕ</a:t>
            </a:r>
            <a:endParaRPr lang="ru-RU" sz="3200" b="1" dirty="0">
              <a:solidFill>
                <a:srgbClr val="80008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323528" y="1619668"/>
            <a:ext cx="7776864" cy="3960439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sz="3400" b="1" u="sng" dirty="0">
                <a:solidFill>
                  <a:srgbClr val="002060"/>
                </a:solidFill>
              </a:rPr>
              <a:t>Коллективная игра «Вертикальное домино</a:t>
            </a:r>
            <a:r>
              <a:rPr lang="ru-RU" sz="3400" b="1" u="sng" dirty="0" smtClean="0">
                <a:solidFill>
                  <a:srgbClr val="002060"/>
                </a:solidFill>
              </a:rPr>
              <a:t>»</a:t>
            </a:r>
            <a:endParaRPr lang="ru-RU" sz="3400" b="1" u="sng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развивает:</a:t>
            </a:r>
            <a:endParaRPr lang="ru-RU" b="1" dirty="0">
              <a:solidFill>
                <a:srgbClr val="002060"/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</a:rPr>
              <a:t>активный словарь: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</a:rPr>
              <a:t>актуализация </a:t>
            </a:r>
            <a:r>
              <a:rPr lang="ru-RU" b="1" dirty="0">
                <a:solidFill>
                  <a:srgbClr val="002060"/>
                </a:solidFill>
              </a:rPr>
              <a:t>глагольной </a:t>
            </a:r>
            <a:r>
              <a:rPr lang="ru-RU" b="1" dirty="0" smtClean="0">
                <a:solidFill>
                  <a:srgbClr val="002060"/>
                </a:solidFill>
              </a:rPr>
              <a:t>лексики «</a:t>
            </a:r>
            <a:r>
              <a:rPr lang="ru-RU" b="1" dirty="0">
                <a:solidFill>
                  <a:srgbClr val="002060"/>
                </a:solidFill>
              </a:rPr>
              <a:t>Что делает</a:t>
            </a:r>
            <a:r>
              <a:rPr lang="ru-RU" b="1" dirty="0" smtClean="0">
                <a:solidFill>
                  <a:srgbClr val="002060"/>
                </a:solidFill>
              </a:rPr>
              <a:t>?»</a:t>
            </a:r>
            <a:endParaRPr lang="ru-RU" b="1" dirty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</a:rPr>
              <a:t>предикативной лексики «Скажи</a:t>
            </a:r>
            <a:r>
              <a:rPr lang="ru-RU" b="1" dirty="0">
                <a:solidFill>
                  <a:srgbClr val="002060"/>
                </a:solidFill>
              </a:rPr>
              <a:t>, какая(ой, </a:t>
            </a:r>
            <a:r>
              <a:rPr lang="ru-RU" b="1" dirty="0" err="1">
                <a:solidFill>
                  <a:srgbClr val="002060"/>
                </a:solidFill>
              </a:rPr>
              <a:t>ое</a:t>
            </a:r>
            <a:r>
              <a:rPr lang="ru-RU" b="1" dirty="0" smtClean="0">
                <a:solidFill>
                  <a:srgbClr val="002060"/>
                </a:solidFill>
              </a:rPr>
              <a:t>)?»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     (сказочный образ),  «Опиши льдинку»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звукопроизношение </a:t>
            </a:r>
            <a:r>
              <a:rPr lang="ru-RU" b="1" dirty="0">
                <a:solidFill>
                  <a:srgbClr val="002060"/>
                </a:solidFill>
              </a:rPr>
              <a:t>: автоматизация поставленных звуков «Произнеси правильно»...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фонематические </a:t>
            </a:r>
            <a:r>
              <a:rPr lang="ru-RU" b="1" dirty="0">
                <a:solidFill>
                  <a:srgbClr val="002060"/>
                </a:solidFill>
              </a:rPr>
              <a:t>процессы: «Подбери слово на заданный звук», «Выбери слово с заданным звуком»…</a:t>
            </a:r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267744" y="1052736"/>
            <a:ext cx="56650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Компоненты речевой системы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105"/>
          <a:stretch/>
        </p:blipFill>
        <p:spPr bwMode="auto">
          <a:xfrm>
            <a:off x="6986190" y="4922556"/>
            <a:ext cx="2084387" cy="1919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7036" y="4922556"/>
            <a:ext cx="1859738" cy="19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0364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pinimg.com/originals/32/f6/23/32f623f67d7eeb6660340b5df0048e4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1187624" y="116632"/>
            <a:ext cx="6840760" cy="864096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691680" y="260648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800080"/>
                </a:solidFill>
              </a:rPr>
              <a:t>РЕЧЕВОЕ РАЗВИТИЕ</a:t>
            </a:r>
            <a:endParaRPr lang="ru-RU" sz="3200" b="1" dirty="0">
              <a:solidFill>
                <a:srgbClr val="80008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323528" y="2061792"/>
            <a:ext cx="5832648" cy="396043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3400" b="1" u="sng" dirty="0">
                <a:solidFill>
                  <a:srgbClr val="002060"/>
                </a:solidFill>
              </a:rPr>
              <a:t>развитие лексической выразительности за </a:t>
            </a:r>
            <a:r>
              <a:rPr lang="ru-RU" sz="3400" b="1" u="sng" dirty="0" smtClean="0">
                <a:solidFill>
                  <a:srgbClr val="002060"/>
                </a:solidFill>
              </a:rPr>
              <a:t>счет: </a:t>
            </a:r>
            <a:endParaRPr lang="ru-RU" sz="3400" b="1" u="sng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3400" b="1" dirty="0">
                <a:solidFill>
                  <a:srgbClr val="002060"/>
                </a:solidFill>
              </a:rPr>
              <a:t>    - сравнений «Лошадка ОШ мчалась как ветер</a:t>
            </a:r>
            <a:r>
              <a:rPr lang="ru-RU" sz="3400" b="1" dirty="0" smtClean="0">
                <a:solidFill>
                  <a:srgbClr val="002060"/>
                </a:solidFill>
              </a:rPr>
              <a:t>»…</a:t>
            </a:r>
            <a:endParaRPr lang="ru-RU" sz="34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3400" b="1" dirty="0">
                <a:solidFill>
                  <a:srgbClr val="002060"/>
                </a:solidFill>
              </a:rPr>
              <a:t>    - эпитетов «Ранним, ясным, чудесным солнечным утром Малыш Гео отправился в  путь</a:t>
            </a:r>
            <a:r>
              <a:rPr lang="ru-RU" sz="3400" b="1" dirty="0" smtClean="0">
                <a:solidFill>
                  <a:srgbClr val="002060"/>
                </a:solidFill>
              </a:rPr>
              <a:t>»…</a:t>
            </a:r>
            <a:endParaRPr lang="ru-RU" sz="34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3400" b="1" dirty="0">
                <a:solidFill>
                  <a:srgbClr val="002060"/>
                </a:solidFill>
              </a:rPr>
              <a:t>    - метафор «Они долго шли по безмолвному лесу</a:t>
            </a:r>
            <a:r>
              <a:rPr lang="ru-RU" sz="3400" b="1" dirty="0" smtClean="0">
                <a:solidFill>
                  <a:srgbClr val="002060"/>
                </a:solidFill>
              </a:rPr>
              <a:t>»…</a:t>
            </a:r>
            <a:endParaRPr lang="ru-RU" sz="3400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3400" b="1" dirty="0">
                <a:solidFill>
                  <a:srgbClr val="002060"/>
                </a:solidFill>
              </a:rPr>
              <a:t>    - фразеологических  оборотов «</a:t>
            </a:r>
            <a:r>
              <a:rPr lang="ru-RU" sz="3400" b="1" dirty="0" err="1">
                <a:solidFill>
                  <a:srgbClr val="002060"/>
                </a:solidFill>
              </a:rPr>
              <a:t>Незримка</a:t>
            </a:r>
            <a:r>
              <a:rPr lang="ru-RU" sz="3400" b="1" dirty="0">
                <a:solidFill>
                  <a:srgbClr val="002060"/>
                </a:solidFill>
              </a:rPr>
              <a:t> </a:t>
            </a:r>
            <a:r>
              <a:rPr lang="ru-RU" sz="3400" b="1" dirty="0" err="1">
                <a:solidFill>
                  <a:srgbClr val="002060"/>
                </a:solidFill>
              </a:rPr>
              <a:t>Всюсь</a:t>
            </a:r>
            <a:r>
              <a:rPr lang="ru-RU" sz="3400" b="1" dirty="0">
                <a:solidFill>
                  <a:srgbClr val="002060"/>
                </a:solidFill>
              </a:rPr>
              <a:t> </a:t>
            </a:r>
            <a:r>
              <a:rPr lang="ru-RU" sz="3400" b="1" dirty="0" smtClean="0">
                <a:solidFill>
                  <a:srgbClr val="002060"/>
                </a:solidFill>
              </a:rPr>
              <a:t>«</a:t>
            </a:r>
            <a:r>
              <a:rPr lang="ru-RU" sz="3400" b="1" dirty="0">
                <a:solidFill>
                  <a:srgbClr val="002060"/>
                </a:solidFill>
              </a:rPr>
              <a:t>вставляет палки в колеса»», «Малыш Гео встал </a:t>
            </a:r>
            <a:r>
              <a:rPr lang="ru-RU" sz="3400" b="1" dirty="0" smtClean="0">
                <a:solidFill>
                  <a:srgbClr val="002060"/>
                </a:solidFill>
              </a:rPr>
              <a:t>ни свет </a:t>
            </a:r>
            <a:r>
              <a:rPr lang="ru-RU" sz="3400" b="1" dirty="0">
                <a:solidFill>
                  <a:srgbClr val="002060"/>
                </a:solidFill>
              </a:rPr>
              <a:t>ни заря…»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075192" y="1047139"/>
            <a:ext cx="56650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Компоненты речевой системы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9512" y="1916832"/>
            <a:ext cx="2779713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4507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pinimg.com/originals/32/f6/23/32f623f67d7eeb6660340b5df0048e4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1187624" y="116632"/>
            <a:ext cx="6840760" cy="864096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691680" y="260648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800080"/>
                </a:solidFill>
              </a:rPr>
              <a:t>РЕЧЕВОЕ РАЗВИТИЕ</a:t>
            </a:r>
            <a:endParaRPr lang="ru-RU" sz="3200" b="1" dirty="0">
              <a:solidFill>
                <a:srgbClr val="80008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75192" y="1047139"/>
            <a:ext cx="56650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Компоненты речевой системы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132856"/>
            <a:ext cx="2779713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7504" y="1844824"/>
            <a:ext cx="631844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solidFill>
                  <a:srgbClr val="002060"/>
                </a:solidFill>
              </a:rPr>
              <a:t>Связная речь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</a:rPr>
              <a:t>пересказ </a:t>
            </a:r>
            <a:r>
              <a:rPr lang="ru-RU" sz="2000" b="1" dirty="0">
                <a:solidFill>
                  <a:srgbClr val="002060"/>
                </a:solidFill>
              </a:rPr>
              <a:t>сказочной </a:t>
            </a:r>
            <a:r>
              <a:rPr lang="ru-RU" sz="2000" b="1" dirty="0" smtClean="0">
                <a:solidFill>
                  <a:srgbClr val="002060"/>
                </a:solidFill>
              </a:rPr>
              <a:t>истории</a:t>
            </a:r>
            <a:endParaRPr lang="ru-RU" sz="2000" b="1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</a:rPr>
              <a:t>придумывание </a:t>
            </a:r>
            <a:r>
              <a:rPr lang="ru-RU" sz="2000" b="1" dirty="0">
                <a:solidFill>
                  <a:srgbClr val="002060"/>
                </a:solidFill>
              </a:rPr>
              <a:t>: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     - описательного или сюжетного </a:t>
            </a:r>
            <a:r>
              <a:rPr lang="ru-RU" sz="2000" b="1" dirty="0" smtClean="0">
                <a:solidFill>
                  <a:srgbClr val="002060"/>
                </a:solidFill>
              </a:rPr>
              <a:t>рассказа</a:t>
            </a:r>
            <a:endParaRPr lang="ru-RU" sz="2000" b="1" dirty="0">
              <a:solidFill>
                <a:srgbClr val="002060"/>
              </a:solidFill>
            </a:endParaRPr>
          </a:p>
          <a:p>
            <a:r>
              <a:rPr lang="ru-RU" sz="2000" b="1" dirty="0">
                <a:solidFill>
                  <a:srgbClr val="002060"/>
                </a:solidFill>
              </a:rPr>
              <a:t>     - продолжение сказочной </a:t>
            </a:r>
            <a:r>
              <a:rPr lang="ru-RU" sz="2000" b="1" dirty="0" smtClean="0">
                <a:solidFill>
                  <a:srgbClr val="002060"/>
                </a:solidFill>
              </a:rPr>
              <a:t>истории</a:t>
            </a:r>
            <a:endParaRPr lang="ru-RU" sz="2000" b="1" dirty="0">
              <a:solidFill>
                <a:srgbClr val="002060"/>
              </a:solidFill>
            </a:endParaRPr>
          </a:p>
          <a:p>
            <a:r>
              <a:rPr lang="ru-RU" sz="2000" b="1" dirty="0">
                <a:solidFill>
                  <a:srgbClr val="002060"/>
                </a:solidFill>
              </a:rPr>
              <a:t>     - изменение  сюжета в связи с появлением нового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        </a:t>
            </a:r>
            <a:r>
              <a:rPr lang="ru-RU" sz="2000" b="1" dirty="0" smtClean="0">
                <a:solidFill>
                  <a:srgbClr val="002060"/>
                </a:solidFill>
              </a:rPr>
              <a:t>персонажа</a:t>
            </a:r>
            <a:endParaRPr lang="ru-RU" sz="2000" b="1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rgbClr val="002060"/>
                </a:solidFill>
              </a:rPr>
              <a:t>выдвижение </a:t>
            </a:r>
            <a:r>
              <a:rPr lang="ru-RU" sz="2000" b="1" dirty="0">
                <a:solidFill>
                  <a:srgbClr val="002060"/>
                </a:solidFill>
              </a:rPr>
              <a:t>и доказательство своих предположений </a:t>
            </a:r>
            <a:r>
              <a:rPr lang="ru-RU" sz="2000" b="1" dirty="0" smtClean="0">
                <a:solidFill>
                  <a:srgbClr val="002060"/>
                </a:solidFill>
              </a:rPr>
              <a:t>«</a:t>
            </a:r>
            <a:r>
              <a:rPr lang="ru-RU" sz="2000" b="1" dirty="0">
                <a:solidFill>
                  <a:srgbClr val="002060"/>
                </a:solidFill>
              </a:rPr>
              <a:t>Найди лишнюю пластику и докажи, что ты прав», </a:t>
            </a:r>
            <a:r>
              <a:rPr lang="ru-RU" sz="2000" b="1" dirty="0" smtClean="0">
                <a:solidFill>
                  <a:srgbClr val="002060"/>
                </a:solidFill>
              </a:rPr>
              <a:t>«</a:t>
            </a:r>
            <a:r>
              <a:rPr lang="ru-RU" sz="2000" b="1" dirty="0">
                <a:solidFill>
                  <a:srgbClr val="002060"/>
                </a:solidFill>
              </a:rPr>
              <a:t>Объясни, что объединяет пластинки, которые </a:t>
            </a:r>
            <a:r>
              <a:rPr lang="ru-RU" sz="2000" b="1" dirty="0" smtClean="0">
                <a:solidFill>
                  <a:srgbClr val="002060"/>
                </a:solidFill>
              </a:rPr>
              <a:t>лежат  перед </a:t>
            </a:r>
            <a:r>
              <a:rPr lang="ru-RU" sz="2000" b="1" dirty="0">
                <a:solidFill>
                  <a:srgbClr val="002060"/>
                </a:solidFill>
              </a:rPr>
              <a:t>тобой</a:t>
            </a:r>
            <a:r>
              <a:rPr lang="ru-RU" sz="2000" b="1" dirty="0" smtClean="0">
                <a:solidFill>
                  <a:srgbClr val="002060"/>
                </a:solidFill>
              </a:rPr>
              <a:t>»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249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pinimg.com/originals/32/f6/23/32f623f67d7eeb6660340b5df0048e4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1187624" y="116632"/>
            <a:ext cx="6840760" cy="864096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691680" y="260648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800080"/>
                </a:solidFill>
              </a:rPr>
              <a:t>РЕЧЕВОЕ РАЗВИТИЕ</a:t>
            </a:r>
            <a:endParaRPr lang="ru-RU" sz="3200" b="1" dirty="0">
              <a:solidFill>
                <a:srgbClr val="80008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75192" y="1047139"/>
            <a:ext cx="56650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Компоненты речевой системы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916832"/>
            <a:ext cx="2779713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1519" y="1556792"/>
            <a:ext cx="505197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</a:rPr>
              <a:t>связная речь:</a:t>
            </a:r>
            <a:endParaRPr lang="ru-RU" sz="2400" b="1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</a:rPr>
              <a:t>припоминание </a:t>
            </a:r>
            <a:r>
              <a:rPr lang="ru-RU" sz="2400" b="1" dirty="0">
                <a:solidFill>
                  <a:srgbClr val="002060"/>
                </a:solidFill>
              </a:rPr>
              <a:t>предыдущих или последующих событий сказочной истории по предложенной </a:t>
            </a:r>
            <a:r>
              <a:rPr lang="ru-RU" sz="2400" b="1" dirty="0" smtClean="0">
                <a:solidFill>
                  <a:srgbClr val="002060"/>
                </a:solidFill>
              </a:rPr>
              <a:t>картинке</a:t>
            </a:r>
            <a:endParaRPr lang="ru-RU" sz="2400" b="1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</a:rPr>
              <a:t>придумывание </a:t>
            </a:r>
            <a:r>
              <a:rPr lang="ru-RU" sz="2400" b="1" dirty="0">
                <a:solidFill>
                  <a:srgbClr val="002060"/>
                </a:solidFill>
              </a:rPr>
              <a:t>загадки-описания сказочного образа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002060"/>
                </a:solidFill>
              </a:rPr>
              <a:t>интонационная </a:t>
            </a:r>
            <a:r>
              <a:rPr lang="ru-RU" sz="2400" b="1" dirty="0">
                <a:solidFill>
                  <a:srgbClr val="002060"/>
                </a:solidFill>
              </a:rPr>
              <a:t>выразительность речи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    скажи грустно, скажи радостно, скажи удивленно… </a:t>
            </a:r>
          </a:p>
        </p:txBody>
      </p:sp>
    </p:spTree>
    <p:extLst>
      <p:ext uri="{BB962C8B-B14F-4D97-AF65-F5344CB8AC3E}">
        <p14:creationId xmlns:p14="http://schemas.microsoft.com/office/powerpoint/2010/main" xmlns="" val="27102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pinimg.com/originals/32/f6/23/32f623f67d7eeb6660340b5df0048e4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1187624" y="260648"/>
            <a:ext cx="6840760" cy="1080120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95536" y="332656"/>
            <a:ext cx="82783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800080"/>
                </a:solidFill>
              </a:rPr>
              <a:t>СОЦИАЛЬНО-КОММУНИКАТИВНОЕ РАЗВИТИЕ</a:t>
            </a:r>
            <a:endParaRPr lang="ru-RU" sz="3200" b="1" dirty="0">
              <a:solidFill>
                <a:srgbClr val="80008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0" y="1412776"/>
            <a:ext cx="8686800" cy="1512168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7200" b="1" dirty="0" smtClean="0">
                <a:solidFill>
                  <a:srgbClr val="002060"/>
                </a:solidFill>
              </a:rPr>
              <a:t>       </a:t>
            </a:r>
            <a:r>
              <a:rPr lang="ru-RU" sz="7200" b="1" dirty="0" smtClean="0">
                <a:solidFill>
                  <a:srgbClr val="C00000"/>
                </a:solidFill>
              </a:rPr>
              <a:t>Коллективные игры  «Вертикальное домино»,  «1-8-1» </a:t>
            </a:r>
            <a:r>
              <a:rPr lang="ru-RU" sz="7200" b="1" dirty="0">
                <a:solidFill>
                  <a:srgbClr val="002060"/>
                </a:solidFill>
              </a:rPr>
              <a:t>р</a:t>
            </a:r>
            <a:r>
              <a:rPr lang="ru-RU" sz="7200" b="1" dirty="0" smtClean="0">
                <a:solidFill>
                  <a:srgbClr val="002060"/>
                </a:solidFill>
              </a:rPr>
              <a:t>азвивает </a:t>
            </a:r>
            <a:r>
              <a:rPr lang="ru-RU" sz="7200" b="1" dirty="0">
                <a:solidFill>
                  <a:srgbClr val="002060"/>
                </a:solidFill>
              </a:rPr>
              <a:t>у детей социальные навыки: освоение различных способов разрешения конфликтных ситуаций; умение договариваться; соблюдать очерёдность; устанавливать новые </a:t>
            </a:r>
            <a:r>
              <a:rPr lang="ru-RU" sz="7200" b="1" dirty="0" smtClean="0">
                <a:solidFill>
                  <a:srgbClr val="002060"/>
                </a:solidFill>
              </a:rPr>
              <a:t>контакты, формирует </a:t>
            </a:r>
            <a:r>
              <a:rPr lang="ru-RU" sz="7200" b="1" dirty="0">
                <a:solidFill>
                  <a:srgbClr val="002060"/>
                </a:solidFill>
              </a:rPr>
              <a:t>коммуникативные навыки ребёнка – умение распознавать эмоциональные переживания и состояния окружающих, выражение собственных </a:t>
            </a:r>
            <a:r>
              <a:rPr lang="ru-RU" sz="7200" b="1" dirty="0" smtClean="0">
                <a:solidFill>
                  <a:srgbClr val="002060"/>
                </a:solidFill>
              </a:rPr>
              <a:t>переживаний</a:t>
            </a:r>
            <a:endParaRPr lang="ru-RU" sz="7200" b="1" dirty="0">
              <a:solidFill>
                <a:srgbClr val="002060"/>
              </a:solidFill>
            </a:endParaRPr>
          </a:p>
          <a:p>
            <a:pPr algn="ctr">
              <a:buNone/>
            </a:pP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4100" name="Picture 4" descr="http://www.woodentoys.ru/Content/Images/%D0%92%D0%BE%D1%81%D0%BA%D0%BE%D0%B1%D0%BE%D0%B2%D0%B8%D1%87/%D0%9F%D1%80%D0%BE-002-6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5" y="4700336"/>
            <a:ext cx="2157663" cy="2157663"/>
          </a:xfrm>
          <a:prstGeom prst="rect">
            <a:avLst/>
          </a:prstGeom>
          <a:noFill/>
        </p:spPr>
      </p:pic>
      <p:pic>
        <p:nvPicPr>
          <p:cNvPr id="9" name="Picture 4" descr="http://www.woodentoys.ru/Content/Images/%D0%92%D0%BE%D1%81%D0%BA%D0%BE%D0%B1%D0%BE%D0%B2%D0%B8%D1%87/%D0%9F%D1%80%D0%BE-002-6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2924944"/>
            <a:ext cx="1907704" cy="1907704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746"/>
          <a:stretch/>
        </p:blipFill>
        <p:spPr bwMode="auto">
          <a:xfrm>
            <a:off x="179511" y="2852936"/>
            <a:ext cx="6119119" cy="35913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pinimg.com/originals/32/f6/23/32f623f67d7eeb6660340b5df0048e4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1187624" y="260648"/>
            <a:ext cx="6840760" cy="864096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115616" y="476672"/>
            <a:ext cx="691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800080"/>
                </a:solidFill>
              </a:rPr>
              <a:t>ФИЗИЧЕСКОЕ РАЗВИТИЕ</a:t>
            </a:r>
            <a:endParaRPr lang="ru-RU" sz="3200" b="1" dirty="0">
              <a:solidFill>
                <a:srgbClr val="80008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b="7696"/>
          <a:stretch>
            <a:fillRect/>
          </a:stretch>
        </p:blipFill>
        <p:spPr bwMode="auto">
          <a:xfrm>
            <a:off x="323528" y="2060848"/>
            <a:ext cx="2506707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611560" y="1412776"/>
            <a:ext cx="8229600" cy="576064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Развитие мелкой моторики рук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https://www.maam.ru/upload/blogs/51c5d87a12189eecc8e7108c29267075.jp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2132856"/>
            <a:ext cx="5376597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pinimg.com/originals/32/f6/23/32f623f67d7eeb6660340b5df0048e4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467544" y="116632"/>
            <a:ext cx="7632848" cy="648072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39552" y="188640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800080"/>
                </a:solidFill>
              </a:rPr>
              <a:t>Сказка про озеро </a:t>
            </a:r>
            <a:r>
              <a:rPr lang="ru-RU" sz="3200" b="1" dirty="0" err="1" smtClean="0">
                <a:solidFill>
                  <a:srgbClr val="800080"/>
                </a:solidFill>
              </a:rPr>
              <a:t>Айс</a:t>
            </a:r>
            <a:r>
              <a:rPr lang="ru-RU" sz="3200" b="1" dirty="0" smtClean="0">
                <a:solidFill>
                  <a:srgbClr val="800080"/>
                </a:solidFill>
              </a:rPr>
              <a:t> (автор </a:t>
            </a:r>
            <a:r>
              <a:rPr lang="ru-RU" sz="3200" b="1" dirty="0" err="1" smtClean="0">
                <a:solidFill>
                  <a:srgbClr val="800080"/>
                </a:solidFill>
              </a:rPr>
              <a:t>Т.В.Боблёва</a:t>
            </a:r>
            <a:r>
              <a:rPr lang="ru-RU" sz="3200" b="1" dirty="0" smtClean="0">
                <a:solidFill>
                  <a:srgbClr val="800080"/>
                </a:solidFill>
              </a:rPr>
              <a:t>)</a:t>
            </a:r>
            <a:endParaRPr lang="ru-RU" sz="3200" b="1" dirty="0">
              <a:solidFill>
                <a:srgbClr val="80008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836712"/>
            <a:ext cx="358214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Лёг спать малыш Гео и видит вдруг сон,</a:t>
            </a:r>
          </a:p>
          <a:p>
            <a:r>
              <a:rPr lang="ru-RU" sz="1400" b="1" dirty="0"/>
              <a:t>Как будто по тонкому льду ходит он.</a:t>
            </a:r>
          </a:p>
          <a:p>
            <a:r>
              <a:rPr lang="ru-RU" sz="1400" b="1" dirty="0"/>
              <a:t>И солнце печёт, и птицы летают,</a:t>
            </a:r>
          </a:p>
          <a:p>
            <a:r>
              <a:rPr lang="ru-RU" sz="1400" b="1" dirty="0"/>
              <a:t>А лёд под ногами ни капли не тает.</a:t>
            </a:r>
          </a:p>
          <a:p>
            <a:r>
              <a:rPr lang="ru-RU" sz="1400" b="1" dirty="0"/>
              <a:t>Прозрачное озеро, льдинки вокруг,</a:t>
            </a:r>
          </a:p>
          <a:p>
            <a:r>
              <a:rPr lang="ru-RU" sz="1400" b="1" dirty="0"/>
              <a:t>И как то весь сон закончился вдруг…</a:t>
            </a:r>
          </a:p>
          <a:p>
            <a:endParaRPr lang="ru-RU" sz="1400" b="1" dirty="0"/>
          </a:p>
          <a:p>
            <a:r>
              <a:rPr lang="ru-RU" sz="1400" b="1" dirty="0"/>
              <a:t>Проснулся наш Гео, вскричал: «Вот беда,</a:t>
            </a:r>
          </a:p>
          <a:p>
            <a:r>
              <a:rPr lang="ru-RU" sz="1400" b="1" dirty="0"/>
              <a:t>Опять заблудился, попал не туда!»</a:t>
            </a:r>
          </a:p>
          <a:p>
            <a:r>
              <a:rPr lang="ru-RU" sz="1400" b="1" dirty="0"/>
              <a:t>Вдруг шёпот таинственный где-то раздался:</a:t>
            </a:r>
          </a:p>
          <a:p>
            <a:r>
              <a:rPr lang="ru-RU" sz="1400" b="1" dirty="0"/>
              <a:t>В волшебном лесу ты, дружок, оказался,</a:t>
            </a:r>
          </a:p>
          <a:p>
            <a:r>
              <a:rPr lang="ru-RU" sz="1400" b="1" dirty="0"/>
              <a:t>Издай свист холодный и ледяной,</a:t>
            </a:r>
          </a:p>
          <a:p>
            <a:r>
              <a:rPr lang="ru-RU" sz="1400" b="1" dirty="0"/>
              <a:t>Ты сразу поймёшь, что случилось с тобой!</a:t>
            </a:r>
          </a:p>
          <a:p>
            <a:endParaRPr lang="ru-RU" sz="1400" b="1" dirty="0"/>
          </a:p>
          <a:p>
            <a:r>
              <a:rPr lang="ru-RU" sz="1400" b="1" dirty="0"/>
              <a:t>Синим, холодным малыш свистнул свистом</a:t>
            </a:r>
          </a:p>
          <a:p>
            <a:r>
              <a:rPr lang="ru-RU" sz="1400" b="1" dirty="0"/>
              <a:t>И где очутился, понял он быстро,</a:t>
            </a:r>
          </a:p>
          <a:p>
            <a:r>
              <a:rPr lang="ru-RU" sz="1400" b="1" dirty="0"/>
              <a:t>Вспомнил про озеро – чудо,</a:t>
            </a:r>
          </a:p>
          <a:p>
            <a:r>
              <a:rPr lang="ru-RU" sz="1400" b="1" dirty="0"/>
              <a:t>Где льдинки прозрачные всюду.</a:t>
            </a:r>
          </a:p>
          <a:p>
            <a:r>
              <a:rPr lang="ru-RU" sz="1400" b="1" dirty="0"/>
              <a:t>Озеро </a:t>
            </a:r>
            <a:r>
              <a:rPr lang="ru-RU" sz="1400" b="1" dirty="0" err="1"/>
              <a:t>Айс</a:t>
            </a:r>
            <a:r>
              <a:rPr lang="ru-RU" sz="1400" b="1" dirty="0"/>
              <a:t> – ледяная страна,</a:t>
            </a:r>
          </a:p>
          <a:p>
            <a:r>
              <a:rPr lang="ru-RU" sz="1400" b="1" dirty="0"/>
              <a:t>Очень загадочна и холодна,</a:t>
            </a:r>
          </a:p>
          <a:p>
            <a:r>
              <a:rPr lang="ru-RU" sz="1400" b="1" dirty="0"/>
              <a:t>Льдинки прозрачные здесь не растают,</a:t>
            </a:r>
          </a:p>
          <a:p>
            <a:r>
              <a:rPr lang="ru-RU" sz="1400" b="1" dirty="0"/>
              <a:t>Детям учиться они помогают</a:t>
            </a:r>
            <a:r>
              <a:rPr lang="ru-RU" sz="1400" b="1" dirty="0" smtClean="0"/>
              <a:t>.</a:t>
            </a:r>
          </a:p>
          <a:p>
            <a:r>
              <a:rPr lang="ru-RU" sz="1400" b="1" dirty="0"/>
              <a:t>Прозрачная цифра, прозрачный квадрат,</a:t>
            </a:r>
          </a:p>
          <a:p>
            <a:r>
              <a:rPr lang="ru-RU" sz="1400" b="1" dirty="0"/>
              <a:t>Каждый ребёнок играть с ними рад.</a:t>
            </a:r>
          </a:p>
          <a:p>
            <a:r>
              <a:rPr lang="ru-RU" sz="1400" b="1" dirty="0"/>
              <a:t>Есть здесь прозрачное домино,</a:t>
            </a:r>
          </a:p>
          <a:p>
            <a:r>
              <a:rPr lang="ru-RU" sz="1400" b="1" dirty="0"/>
              <a:t>В него все играть научились давно!</a:t>
            </a:r>
          </a:p>
          <a:p>
            <a:endParaRPr lang="ru-RU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64088" y="832082"/>
            <a:ext cx="367240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Прозрачный </a:t>
            </a:r>
            <a:r>
              <a:rPr lang="ru-RU" sz="1400" b="1" dirty="0"/>
              <a:t>квадрат очень важен и нужен</a:t>
            </a:r>
          </a:p>
          <a:p>
            <a:r>
              <a:rPr lang="ru-RU" sz="1400" b="1" dirty="0"/>
              <a:t>И с математикой он очень дружен.</a:t>
            </a:r>
          </a:p>
          <a:p>
            <a:r>
              <a:rPr lang="ru-RU" sz="1400" b="1" dirty="0"/>
              <a:t>Части все в целое можно собрать,</a:t>
            </a:r>
          </a:p>
          <a:p>
            <a:r>
              <a:rPr lang="ru-RU" sz="1400" b="1" dirty="0"/>
              <a:t>Сколько в фигуре частей сосчитать.</a:t>
            </a:r>
          </a:p>
          <a:p>
            <a:endParaRPr lang="ru-RU" sz="1400" b="1" dirty="0"/>
          </a:p>
          <a:p>
            <a:r>
              <a:rPr lang="ru-RU" sz="1400" b="1" dirty="0"/>
              <a:t>В этой стране свой повелитель,</a:t>
            </a:r>
          </a:p>
          <a:p>
            <a:r>
              <a:rPr lang="ru-RU" sz="1400" b="1" dirty="0"/>
              <a:t>Озера </a:t>
            </a:r>
            <a:r>
              <a:rPr lang="ru-RU" sz="1400" b="1" dirty="0" err="1"/>
              <a:t>Айс</a:t>
            </a:r>
            <a:r>
              <a:rPr lang="ru-RU" sz="1400" b="1" dirty="0"/>
              <a:t> он бессменный хранитель,</a:t>
            </a:r>
          </a:p>
          <a:p>
            <a:r>
              <a:rPr lang="ru-RU" sz="1400" b="1" dirty="0"/>
              <a:t>Озеро любит своё, бережёт,</a:t>
            </a:r>
          </a:p>
          <a:p>
            <a:r>
              <a:rPr lang="ru-RU" sz="1400" b="1" dirty="0"/>
              <a:t>Всех ребятишек он в гости зовёт!</a:t>
            </a:r>
          </a:p>
          <a:p>
            <a:r>
              <a:rPr lang="ru-RU" sz="1400" b="1" dirty="0"/>
              <a:t>Если ты смел и решителен,</a:t>
            </a:r>
          </a:p>
          <a:p>
            <a:r>
              <a:rPr lang="ru-RU" sz="1400" b="1" dirty="0"/>
              <a:t>Поиграй в домино с хранителем,</a:t>
            </a:r>
          </a:p>
          <a:p>
            <a:r>
              <a:rPr lang="ru-RU" sz="1400" b="1" dirty="0"/>
              <a:t>Из льдинок кто раньше квадрат соберёт,</a:t>
            </a:r>
          </a:p>
          <a:p>
            <a:r>
              <a:rPr lang="ru-RU" sz="1400" b="1" dirty="0"/>
              <a:t>Тот и волшебный приз заберёт!</a:t>
            </a:r>
          </a:p>
          <a:p>
            <a:endParaRPr lang="ru-RU" sz="1400" b="1" dirty="0"/>
          </a:p>
          <a:p>
            <a:r>
              <a:rPr lang="ru-RU" sz="1400" b="1" dirty="0"/>
              <a:t>Здесь часто бывает малыш – безобразник,</a:t>
            </a:r>
          </a:p>
          <a:p>
            <a:r>
              <a:rPr lang="ru-RU" sz="1400" b="1" dirty="0"/>
              <a:t>На разные шутки великий проказник,</a:t>
            </a:r>
          </a:p>
          <a:p>
            <a:r>
              <a:rPr lang="ru-RU" sz="1400" b="1" dirty="0"/>
              <a:t>Повсюду он есть, везде и всегда,</a:t>
            </a:r>
          </a:p>
          <a:p>
            <a:r>
              <a:rPr lang="ru-RU" sz="1400" b="1" dirty="0"/>
              <a:t>Никто не заметит его никогда!</a:t>
            </a:r>
          </a:p>
          <a:p>
            <a:r>
              <a:rPr lang="ru-RU" sz="1400" b="1" dirty="0"/>
              <a:t>У озера часто следы оставляет,</a:t>
            </a:r>
          </a:p>
          <a:p>
            <a:r>
              <a:rPr lang="ru-RU" sz="1400" b="1" dirty="0"/>
              <a:t>Усталости он и покоя не знает,</a:t>
            </a:r>
          </a:p>
          <a:p>
            <a:r>
              <a:rPr lang="ru-RU" sz="1400" b="1" dirty="0" err="1"/>
              <a:t>Незримка</a:t>
            </a:r>
            <a:r>
              <a:rPr lang="ru-RU" sz="1400" b="1" dirty="0"/>
              <a:t> </a:t>
            </a:r>
            <a:r>
              <a:rPr lang="ru-RU" sz="1400" b="1" dirty="0" err="1"/>
              <a:t>Всюсь</a:t>
            </a:r>
            <a:r>
              <a:rPr lang="ru-RU" sz="1400" b="1" dirty="0"/>
              <a:t> зовут его,</a:t>
            </a:r>
          </a:p>
          <a:p>
            <a:r>
              <a:rPr lang="ru-RU" sz="1400" b="1" dirty="0"/>
              <a:t>Скучно на озере без него!</a:t>
            </a:r>
          </a:p>
          <a:p>
            <a:endParaRPr lang="ru-RU" sz="1400" b="1" dirty="0"/>
          </a:p>
          <a:p>
            <a:r>
              <a:rPr lang="ru-RU" sz="1400" b="1" dirty="0"/>
              <a:t>Снова волшебным свистит Гео свистом,</a:t>
            </a:r>
          </a:p>
          <a:p>
            <a:r>
              <a:rPr lang="ru-RU" sz="1400" b="1" dirty="0"/>
              <a:t>Чьи были шутки, понял он быстро,</a:t>
            </a:r>
          </a:p>
          <a:p>
            <a:r>
              <a:rPr lang="ru-RU" sz="1400" b="1" dirty="0" err="1"/>
              <a:t>Незримку</a:t>
            </a:r>
            <a:r>
              <a:rPr lang="ru-RU" sz="1400" b="1" dirty="0"/>
              <a:t> заметил, когда оглянулся,</a:t>
            </a:r>
          </a:p>
          <a:p>
            <a:r>
              <a:rPr lang="ru-RU" sz="1400" b="1" dirty="0"/>
              <a:t>Свистнул наш Гео и дома проснулся!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7846" y="2535237"/>
            <a:ext cx="2200275" cy="432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8419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pinimg.com/originals/32/f6/23/32f623f67d7eeb6660340b5df0048e4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22534" name="Picture 6" descr="http://geokont.ru/image/cache/catalog/13.05_Prozrachnijkvadrat(zheltij)_1-500x5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908720"/>
            <a:ext cx="3096344" cy="3096344"/>
          </a:xfrm>
          <a:prstGeom prst="rect">
            <a:avLst/>
          </a:prstGeom>
          <a:noFill/>
        </p:spPr>
      </p:pic>
      <p:pic>
        <p:nvPicPr>
          <p:cNvPr id="4" name="Picture 2" descr="http://www.xn--c1ajbh3aoaed0c.xn--p1ai/image/cache/catalog/%D0%92%D0%BE%D1%81%D0%BA%D0%BE%D0%B1%D0%BE%D0%B2%D0%B8%D1%87/large_321b7405-a598-4466-81ca-e410dd2457b5-800x800.png"/>
          <p:cNvPicPr>
            <a:picLocks noChangeAspect="1" noChangeArrowheads="1"/>
          </p:cNvPicPr>
          <p:nvPr/>
        </p:nvPicPr>
        <p:blipFill>
          <a:blip r:embed="rId4" cstate="print"/>
          <a:srcRect l="18512" t="10799" r="12066" b="17281"/>
          <a:stretch>
            <a:fillRect/>
          </a:stretch>
        </p:blipFill>
        <p:spPr bwMode="auto">
          <a:xfrm>
            <a:off x="5796136" y="3183978"/>
            <a:ext cx="3546375" cy="3674022"/>
          </a:xfrm>
          <a:prstGeom prst="rect">
            <a:avLst/>
          </a:prstGeom>
          <a:noFill/>
        </p:spPr>
      </p:pic>
      <p:pic>
        <p:nvPicPr>
          <p:cNvPr id="22538" name="Picture 10" descr="http://geokont.ru/image/cache/catalog/13.02_Prozrachnijkvadrat(sinij)_01-500x50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096344" cy="3096344"/>
          </a:xfrm>
          <a:prstGeom prst="rect">
            <a:avLst/>
          </a:prstGeom>
          <a:noFill/>
        </p:spPr>
      </p:pic>
      <p:pic>
        <p:nvPicPr>
          <p:cNvPr id="22542" name="Picture 14" descr="https://static.mediapart.fr/etmagine/default/files/media_97518/Point-d-exclamation.png?width=25&amp;height=36&amp;width_format=pixel&amp;height_format=pixe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476672"/>
            <a:ext cx="2579662" cy="4176464"/>
          </a:xfrm>
          <a:prstGeom prst="rect">
            <a:avLst/>
          </a:prstGeom>
          <a:noFill/>
        </p:spPr>
      </p:pic>
      <p:pic>
        <p:nvPicPr>
          <p:cNvPr id="7" name="Picture 4" descr="http://geokont.ru/image/cache/catalog/13.03_Prozrachnijkvadrat(krasnij)_1-500x500.png"/>
          <p:cNvPicPr>
            <a:picLocks noChangeAspect="1" noChangeArrowheads="1"/>
          </p:cNvPicPr>
          <p:nvPr/>
        </p:nvPicPr>
        <p:blipFill>
          <a:blip r:embed="rId7" cstate="print"/>
          <a:srcRect l="14208" t="10471"/>
          <a:stretch>
            <a:fillRect/>
          </a:stretch>
        </p:blipFill>
        <p:spPr bwMode="auto">
          <a:xfrm rot="21403735">
            <a:off x="969982" y="2848210"/>
            <a:ext cx="2430726" cy="2536617"/>
          </a:xfrm>
          <a:prstGeom prst="rect">
            <a:avLst/>
          </a:prstGeom>
          <a:noFill/>
        </p:spPr>
      </p:pic>
      <p:pic>
        <p:nvPicPr>
          <p:cNvPr id="8" name="Picture 8" descr="http://geokont.ru/image/cache/catalog/13.04_Prozrachnijkvadrat(zelenij)_1-500x50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1800" y="3717032"/>
            <a:ext cx="2736304" cy="2736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685800" y="304800"/>
            <a:ext cx="2052828" cy="4892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6206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600" b="1" dirty="0" err="1" smtClean="0">
                <a:solidFill>
                  <a:srgbClr val="C00000"/>
                </a:solidFill>
              </a:rPr>
              <a:t>Синквейн</a:t>
            </a:r>
            <a:endParaRPr lang="ru-RU" sz="6600" b="1" dirty="0">
              <a:solidFill>
                <a:srgbClr val="C00000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79512" y="764704"/>
          <a:ext cx="8640960" cy="60986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0249"/>
                <a:gridCol w="3760418"/>
                <a:gridCol w="2640293"/>
              </a:tblGrid>
              <a:tr h="7006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Структура</a:t>
                      </a:r>
                      <a:endParaRPr lang="ru-RU" sz="28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Содержание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Варианты педагогов</a:t>
                      </a:r>
                    </a:p>
                  </a:txBody>
                  <a:tcPr marL="68580" marR="68580" marT="0" marB="0"/>
                </a:tc>
              </a:tr>
              <a:tr h="11994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1-я </a:t>
                      </a:r>
                      <a:r>
                        <a:rPr lang="ru-RU" sz="1800" b="1" dirty="0" err="1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строка-одно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 слово</a:t>
                      </a:r>
                      <a:endParaRPr lang="ru-RU" sz="18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Тема </a:t>
                      </a:r>
                      <a:r>
                        <a:rPr lang="ru-RU" sz="1800" b="1" dirty="0" err="1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синквейна-существительное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  или местоимение, которое обозначает объект или предмет, о котором пойдет речь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квадрат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11994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2-я </a:t>
                      </a:r>
                      <a:r>
                        <a:rPr lang="ru-RU" sz="1800" b="1" dirty="0" err="1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строка-два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 слова</a:t>
                      </a:r>
                      <a:endParaRPr lang="ru-RU" sz="18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Прилагательные или причастия, которые описывают признаки и свойства выбранного предмета или объекта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06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3-я </a:t>
                      </a:r>
                      <a:r>
                        <a:rPr lang="ru-RU" sz="1800" b="1" dirty="0" err="1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строка-три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 слова</a:t>
                      </a:r>
                      <a:endParaRPr lang="ru-RU" sz="18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Глаголы или деепричастия, которые описывают суть проблемы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8996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4-я строка-фраза из четырех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слов (афоризм)</a:t>
                      </a:r>
                      <a:endParaRPr lang="ru-RU" sz="18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Личное отношение автора </a:t>
                      </a:r>
                      <a:r>
                        <a:rPr lang="ru-RU" sz="1800" b="1" dirty="0" err="1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синквейна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 к описываемому предмету или объекту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06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5-я </a:t>
                      </a:r>
                      <a:r>
                        <a:rPr lang="ru-RU" sz="1800" b="1" dirty="0" err="1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строка-одно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слово-резюме (вывод)</a:t>
                      </a:r>
                      <a:endParaRPr lang="ru-RU" sz="1800" dirty="0">
                        <a:solidFill>
                          <a:schemeClr val="tx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Times New Roman"/>
                        </a:rPr>
                        <a:t>Существительное, синоним-ассоциация, которые повторяют тему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2" descr="C:\Users\user\Desktop\geo_1_pf-500x500.png"/>
          <p:cNvPicPr>
            <a:picLocks noChangeAspect="1" noChangeArrowheads="1"/>
          </p:cNvPicPr>
          <p:nvPr/>
        </p:nvPicPr>
        <p:blipFill>
          <a:blip r:embed="rId3" cstate="print"/>
          <a:srcRect l="21667" r="23333"/>
          <a:stretch>
            <a:fillRect/>
          </a:stretch>
        </p:blipFill>
        <p:spPr bwMode="auto">
          <a:xfrm>
            <a:off x="6767736" y="2348880"/>
            <a:ext cx="2376264" cy="4320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pinimg.com/originals/32/f6/23/32f623f67d7eeb6660340b5df0048e4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4" name="Picture 2" descr="http://www.xn--c1ajbh3aoaed0c.xn--p1ai/image/cache/catalog/%D0%92%D0%BE%D1%81%D0%BA%D0%BE%D0%B1%D0%BE%D0%B2%D0%B8%D1%87/large_321b7405-a598-4466-81ca-e410dd2457b5-800x800.png"/>
          <p:cNvPicPr>
            <a:picLocks noChangeAspect="1" noChangeArrowheads="1"/>
          </p:cNvPicPr>
          <p:nvPr/>
        </p:nvPicPr>
        <p:blipFill>
          <a:blip r:embed="rId3" cstate="print"/>
          <a:srcRect l="18512" t="10799" r="12066" b="17281"/>
          <a:stretch>
            <a:fillRect/>
          </a:stretch>
        </p:blipFill>
        <p:spPr bwMode="auto">
          <a:xfrm>
            <a:off x="6272672" y="3717032"/>
            <a:ext cx="2781807" cy="2881934"/>
          </a:xfrm>
          <a:prstGeom prst="rect">
            <a:avLst/>
          </a:prstGeom>
          <a:noFill/>
        </p:spPr>
      </p:pic>
      <p:pic>
        <p:nvPicPr>
          <p:cNvPr id="7" name="Picture 4" descr="http://geokont.ru/image/cache/catalog/13.03_Prozrachnijkvadrat(krasnij)_1-500x500.png"/>
          <p:cNvPicPr>
            <a:picLocks noChangeAspect="1" noChangeArrowheads="1"/>
          </p:cNvPicPr>
          <p:nvPr/>
        </p:nvPicPr>
        <p:blipFill>
          <a:blip r:embed="rId4" cstate="print"/>
          <a:srcRect l="14208" t="10471"/>
          <a:stretch>
            <a:fillRect/>
          </a:stretch>
        </p:blipFill>
        <p:spPr bwMode="auto">
          <a:xfrm rot="21403735">
            <a:off x="535797" y="3915217"/>
            <a:ext cx="2437349" cy="2543529"/>
          </a:xfrm>
          <a:prstGeom prst="rect">
            <a:avLst/>
          </a:prstGeom>
          <a:noFill/>
        </p:spPr>
      </p:pic>
      <p:pic>
        <p:nvPicPr>
          <p:cNvPr id="8" name="Picture 8" descr="http://geokont.ru/image/cache/catalog/13.04_Prozrachnijkvadrat(zelenij)_1-500x50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827419"/>
            <a:ext cx="2088232" cy="2088232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79512" y="332656"/>
            <a:ext cx="7272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FFC000"/>
                </a:solidFill>
              </a:rPr>
              <a:t>СПИСОК  ИСПОЛЬЗУЕМЫХ РЕСУРСОВ:</a:t>
            </a:r>
            <a:endParaRPr lang="ru-RU" sz="3200" b="1" dirty="0">
              <a:solidFill>
                <a:srgbClr val="FFC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2551836"/>
            <a:ext cx="46297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hlinkClick r:id="rId6"/>
              </a:rPr>
              <a:t>https://</a:t>
            </a:r>
            <a:r>
              <a:rPr lang="en-US" sz="2800" dirty="0" smtClean="0">
                <a:hlinkClick r:id="rId6"/>
              </a:rPr>
              <a:t>vk.com/geokont</a:t>
            </a:r>
            <a:endParaRPr lang="ru-RU" sz="2800" dirty="0" smtClean="0"/>
          </a:p>
          <a:p>
            <a:endParaRPr lang="ru-RU" sz="2800" dirty="0" smtClean="0"/>
          </a:p>
          <a:p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1753652"/>
            <a:ext cx="45422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hlinkClick r:id="rId7"/>
              </a:rPr>
              <a:t>https://geokont.ru</a:t>
            </a:r>
            <a:r>
              <a:rPr lang="en-US" sz="2800" dirty="0" smtClean="0">
                <a:hlinkClick r:id="rId7"/>
              </a:rPr>
              <a:t>/</a:t>
            </a:r>
            <a:endParaRPr lang="ru-RU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9551" y="3105834"/>
            <a:ext cx="81008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hlinkClick r:id="rId8"/>
              </a:rPr>
              <a:t>https://</a:t>
            </a:r>
            <a:r>
              <a:rPr lang="en-US" sz="2800" dirty="0" smtClean="0">
                <a:hlinkClick r:id="rId8"/>
              </a:rPr>
              <a:t>www.youtube.com/watch?v=4vwqeC1pJPE</a:t>
            </a:r>
            <a:endParaRPr lang="ru-RU" sz="2800" dirty="0" smtClean="0"/>
          </a:p>
          <a:p>
            <a:endParaRPr lang="ru-RU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1393" y="3429000"/>
            <a:ext cx="3097213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78568" y="162165"/>
            <a:ext cx="2059196" cy="2059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4603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ustomShape 2"/>
          <p:cNvSpPr/>
          <p:nvPr/>
        </p:nvSpPr>
        <p:spPr>
          <a:xfrm>
            <a:off x="467544" y="188640"/>
            <a:ext cx="8270875" cy="1035223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 gdRefY="" minY="0" maxY="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gradFill flip="none" rotWithShape="1">
            <a:gsLst>
              <a:gs pos="0">
                <a:srgbClr val="CFAFE7">
                  <a:tint val="66000"/>
                  <a:satMod val="160000"/>
                </a:srgbClr>
              </a:gs>
              <a:gs pos="50000">
                <a:srgbClr val="CFAFE7">
                  <a:tint val="44500"/>
                  <a:satMod val="160000"/>
                </a:srgbClr>
              </a:gs>
              <a:gs pos="100000">
                <a:srgbClr val="CFAFE7">
                  <a:tint val="23500"/>
                  <a:satMod val="160000"/>
                </a:srgbClr>
              </a:gs>
            </a:gsLst>
            <a:lin ang="5400000" scaled="1"/>
            <a:tileRect/>
          </a:gradFill>
          <a:ln w="50760">
            <a:solidFill>
              <a:srgbClr val="2DA5FF"/>
            </a:solidFill>
            <a:prstDash val="solid"/>
            <a:miter/>
          </a:ln>
          <a:scene3d>
            <a:camera prst="orthographicFront"/>
            <a:lightRig rig="threePt" dir="t"/>
          </a:scene3d>
          <a:sp3d extrusionH="76200">
            <a:extrusionClr>
              <a:srgbClr val="CFAFE7"/>
            </a:extrusionClr>
          </a:sp3d>
        </p:spPr>
        <p:txBody>
          <a:bodyPr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ru-RU">
              <a:solidFill>
                <a:srgbClr val="CFAFE7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CustomShape 2"/>
          <p:cNvSpPr/>
          <p:nvPr/>
        </p:nvSpPr>
        <p:spPr>
          <a:xfrm>
            <a:off x="611188" y="188913"/>
            <a:ext cx="8064500" cy="9429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fontAlgn="auto"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lang="ru-RU" sz="2800" b="1" dirty="0">
                <a:solidFill>
                  <a:srgbClr val="002060"/>
                </a:solidFill>
                <a:latin typeface="Palatino Linotype" pitchFamily="18"/>
                <a:ea typeface="DejaVu Sans" pitchFamily="2"/>
                <a:cs typeface="Mangal" pitchFamily="2"/>
              </a:rPr>
              <a:t>Игровые средства технологии</a:t>
            </a:r>
          </a:p>
          <a:p>
            <a:pPr algn="ctr" fontAlgn="auto"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lang="ru-RU" sz="2800" b="1" dirty="0">
                <a:solidFill>
                  <a:srgbClr val="002060"/>
                </a:solidFill>
                <a:latin typeface="Palatino Linotype" pitchFamily="18"/>
                <a:ea typeface="DejaVu Sans" pitchFamily="2"/>
                <a:cs typeface="Mangal" pitchFamily="2"/>
              </a:rPr>
              <a:t>«Сказочные лабиринты игры»</a:t>
            </a:r>
          </a:p>
        </p:txBody>
      </p:sp>
      <p:sp>
        <p:nvSpPr>
          <p:cNvPr id="4" name="CustomShape 3"/>
          <p:cNvSpPr/>
          <p:nvPr/>
        </p:nvSpPr>
        <p:spPr>
          <a:xfrm>
            <a:off x="179512" y="1412776"/>
            <a:ext cx="2374900" cy="1584325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 gdRefY="" minY="0" maxY="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93CDDD"/>
          </a:solidFill>
          <a:ln w="50760">
            <a:solidFill>
              <a:srgbClr val="2DA5FF"/>
            </a:solidFill>
            <a:prstDash val="solid"/>
            <a:miter/>
          </a:ln>
        </p:spPr>
        <p:txBody>
          <a:bodyPr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ru-RU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CustomShape 4"/>
          <p:cNvSpPr/>
          <p:nvPr/>
        </p:nvSpPr>
        <p:spPr>
          <a:xfrm>
            <a:off x="5076056" y="3284984"/>
            <a:ext cx="2160587" cy="1223963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 gdRefY="" minY="0" maxY="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93CDDD"/>
          </a:solidFill>
          <a:ln w="50760">
            <a:solidFill>
              <a:srgbClr val="2DA5FF"/>
            </a:solidFill>
            <a:prstDash val="solid"/>
            <a:miter/>
          </a:ln>
        </p:spPr>
        <p:txBody>
          <a:bodyPr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hangingPunct="0">
              <a:buNone/>
              <a:defRPr/>
            </a:pPr>
            <a:r>
              <a:rPr lang="ru-RU" b="1" dirty="0" smtClean="0">
                <a:solidFill>
                  <a:srgbClr val="000000"/>
                </a:solidFill>
                <a:latin typeface="Palatino Linotype" pitchFamily="18"/>
                <a:ea typeface="DejaVu Sans" pitchFamily="2"/>
                <a:cs typeface="Mangal" pitchFamily="2"/>
              </a:rPr>
              <a:t>«Прозрачный квадрат» </a:t>
            </a:r>
            <a:r>
              <a:rPr lang="ru-RU" sz="1600" b="1" dirty="0" smtClean="0">
                <a:solidFill>
                  <a:srgbClr val="000000"/>
                </a:solidFill>
                <a:latin typeface="Palatino Linotype" pitchFamily="18"/>
                <a:ea typeface="DejaVu Sans" pitchFamily="2"/>
                <a:cs typeface="Mangal" pitchFamily="2"/>
              </a:rPr>
              <a:t>(четырех цветов)</a:t>
            </a:r>
            <a:endParaRPr lang="ru-RU" sz="1600" dirty="0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6" name="CustomShape 5"/>
          <p:cNvSpPr/>
          <p:nvPr/>
        </p:nvSpPr>
        <p:spPr>
          <a:xfrm>
            <a:off x="6372225" y="1339850"/>
            <a:ext cx="2592388" cy="1657350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 gdRefY="" minY="0" maxY="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93CDDD"/>
          </a:solidFill>
          <a:ln w="50760">
            <a:solidFill>
              <a:srgbClr val="2DA5FF"/>
            </a:solidFill>
            <a:prstDash val="solid"/>
            <a:miter/>
          </a:ln>
        </p:spPr>
        <p:txBody>
          <a:bodyPr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ru-RU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7" name="CustomShape 6"/>
          <p:cNvSpPr/>
          <p:nvPr/>
        </p:nvSpPr>
        <p:spPr>
          <a:xfrm>
            <a:off x="467544" y="3212976"/>
            <a:ext cx="2808287" cy="1152525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 gdRefY="" minY="0" maxY="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93CDDD"/>
          </a:solidFill>
          <a:ln w="50760">
            <a:solidFill>
              <a:srgbClr val="2DA5FF"/>
            </a:solidFill>
            <a:prstDash val="solid"/>
            <a:miter/>
          </a:ln>
        </p:spPr>
        <p:txBody>
          <a:bodyPr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ru-RU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8" name="CustomShape 7"/>
          <p:cNvSpPr/>
          <p:nvPr/>
        </p:nvSpPr>
        <p:spPr>
          <a:xfrm>
            <a:off x="0" y="1484784"/>
            <a:ext cx="2591519" cy="151206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fontAlgn="auto"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lang="ru-RU" sz="2000" b="1" dirty="0">
                <a:solidFill>
                  <a:srgbClr val="000000"/>
                </a:solidFill>
                <a:latin typeface="Palatino Linotype" pitchFamily="18"/>
                <a:ea typeface="DejaVu Sans" pitchFamily="2"/>
                <a:cs typeface="Mangal" pitchFamily="2"/>
              </a:rPr>
              <a:t>Образные средства </a:t>
            </a:r>
            <a:r>
              <a:rPr lang="ru-RU" sz="2000" b="1" dirty="0" smtClean="0">
                <a:solidFill>
                  <a:srgbClr val="000000"/>
                </a:solidFill>
                <a:latin typeface="Palatino Linotype" pitchFamily="18"/>
                <a:ea typeface="DejaVu Sans" pitchFamily="2"/>
                <a:cs typeface="Mangal" pitchFamily="2"/>
              </a:rPr>
              <a:t>Озеро </a:t>
            </a:r>
            <a:r>
              <a:rPr lang="ru-RU" sz="2000" b="1" dirty="0" err="1" smtClean="0">
                <a:solidFill>
                  <a:srgbClr val="000000"/>
                </a:solidFill>
                <a:latin typeface="Palatino Linotype" pitchFamily="18"/>
                <a:ea typeface="DejaVu Sans" pitchFamily="2"/>
                <a:cs typeface="Mangal" pitchFamily="2"/>
              </a:rPr>
              <a:t>Айс</a:t>
            </a:r>
            <a:r>
              <a:rPr lang="ru-RU" sz="2000" b="1" dirty="0" smtClean="0">
                <a:solidFill>
                  <a:srgbClr val="000000"/>
                </a:solidFill>
                <a:latin typeface="Palatino Linotype" pitchFamily="18"/>
                <a:ea typeface="DejaVu Sans" pitchFamily="2"/>
                <a:cs typeface="Mangal" pitchFamily="2"/>
              </a:rPr>
              <a:t>, </a:t>
            </a:r>
            <a:r>
              <a:rPr lang="ru-RU" sz="2000" dirty="0" err="1" smtClean="0">
                <a:solidFill>
                  <a:srgbClr val="000000"/>
                </a:solidFill>
                <a:latin typeface="Palatino Linotype" pitchFamily="18"/>
                <a:ea typeface="DejaVu Sans" pitchFamily="2"/>
                <a:cs typeface="Mangal" pitchFamily="2"/>
              </a:rPr>
              <a:t>Незримка</a:t>
            </a:r>
            <a:r>
              <a:rPr lang="ru-RU" sz="2000" dirty="0" smtClean="0">
                <a:solidFill>
                  <a:srgbClr val="000000"/>
                </a:solidFill>
                <a:latin typeface="Palatino Linotype" pitchFamily="18"/>
                <a:ea typeface="DejaVu Sans" pitchFamily="2"/>
                <a:cs typeface="Mangal" pitchFamily="2"/>
              </a:rPr>
              <a:t> </a:t>
            </a:r>
            <a:r>
              <a:rPr lang="ru-RU" sz="2000" dirty="0" err="1" smtClean="0">
                <a:solidFill>
                  <a:srgbClr val="000000"/>
                </a:solidFill>
                <a:latin typeface="Palatino Linotype" pitchFamily="18"/>
                <a:ea typeface="DejaVu Sans" pitchFamily="2"/>
                <a:cs typeface="Mangal" pitchFamily="2"/>
              </a:rPr>
              <a:t>Всюсь</a:t>
            </a:r>
            <a:r>
              <a:rPr lang="ru-RU" sz="2000" dirty="0" smtClean="0">
                <a:solidFill>
                  <a:srgbClr val="000000"/>
                </a:solidFill>
                <a:latin typeface="Palatino Linotype" pitchFamily="18"/>
                <a:ea typeface="DejaVu Sans" pitchFamily="2"/>
                <a:cs typeface="Mangal" pitchFamily="2"/>
              </a:rPr>
              <a:t>, Малыш </a:t>
            </a:r>
            <a:r>
              <a:rPr lang="ru-RU" sz="2000" dirty="0" err="1" smtClean="0">
                <a:solidFill>
                  <a:srgbClr val="000000"/>
                </a:solidFill>
                <a:latin typeface="Palatino Linotype" pitchFamily="18"/>
                <a:ea typeface="DejaVu Sans" pitchFamily="2"/>
                <a:cs typeface="Mangal" pitchFamily="2"/>
              </a:rPr>
              <a:t>Гео</a:t>
            </a:r>
            <a:endParaRPr lang="ru-RU" sz="2000" dirty="0">
              <a:solidFill>
                <a:srgbClr val="000000"/>
              </a:solidFill>
              <a:latin typeface="Palatino Linotype" pitchFamily="18"/>
              <a:ea typeface="DejaVu Sans" pitchFamily="2"/>
              <a:cs typeface="Mangal" pitchFamily="2"/>
            </a:endParaRPr>
          </a:p>
        </p:txBody>
      </p:sp>
      <p:sp>
        <p:nvSpPr>
          <p:cNvPr id="9" name="CustomShape 8"/>
          <p:cNvSpPr/>
          <p:nvPr/>
        </p:nvSpPr>
        <p:spPr>
          <a:xfrm>
            <a:off x="6443663" y="1268413"/>
            <a:ext cx="2376487" cy="16144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fontAlgn="auto"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lang="ru-RU" sz="2000" b="1" dirty="0">
                <a:solidFill>
                  <a:srgbClr val="000000"/>
                </a:solidFill>
                <a:latin typeface="Palatino Linotype" pitchFamily="18"/>
                <a:ea typeface="DejaVu Sans" pitchFamily="2"/>
                <a:cs typeface="Mangal" pitchFamily="2"/>
              </a:rPr>
              <a:t>Фронтальные средства </a:t>
            </a:r>
            <a:r>
              <a:rPr lang="ru-RU" sz="2000" dirty="0">
                <a:solidFill>
                  <a:srgbClr val="000000"/>
                </a:solidFill>
                <a:latin typeface="Palatino Linotype" pitchFamily="18"/>
                <a:ea typeface="DejaVu Sans" pitchFamily="2"/>
                <a:cs typeface="Mangal" pitchFamily="2"/>
              </a:rPr>
              <a:t>(магнитная доска, электронная доска)</a:t>
            </a:r>
          </a:p>
        </p:txBody>
      </p:sp>
      <p:sp>
        <p:nvSpPr>
          <p:cNvPr id="10" name="CustomShape 9"/>
          <p:cNvSpPr/>
          <p:nvPr/>
        </p:nvSpPr>
        <p:spPr>
          <a:xfrm>
            <a:off x="3203575" y="4724400"/>
            <a:ext cx="2447925" cy="1944688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 gdRefY="" minY="0" maxY="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93CDDD"/>
          </a:solidFill>
          <a:ln w="50760">
            <a:solidFill>
              <a:srgbClr val="2DA5FF"/>
            </a:solidFill>
            <a:prstDash val="solid"/>
            <a:miter/>
          </a:ln>
        </p:spPr>
        <p:txBody>
          <a:bodyPr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ru-RU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11" name="CustomShape 10"/>
          <p:cNvSpPr/>
          <p:nvPr/>
        </p:nvSpPr>
        <p:spPr>
          <a:xfrm>
            <a:off x="539552" y="3501008"/>
            <a:ext cx="2806700" cy="45561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fontAlgn="auto"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lang="ru-RU" sz="2400" b="1" dirty="0">
                <a:solidFill>
                  <a:srgbClr val="000000"/>
                </a:solidFill>
                <a:latin typeface="Palatino Linotype" pitchFamily="18"/>
                <a:ea typeface="DejaVu Sans" pitchFamily="2"/>
                <a:cs typeface="Mangal" pitchFamily="2"/>
              </a:rPr>
              <a:t>Аналоги </a:t>
            </a:r>
            <a:r>
              <a:rPr lang="ru-RU" sz="2400" b="1" dirty="0" smtClean="0">
                <a:solidFill>
                  <a:srgbClr val="000000"/>
                </a:solidFill>
                <a:latin typeface="Palatino Linotype" pitchFamily="18"/>
                <a:ea typeface="DejaVu Sans" pitchFamily="2"/>
                <a:cs typeface="Mangal" pitchFamily="2"/>
              </a:rPr>
              <a:t>игры</a:t>
            </a:r>
          </a:p>
          <a:p>
            <a:pPr algn="ctr" fontAlgn="auto"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lang="ru-RU" b="1" dirty="0" smtClean="0">
                <a:solidFill>
                  <a:srgbClr val="000000"/>
                </a:solidFill>
                <a:latin typeface="Palatino Linotype" pitchFamily="18"/>
                <a:ea typeface="DejaVu Sans" pitchFamily="2"/>
                <a:cs typeface="Mangal" pitchFamily="2"/>
              </a:rPr>
              <a:t>«Прозрачная цифра»</a:t>
            </a:r>
            <a:endParaRPr lang="ru-RU" b="1" dirty="0">
              <a:solidFill>
                <a:srgbClr val="000000"/>
              </a:solidFill>
              <a:latin typeface="Palatino Linotype" pitchFamily="18"/>
              <a:ea typeface="DejaVu Sans" pitchFamily="2"/>
              <a:cs typeface="Mangal" pitchFamily="2"/>
            </a:endParaRPr>
          </a:p>
        </p:txBody>
      </p:sp>
      <p:sp>
        <p:nvSpPr>
          <p:cNvPr id="12" name="CustomShape 11"/>
          <p:cNvSpPr/>
          <p:nvPr/>
        </p:nvSpPr>
        <p:spPr>
          <a:xfrm>
            <a:off x="395288" y="4724400"/>
            <a:ext cx="2519362" cy="1871663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 gdRefY="" minY="0" maxY="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93CDDD"/>
          </a:solidFill>
          <a:ln w="50760">
            <a:solidFill>
              <a:srgbClr val="2DA5FF"/>
            </a:solidFill>
            <a:prstDash val="solid"/>
            <a:miter/>
          </a:ln>
        </p:spPr>
        <p:txBody>
          <a:bodyPr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ru-RU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13" name="CustomShape 12"/>
          <p:cNvSpPr/>
          <p:nvPr/>
        </p:nvSpPr>
        <p:spPr>
          <a:xfrm>
            <a:off x="5219700" y="3500438"/>
            <a:ext cx="1327150" cy="51752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fontAlgn="auto"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lang="ru-RU" sz="2800" b="1" dirty="0" smtClean="0">
                <a:solidFill>
                  <a:srgbClr val="000000"/>
                </a:solidFill>
                <a:latin typeface="Palatino Linotype" pitchFamily="18"/>
                <a:ea typeface="DejaVu Sans" pitchFamily="2"/>
                <a:cs typeface="Mangal" pitchFamily="2"/>
              </a:rPr>
              <a:t> </a:t>
            </a:r>
            <a:endParaRPr lang="ru-RU" sz="1200" b="1" dirty="0">
              <a:solidFill>
                <a:srgbClr val="000000"/>
              </a:solidFill>
              <a:latin typeface="Palatino Linotype" pitchFamily="18"/>
              <a:ea typeface="DejaVu Sans" pitchFamily="2"/>
              <a:cs typeface="Mangal" pitchFamily="2"/>
            </a:endParaRPr>
          </a:p>
        </p:txBody>
      </p:sp>
      <p:sp>
        <p:nvSpPr>
          <p:cNvPr id="14" name="CustomShape 13"/>
          <p:cNvSpPr/>
          <p:nvPr/>
        </p:nvSpPr>
        <p:spPr>
          <a:xfrm>
            <a:off x="3492500" y="1339850"/>
            <a:ext cx="2519363" cy="1584325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 gdRefY="" minY="0" maxY="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93CDDD"/>
          </a:solidFill>
          <a:ln w="50760">
            <a:solidFill>
              <a:srgbClr val="2DA5FF"/>
            </a:solidFill>
            <a:prstDash val="solid"/>
            <a:miter/>
          </a:ln>
        </p:spPr>
        <p:txBody>
          <a:bodyPr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ru-RU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15" name="CustomShape 14"/>
          <p:cNvSpPr/>
          <p:nvPr/>
        </p:nvSpPr>
        <p:spPr>
          <a:xfrm>
            <a:off x="3492500" y="1196975"/>
            <a:ext cx="2520950" cy="161448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fontAlgn="auto"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lang="ru-RU" sz="2000" b="1" dirty="0">
                <a:solidFill>
                  <a:srgbClr val="000000"/>
                </a:solidFill>
                <a:latin typeface="Palatino Linotype" pitchFamily="18"/>
                <a:ea typeface="DejaVu Sans" pitchFamily="2"/>
                <a:cs typeface="Mangal" pitchFamily="2"/>
              </a:rPr>
              <a:t>Фронтальные средства</a:t>
            </a:r>
          </a:p>
          <a:p>
            <a:pPr algn="ctr" fontAlgn="auto"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lang="ru-RU" sz="2000" dirty="0">
                <a:solidFill>
                  <a:srgbClr val="000000"/>
                </a:solidFill>
                <a:latin typeface="Palatino Linotype" pitchFamily="18"/>
                <a:ea typeface="DejaVu Sans" pitchFamily="2"/>
                <a:cs typeface="Mangal" pitchFamily="2"/>
              </a:rPr>
              <a:t>(</a:t>
            </a:r>
            <a:r>
              <a:rPr lang="ru-RU" sz="2000" dirty="0" err="1">
                <a:solidFill>
                  <a:srgbClr val="000000"/>
                </a:solidFill>
                <a:latin typeface="Palatino Linotype" pitchFamily="18"/>
                <a:ea typeface="DejaVu Sans" pitchFamily="2"/>
                <a:cs typeface="Mangal" pitchFamily="2"/>
              </a:rPr>
              <a:t>коврограф</a:t>
            </a:r>
            <a:r>
              <a:rPr lang="ru-RU" sz="2000" dirty="0">
                <a:solidFill>
                  <a:srgbClr val="000000"/>
                </a:solidFill>
                <a:latin typeface="Palatino Linotype" pitchFamily="18"/>
                <a:ea typeface="DejaVu Sans" pitchFamily="2"/>
                <a:cs typeface="Mangal" pitchFamily="2"/>
              </a:rPr>
              <a:t>, </a:t>
            </a:r>
            <a:r>
              <a:rPr lang="ru-RU" sz="2000" dirty="0" err="1">
                <a:solidFill>
                  <a:srgbClr val="000000"/>
                </a:solidFill>
                <a:latin typeface="Palatino Linotype" pitchFamily="18"/>
                <a:ea typeface="DejaVu Sans" pitchFamily="2"/>
                <a:cs typeface="Mangal" pitchFamily="2"/>
              </a:rPr>
              <a:t>Геоконт</a:t>
            </a:r>
            <a:r>
              <a:rPr lang="ru-RU" sz="2000" dirty="0">
                <a:solidFill>
                  <a:srgbClr val="000000"/>
                </a:solidFill>
                <a:latin typeface="Palatino Linotype" pitchFamily="18"/>
                <a:ea typeface="DejaVu Sans" pitchFamily="2"/>
                <a:cs typeface="Mangal" pitchFamily="2"/>
              </a:rPr>
              <a:t> Великан, Кораблик)</a:t>
            </a:r>
          </a:p>
        </p:txBody>
      </p:sp>
      <p:sp>
        <p:nvSpPr>
          <p:cNvPr id="17" name="CustomShape 16"/>
          <p:cNvSpPr/>
          <p:nvPr/>
        </p:nvSpPr>
        <p:spPr>
          <a:xfrm>
            <a:off x="6156325" y="5229225"/>
            <a:ext cx="2770188" cy="1223963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 gdRefY="" minY="0" maxY="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93CDDD"/>
          </a:solidFill>
          <a:ln w="50760">
            <a:solidFill>
              <a:srgbClr val="2DA5FF"/>
            </a:solidFill>
            <a:prstDash val="solid"/>
            <a:miter/>
          </a:ln>
        </p:spPr>
        <p:txBody>
          <a:bodyPr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ru-RU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18" name="CustomShape 17"/>
          <p:cNvSpPr/>
          <p:nvPr/>
        </p:nvSpPr>
        <p:spPr>
          <a:xfrm>
            <a:off x="323850" y="4724400"/>
            <a:ext cx="2735263" cy="19208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fontAlgn="auto"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lang="ru-RU" sz="2000" b="1" dirty="0">
                <a:solidFill>
                  <a:srgbClr val="000000"/>
                </a:solidFill>
                <a:latin typeface="Palatino Linotype" pitchFamily="18"/>
                <a:ea typeface="DejaVu Sans" pitchFamily="2"/>
                <a:cs typeface="Mangal" pitchFamily="2"/>
              </a:rPr>
              <a:t>Графические средства </a:t>
            </a:r>
            <a:r>
              <a:rPr lang="ru-RU" sz="2000" dirty="0" smtClean="0">
                <a:solidFill>
                  <a:srgbClr val="000000"/>
                </a:solidFill>
                <a:latin typeface="Palatino Linotype" pitchFamily="18"/>
                <a:ea typeface="DejaVu Sans" pitchFamily="2"/>
                <a:cs typeface="Mangal" pitchFamily="2"/>
              </a:rPr>
              <a:t>(альбом с заданиями</a:t>
            </a:r>
            <a:r>
              <a:rPr lang="ru-RU" sz="2000" dirty="0" smtClean="0">
                <a:solidFill>
                  <a:srgbClr val="000000"/>
                </a:solidFill>
                <a:latin typeface="Arial" pitchFamily="18"/>
                <a:ea typeface="DejaVu Sans" pitchFamily="2"/>
                <a:cs typeface="Mangal" pitchFamily="2"/>
              </a:rPr>
              <a:t>)</a:t>
            </a:r>
            <a:endParaRPr lang="ru-RU" sz="2000" dirty="0">
              <a:solidFill>
                <a:srgbClr val="000000"/>
              </a:solidFill>
              <a:latin typeface="Arial" pitchFamily="18"/>
              <a:ea typeface="DejaVu Sans" pitchFamily="2"/>
              <a:cs typeface="Mangal" pitchFamily="2"/>
            </a:endParaRPr>
          </a:p>
        </p:txBody>
      </p:sp>
      <p:sp>
        <p:nvSpPr>
          <p:cNvPr id="19" name="CustomShape 18"/>
          <p:cNvSpPr/>
          <p:nvPr/>
        </p:nvSpPr>
        <p:spPr>
          <a:xfrm>
            <a:off x="3203575" y="4868863"/>
            <a:ext cx="2376488" cy="16144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fontAlgn="auto"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lang="ru-RU" sz="2000" b="1" dirty="0">
                <a:solidFill>
                  <a:srgbClr val="000000"/>
                </a:solidFill>
                <a:latin typeface="Palatino Linotype" pitchFamily="18"/>
                <a:ea typeface="DejaVu Sans" pitchFamily="2"/>
                <a:cs typeface="Mangal" pitchFamily="2"/>
              </a:rPr>
              <a:t>Творческие средства </a:t>
            </a:r>
            <a:r>
              <a:rPr lang="ru-RU" sz="2000" dirty="0">
                <a:solidFill>
                  <a:srgbClr val="000000"/>
                </a:solidFill>
                <a:latin typeface="Palatino Linotype" pitchFamily="18"/>
                <a:ea typeface="DejaVu Sans" pitchFamily="2"/>
                <a:cs typeface="Mangal" pitchFamily="2"/>
              </a:rPr>
              <a:t>(альбомы </a:t>
            </a:r>
            <a:r>
              <a:rPr lang="ru-RU" sz="2000" dirty="0" smtClean="0">
                <a:solidFill>
                  <a:srgbClr val="000000"/>
                </a:solidFill>
                <a:latin typeface="Palatino Linotype" pitchFamily="18"/>
                <a:ea typeface="DejaVu Sans" pitchFamily="2"/>
                <a:cs typeface="Mangal" pitchFamily="2"/>
              </a:rPr>
              <a:t>фигурок в инструкции)</a:t>
            </a:r>
            <a:endParaRPr lang="ru-RU" sz="2000" dirty="0">
              <a:solidFill>
                <a:srgbClr val="000000"/>
              </a:solidFill>
              <a:latin typeface="Palatino Linotype" pitchFamily="18"/>
              <a:ea typeface="DejaVu Sans" pitchFamily="2"/>
              <a:cs typeface="Mangal" pitchFamily="2"/>
            </a:endParaRPr>
          </a:p>
        </p:txBody>
      </p:sp>
      <p:sp>
        <p:nvSpPr>
          <p:cNvPr id="20" name="CustomShape 19"/>
          <p:cNvSpPr/>
          <p:nvPr/>
        </p:nvSpPr>
        <p:spPr>
          <a:xfrm>
            <a:off x="6156325" y="5445125"/>
            <a:ext cx="2447925" cy="70008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algn="ctr" fontAlgn="auto"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r>
              <a:rPr lang="ru-RU" sz="2000" b="1" dirty="0">
                <a:solidFill>
                  <a:srgbClr val="000000"/>
                </a:solidFill>
                <a:latin typeface="Palatino Linotype" pitchFamily="18"/>
                <a:ea typeface="DejaVu Sans" pitchFamily="2"/>
                <a:cs typeface="Mangal" pitchFamily="2"/>
              </a:rPr>
              <a:t>Дополнение к </a:t>
            </a:r>
            <a:r>
              <a:rPr lang="ru-RU" sz="2000" b="1" dirty="0" smtClean="0">
                <a:solidFill>
                  <a:srgbClr val="000000"/>
                </a:solidFill>
                <a:latin typeface="Palatino Linotype" pitchFamily="18"/>
                <a:ea typeface="DejaVu Sans" pitchFamily="2"/>
                <a:cs typeface="Mangal" pitchFamily="2"/>
              </a:rPr>
              <a:t>игре (анализатор форм)</a:t>
            </a:r>
            <a:endParaRPr lang="ru-RU" sz="2000" b="1" dirty="0">
              <a:solidFill>
                <a:srgbClr val="000000"/>
              </a:solidFill>
              <a:latin typeface="Palatino Linotype" pitchFamily="18"/>
              <a:ea typeface="DejaVu Sans" pitchFamily="2"/>
              <a:cs typeface="Mangal" pitchFamily="2"/>
            </a:endParaRPr>
          </a:p>
        </p:txBody>
      </p:sp>
      <p:sp>
        <p:nvSpPr>
          <p:cNvPr id="21" name="CustomShape 21"/>
          <p:cNvSpPr/>
          <p:nvPr/>
        </p:nvSpPr>
        <p:spPr>
          <a:xfrm rot="1521538" flipH="1" flipV="1">
            <a:off x="2602482" y="3137618"/>
            <a:ext cx="2724541" cy="22272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1"/>
                </a:lnTo>
              </a:path>
            </a:pathLst>
          </a:custGeom>
          <a:noFill/>
          <a:ln w="38100">
            <a:solidFill>
              <a:srgbClr val="4A7EBB"/>
            </a:solidFill>
            <a:prstDash val="solid"/>
            <a:round/>
            <a:tailEnd type="arrow"/>
          </a:ln>
        </p:spPr>
        <p:txBody>
          <a:bodyPr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ru-RU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22" name="CustomShape 22"/>
          <p:cNvSpPr/>
          <p:nvPr/>
        </p:nvSpPr>
        <p:spPr>
          <a:xfrm rot="15286365" flipV="1">
            <a:off x="3884336" y="3022366"/>
            <a:ext cx="1376099" cy="66941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1"/>
                </a:lnTo>
              </a:path>
            </a:pathLst>
          </a:custGeom>
          <a:noFill/>
          <a:ln w="38100">
            <a:solidFill>
              <a:srgbClr val="4A7EBB"/>
            </a:solidFill>
            <a:prstDash val="solid"/>
            <a:round/>
            <a:tailEnd type="arrow"/>
          </a:ln>
        </p:spPr>
        <p:txBody>
          <a:bodyPr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ru-RU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23" name="CustomShape 23"/>
          <p:cNvSpPr/>
          <p:nvPr/>
        </p:nvSpPr>
        <p:spPr>
          <a:xfrm flipV="1">
            <a:off x="5508625" y="2563813"/>
            <a:ext cx="0" cy="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1"/>
                </a:lnTo>
              </a:path>
            </a:pathLst>
          </a:custGeom>
          <a:noFill/>
          <a:ln w="9360">
            <a:solidFill>
              <a:srgbClr val="4A7EBB"/>
            </a:solidFill>
            <a:prstDash val="solid"/>
            <a:round/>
            <a:tailEnd type="arrow"/>
          </a:ln>
        </p:spPr>
        <p:txBody>
          <a:bodyPr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ru-RU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25" name="CustomShape 25"/>
          <p:cNvSpPr/>
          <p:nvPr/>
        </p:nvSpPr>
        <p:spPr>
          <a:xfrm flipH="1">
            <a:off x="3924300" y="4005064"/>
            <a:ext cx="1151756" cy="100826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1"/>
                </a:lnTo>
              </a:path>
            </a:pathLst>
          </a:custGeom>
          <a:noFill/>
          <a:ln w="38100">
            <a:solidFill>
              <a:srgbClr val="4A7EBB"/>
            </a:solidFill>
            <a:prstDash val="solid"/>
            <a:round/>
            <a:tailEnd type="arrow"/>
          </a:ln>
        </p:spPr>
        <p:txBody>
          <a:bodyPr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ru-RU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26" name="CustomShape 26"/>
          <p:cNvSpPr/>
          <p:nvPr/>
        </p:nvSpPr>
        <p:spPr>
          <a:xfrm flipH="1">
            <a:off x="2195512" y="3933056"/>
            <a:ext cx="2880544" cy="71990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1"/>
                </a:lnTo>
              </a:path>
            </a:pathLst>
          </a:custGeom>
          <a:noFill/>
          <a:ln w="38100">
            <a:solidFill>
              <a:srgbClr val="4A7EBB"/>
            </a:solidFill>
            <a:prstDash val="solid"/>
            <a:round/>
            <a:tailEnd type="arrow"/>
          </a:ln>
        </p:spPr>
        <p:txBody>
          <a:bodyPr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ru-RU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24" name="CustomShape 24"/>
          <p:cNvSpPr/>
          <p:nvPr/>
        </p:nvSpPr>
        <p:spPr>
          <a:xfrm rot="207370">
            <a:off x="4966289" y="3977645"/>
            <a:ext cx="1515678" cy="120696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1"/>
                </a:lnTo>
              </a:path>
            </a:pathLst>
          </a:custGeom>
          <a:noFill/>
          <a:ln w="38100">
            <a:solidFill>
              <a:srgbClr val="4A7EBB"/>
            </a:solidFill>
            <a:prstDash val="solid"/>
            <a:round/>
            <a:tailEnd type="arrow"/>
          </a:ln>
        </p:spPr>
        <p:txBody>
          <a:bodyPr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ru-RU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29" name="CustomShape 26"/>
          <p:cNvSpPr/>
          <p:nvPr/>
        </p:nvSpPr>
        <p:spPr>
          <a:xfrm rot="1016625" flipH="1">
            <a:off x="3357081" y="3619911"/>
            <a:ext cx="1635397" cy="66534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1"/>
                </a:lnTo>
              </a:path>
            </a:pathLst>
          </a:custGeom>
          <a:noFill/>
          <a:ln w="38100">
            <a:solidFill>
              <a:srgbClr val="4A7EBB"/>
            </a:solidFill>
            <a:prstDash val="solid"/>
            <a:round/>
            <a:tailEnd type="arrow"/>
          </a:ln>
        </p:spPr>
        <p:txBody>
          <a:bodyPr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ru-RU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0" name="CustomShape 24"/>
          <p:cNvSpPr/>
          <p:nvPr/>
        </p:nvSpPr>
        <p:spPr>
          <a:xfrm rot="16417144">
            <a:off x="5040342" y="2467809"/>
            <a:ext cx="1515678" cy="120696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1"/>
                </a:lnTo>
              </a:path>
            </a:pathLst>
          </a:custGeom>
          <a:noFill/>
          <a:ln w="38100">
            <a:solidFill>
              <a:srgbClr val="4A7EBB"/>
            </a:solidFill>
            <a:prstDash val="solid"/>
            <a:round/>
            <a:tailEnd type="arrow"/>
          </a:ln>
        </p:spPr>
        <p:txBody>
          <a:bodyPr lIns="90000" tIns="45000" rIns="90000" bIns="4500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  <a:buFont typeface="StarSymbol"/>
              <a:buNone/>
              <a:defRPr/>
            </a:pPr>
            <a:endParaRPr lang="ru-RU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4932040" y="3789040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Picture 2" descr="http://www.xn--c1ajbh3aoaed0c.xn--p1ai/image/cache/catalog/%D0%92%D0%BE%D1%81%D0%BA%D0%BE%D0%B1%D0%BE%D0%B2%D0%B8%D1%87/large_321b7405-a598-4466-81ca-e410dd2457b5-800x800.png"/>
          <p:cNvPicPr>
            <a:picLocks noChangeAspect="1" noChangeArrowheads="1"/>
          </p:cNvPicPr>
          <p:nvPr/>
        </p:nvPicPr>
        <p:blipFill>
          <a:blip r:embed="rId3" cstate="print"/>
          <a:srcRect l="18512" t="10799" r="12066" b="17281"/>
          <a:stretch>
            <a:fillRect/>
          </a:stretch>
        </p:blipFill>
        <p:spPr bwMode="auto">
          <a:xfrm>
            <a:off x="7015740" y="2996952"/>
            <a:ext cx="2128260" cy="22048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79657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pinimg.com/originals/32/f6/23/32f623f67d7eeb6660340b5df0048e4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7" name="Picture 2" descr="http://www.xn--c1ajbh3aoaed0c.xn--p1ai/image/cache/catalog/%D0%92%D0%BE%D1%81%D0%BA%D0%BE%D0%B1%D0%BE%D0%B2%D0%B8%D1%87/large_321b7405-a598-4466-81ca-e410dd2457b5-800x800.png"/>
          <p:cNvPicPr>
            <a:picLocks noChangeAspect="1" noChangeArrowheads="1"/>
          </p:cNvPicPr>
          <p:nvPr/>
        </p:nvPicPr>
        <p:blipFill>
          <a:blip r:embed="rId3" cstate="print"/>
          <a:srcRect l="18512" t="10799" r="12066" b="17281"/>
          <a:stretch>
            <a:fillRect/>
          </a:stretch>
        </p:blipFill>
        <p:spPr bwMode="auto">
          <a:xfrm>
            <a:off x="6084168" y="2924944"/>
            <a:ext cx="3059832" cy="3169966"/>
          </a:xfrm>
          <a:prstGeom prst="rect">
            <a:avLst/>
          </a:prstGeom>
          <a:noFill/>
        </p:spPr>
      </p:pic>
      <p:pic>
        <p:nvPicPr>
          <p:cNvPr id="2" name="Picture 4" descr="http://www.clker.com/cliparts/j/H/W/0/p/g/question-hi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2564904"/>
            <a:ext cx="2502669" cy="3716651"/>
          </a:xfrm>
          <a:prstGeom prst="rect">
            <a:avLst/>
          </a:prstGeom>
          <a:noFill/>
        </p:spPr>
      </p:pic>
      <p:pic>
        <p:nvPicPr>
          <p:cNvPr id="1026" name="Picture 2" descr="C:\Users\user\Desktop\geo_1_pf-500x500.png"/>
          <p:cNvPicPr>
            <a:picLocks noChangeAspect="1" noChangeArrowheads="1"/>
          </p:cNvPicPr>
          <p:nvPr/>
        </p:nvPicPr>
        <p:blipFill rotWithShape="1">
          <a:blip r:embed="rId5" cstate="print"/>
          <a:srcRect l="26842" r="22207"/>
          <a:stretch/>
        </p:blipFill>
        <p:spPr bwMode="auto">
          <a:xfrm flipH="1">
            <a:off x="778931" y="2348880"/>
            <a:ext cx="2201335" cy="432048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260648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Является ли игра «Прозрачный квадрат» В.В. </a:t>
            </a:r>
            <a:r>
              <a:rPr lang="ru-RU" sz="4000" b="1" dirty="0" err="1" smtClean="0">
                <a:solidFill>
                  <a:srgbClr val="002060"/>
                </a:solidFill>
              </a:rPr>
              <a:t>Воскобовича</a:t>
            </a:r>
            <a:r>
              <a:rPr lang="ru-RU" sz="4000" b="1" dirty="0" smtClean="0">
                <a:solidFill>
                  <a:srgbClr val="002060"/>
                </a:solidFill>
              </a:rPr>
              <a:t> средством реализации ФГОС ДО»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pinimg.com/originals/32/f6/23/32f623f67d7eeb6660340b5df0048e4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-243408"/>
            <a:ext cx="9327071" cy="7149564"/>
          </a:xfrm>
          <a:prstGeom prst="rect">
            <a:avLst/>
          </a:prstGeom>
          <a:noFill/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1187624" y="44624"/>
            <a:ext cx="6840760" cy="800799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115616" y="260648"/>
            <a:ext cx="691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800080"/>
                </a:solidFill>
              </a:rPr>
              <a:t>ПОЗНАВАТЕЛЬНОЕ РАЗВИТИЕ</a:t>
            </a:r>
            <a:endParaRPr lang="ru-RU" sz="3200" b="1" dirty="0">
              <a:solidFill>
                <a:srgbClr val="80008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152590" y="1080120"/>
            <a:ext cx="42205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2000" b="1" dirty="0" smtClean="0">
                <a:solidFill>
                  <a:srgbClr val="002060"/>
                </a:solidFill>
              </a:rPr>
              <a:t>«Сортировка льдинок-пластинок»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7595" y="4149566"/>
            <a:ext cx="4340389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 smtClean="0">
                <a:solidFill>
                  <a:srgbClr val="FF0000"/>
                </a:solidFill>
              </a:rPr>
              <a:t>Цель</a:t>
            </a:r>
            <a:r>
              <a:rPr lang="ru-RU" sz="1700" b="1" dirty="0">
                <a:solidFill>
                  <a:srgbClr val="FF0000"/>
                </a:solidFill>
              </a:rPr>
              <a:t>: </a:t>
            </a:r>
            <a:r>
              <a:rPr lang="ru-RU" sz="1700" b="1" dirty="0" smtClean="0">
                <a:solidFill>
                  <a:schemeClr val="tx2">
                    <a:lumMod val="50000"/>
                  </a:schemeClr>
                </a:solidFill>
              </a:rPr>
              <a:t>закрепление у детей знаний о классификации предметов по форме и размеру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b="1" dirty="0">
                <a:solidFill>
                  <a:schemeClr val="tx2">
                    <a:lumMod val="50000"/>
                  </a:schemeClr>
                </a:solidFill>
              </a:rPr>
              <a:t>в</a:t>
            </a:r>
            <a:r>
              <a:rPr lang="ru-RU" sz="17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700" b="1" dirty="0">
                <a:solidFill>
                  <a:schemeClr val="tx2">
                    <a:lumMod val="50000"/>
                  </a:schemeClr>
                </a:solidFill>
              </a:rPr>
              <a:t>одну группу надо собрать льдинки с треугольниками, во </a:t>
            </a:r>
            <a:r>
              <a:rPr lang="ru-RU" sz="1700" b="1" dirty="0" smtClean="0">
                <a:solidFill>
                  <a:schemeClr val="tx2">
                    <a:lumMod val="50000"/>
                  </a:schemeClr>
                </a:solidFill>
              </a:rPr>
              <a:t>вторую - с </a:t>
            </a:r>
            <a:r>
              <a:rPr lang="ru-RU" sz="1700" b="1" dirty="0">
                <a:solidFill>
                  <a:schemeClr val="tx2">
                    <a:lumMod val="50000"/>
                  </a:schemeClr>
                </a:solidFill>
              </a:rPr>
              <a:t>четырехугольниками, в </a:t>
            </a:r>
            <a:r>
              <a:rPr lang="ru-RU" sz="1700" b="1" dirty="0" smtClean="0">
                <a:solidFill>
                  <a:schemeClr val="tx2">
                    <a:lumMod val="50000"/>
                  </a:schemeClr>
                </a:solidFill>
              </a:rPr>
              <a:t>третью - с </a:t>
            </a:r>
            <a:r>
              <a:rPr lang="ru-RU" sz="1700" b="1" dirty="0" smtClean="0">
                <a:solidFill>
                  <a:schemeClr val="tx2">
                    <a:lumMod val="50000"/>
                  </a:schemeClr>
                </a:solidFill>
              </a:rPr>
              <a:t>пятиугольниками </a:t>
            </a:r>
            <a:r>
              <a:rPr lang="ru-RU" sz="1700" b="1" dirty="0">
                <a:solidFill>
                  <a:schemeClr val="tx2">
                    <a:lumMod val="50000"/>
                  </a:schemeClr>
                </a:solidFill>
              </a:rPr>
              <a:t>и в </a:t>
            </a:r>
            <a:r>
              <a:rPr lang="ru-RU" sz="1700" b="1" dirty="0" smtClean="0">
                <a:solidFill>
                  <a:schemeClr val="tx2">
                    <a:lumMod val="50000"/>
                  </a:schemeClr>
                </a:solidFill>
              </a:rPr>
              <a:t>четвертую - с </a:t>
            </a:r>
            <a:r>
              <a:rPr lang="ru-RU" sz="1700" b="1" dirty="0" smtClean="0">
                <a:solidFill>
                  <a:schemeClr val="tx2">
                    <a:lumMod val="50000"/>
                  </a:schemeClr>
                </a:solidFill>
              </a:rPr>
              <a:t>шестиугольниками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b="1" dirty="0">
                <a:solidFill>
                  <a:schemeClr val="tx2">
                    <a:lumMod val="50000"/>
                  </a:schemeClr>
                </a:solidFill>
              </a:rPr>
              <a:t>р</a:t>
            </a:r>
            <a:r>
              <a:rPr lang="ru-RU" sz="1700" b="1" dirty="0" smtClean="0">
                <a:solidFill>
                  <a:schemeClr val="tx2">
                    <a:lumMod val="50000"/>
                  </a:schemeClr>
                </a:solidFill>
              </a:rPr>
              <a:t>азложи </a:t>
            </a:r>
            <a:r>
              <a:rPr lang="ru-RU" sz="1700" b="1" dirty="0">
                <a:solidFill>
                  <a:schemeClr val="tx2">
                    <a:lumMod val="50000"/>
                  </a:schemeClr>
                </a:solidFill>
              </a:rPr>
              <a:t>льдинки по размеру </a:t>
            </a:r>
            <a:r>
              <a:rPr lang="ru-RU" sz="1700" b="1" dirty="0" smtClean="0">
                <a:solidFill>
                  <a:schemeClr val="tx2">
                    <a:lumMod val="50000"/>
                  </a:schemeClr>
                </a:solidFill>
              </a:rPr>
              <a:t>треугольников</a:t>
            </a:r>
            <a:endParaRPr lang="ru-RU" sz="17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7" name="Picture 3" descr="C:\Users\НАДЯ\Desktop\Новая папка\IMG_20191017_1154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595" y="1480230"/>
            <a:ext cx="3888562" cy="27460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НАДЯ\Desktop\Новая папка\IMG_20191017_11540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28" t="3299" r="9000" b="12358"/>
          <a:stretch/>
        </p:blipFill>
        <p:spPr bwMode="auto">
          <a:xfrm>
            <a:off x="4932040" y="1445453"/>
            <a:ext cx="3623771" cy="28990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pinimg.com/originals/23/60/0b/23600b133f7ddd21a8234887956db58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955637">
            <a:off x="7578454" y="2709576"/>
            <a:ext cx="206077" cy="19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i.ya-webdesign.com/images/number-5-transparent-pn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696702">
            <a:off x="6619766" y="3491111"/>
            <a:ext cx="230589" cy="23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826848" y="1108665"/>
            <a:ext cx="18341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2000" b="1" dirty="0" smtClean="0">
                <a:solidFill>
                  <a:srgbClr val="002060"/>
                </a:solidFill>
              </a:rPr>
              <a:t>«Помощники»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21701" y="4227412"/>
            <a:ext cx="4572000" cy="161582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700" b="1" dirty="0">
                <a:solidFill>
                  <a:srgbClr val="FF0000"/>
                </a:solidFill>
              </a:rPr>
              <a:t>Цель: </a:t>
            </a:r>
            <a:r>
              <a:rPr lang="ru-RU" sz="1700" b="1" dirty="0">
                <a:solidFill>
                  <a:schemeClr val="tx2">
                    <a:lumMod val="50000"/>
                  </a:schemeClr>
                </a:solidFill>
              </a:rPr>
              <a:t>закрепление </a:t>
            </a:r>
            <a:r>
              <a:rPr lang="ru-RU" sz="1700" b="1" dirty="0" smtClean="0">
                <a:solidFill>
                  <a:schemeClr val="tx2">
                    <a:lumMod val="50000"/>
                  </a:schemeClr>
                </a:solidFill>
              </a:rPr>
              <a:t>умения обозначать количество фигур цифрой</a:t>
            </a:r>
            <a:endParaRPr lang="ru-RU" sz="1600" b="1" dirty="0" smtClean="0">
              <a:solidFill>
                <a:schemeClr val="tx2">
                  <a:lumMod val="50000"/>
                </a:schemeClr>
              </a:solidFill>
              <a:latin typeface="Times New Roman, serif"/>
            </a:endParaRPr>
          </a:p>
          <a:p>
            <a:pPr lvl="0"/>
            <a:endParaRPr lang="ru-RU" sz="1600" b="1" dirty="0">
              <a:solidFill>
                <a:schemeClr val="tx2">
                  <a:lumMod val="50000"/>
                </a:schemeClr>
              </a:solidFill>
              <a:latin typeface="Times New Roman, serif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, serif"/>
              </a:rPr>
              <a:t>п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, serif"/>
              </a:rPr>
              <a:t>осчитайте фигуры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, serif"/>
              </a:rPr>
              <a:t>о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, serif"/>
              </a:rPr>
              <a:t>бозначьте количество фигур цифрой</a:t>
            </a:r>
          </a:p>
          <a:p>
            <a:pPr lvl="0"/>
            <a:endParaRPr lang="ru-RU" sz="17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pinimg.com/originals/32/f6/23/32f623f67d7eeb6660340b5df0048e4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1187624" y="116632"/>
            <a:ext cx="6840760" cy="728791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115616" y="260648"/>
            <a:ext cx="691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800080"/>
                </a:solidFill>
              </a:rPr>
              <a:t>ПОЗНАВАТЕЛЬНОЕ РАЗВИТИЕ</a:t>
            </a:r>
            <a:endParaRPr lang="ru-RU" sz="3200" b="1" dirty="0">
              <a:solidFill>
                <a:srgbClr val="80008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5516" y="1080120"/>
            <a:ext cx="435648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Игра «Сложи квадрат из частей»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-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Какую геометрическую фигуру надо добавить, чтобы получился квадрат?</a:t>
            </a:r>
            <a:br>
              <a:rPr lang="ru-RU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- Какую часть от целого она составляет?</a:t>
            </a:r>
            <a:br>
              <a:rPr lang="ru-RU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b="1" u="sng" dirty="0">
                <a:solidFill>
                  <a:schemeClr val="tx2">
                    <a:lumMod val="50000"/>
                  </a:schemeClr>
                </a:solidFill>
              </a:rPr>
              <a:t>Примеры </a:t>
            </a:r>
            <a:r>
              <a:rPr lang="ru-RU" b="1" u="sng" dirty="0" smtClean="0">
                <a:solidFill>
                  <a:schemeClr val="tx2">
                    <a:lumMod val="50000"/>
                  </a:schemeClr>
                </a:solidFill>
              </a:rPr>
              <a:t>заданий:</a:t>
            </a:r>
            <a:r>
              <a:rPr lang="ru-RU" b="1" u="sng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b="1" u="sng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- Придумайте и сложите свой квадрат из двух равных частей.</a:t>
            </a:r>
            <a:br>
              <a:rPr lang="ru-RU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- Составьте из льдинок три квадрата: один-из больших треугольников, второй-из средних и третий из маленьких.</a:t>
            </a:r>
            <a:br>
              <a:rPr lang="ru-RU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- Найдите пять льдинок со средними треугольниками, две льдинки с трапециями и четыре льдинки с маленькими квадратиками. Сложите из них три квадрата.</a:t>
            </a:r>
            <a:br>
              <a:rPr lang="ru-RU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- Выберете льдинки с разными фигурами и добавьте их к прямоугольнику так, чтобы получился 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квадрат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А </a:t>
            </a:r>
            <a:r>
              <a:rPr lang="ru-RU" b="1" dirty="0">
                <a:solidFill>
                  <a:srgbClr val="C00000"/>
                </a:solidFill>
              </a:rPr>
              <a:t>давайте сыграем в игру: «Кто быстрее составит девять квадратов</a:t>
            </a:r>
            <a:r>
              <a:rPr lang="ru-RU" b="1" dirty="0" smtClean="0">
                <a:solidFill>
                  <a:srgbClr val="C00000"/>
                </a:solidFill>
              </a:rPr>
              <a:t>»</a:t>
            </a:r>
            <a:r>
              <a:rPr lang="ru-RU" b="1" dirty="0">
                <a:solidFill>
                  <a:srgbClr val="C00000"/>
                </a:solidFill>
              </a:rPr>
              <a:t/>
            </a:r>
            <a:br>
              <a:rPr lang="ru-RU" b="1" dirty="0">
                <a:solidFill>
                  <a:srgbClr val="C00000"/>
                </a:solidFill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C:\Users\НАДЯ\Desktop\Новая папка\IMG_20191017_11594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848"/>
          <a:stretch/>
        </p:blipFill>
        <p:spPr bwMode="auto">
          <a:xfrm>
            <a:off x="4539208" y="1196752"/>
            <a:ext cx="4519073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832507"/>
            <a:ext cx="3436586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3558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pinimg.com/originals/32/f6/23/32f623f67d7eeb6660340b5df0048e4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1187624" y="84983"/>
            <a:ext cx="6840760" cy="895745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115616" y="332656"/>
            <a:ext cx="691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800080"/>
                </a:solidFill>
              </a:rPr>
              <a:t>ПОЗНАВАТЕЛЬНОЕ РАЗВИТИЕ</a:t>
            </a:r>
            <a:endParaRPr lang="ru-RU" sz="3200" b="1" dirty="0">
              <a:solidFill>
                <a:srgbClr val="80008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04764" y="992808"/>
            <a:ext cx="6606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2000" b="1" dirty="0" smtClean="0">
                <a:solidFill>
                  <a:srgbClr val="C00000"/>
                </a:solidFill>
              </a:rPr>
              <a:t>Игра «Загадки Хранителя озера </a:t>
            </a:r>
            <a:r>
              <a:rPr lang="ru-RU" sz="2000" b="1" dirty="0" err="1" smtClean="0">
                <a:solidFill>
                  <a:srgbClr val="C00000"/>
                </a:solidFill>
              </a:rPr>
              <a:t>Айс</a:t>
            </a:r>
            <a:r>
              <a:rPr lang="ru-RU" sz="2000" b="1" dirty="0" smtClean="0">
                <a:solidFill>
                  <a:srgbClr val="C00000"/>
                </a:solidFill>
              </a:rPr>
              <a:t>»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3077" name="Picture 5" descr="C:\Users\НАДЯ\Desktop\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217"/>
          <a:stretch/>
        </p:blipFill>
        <p:spPr bwMode="auto">
          <a:xfrm>
            <a:off x="4481989" y="1495923"/>
            <a:ext cx="4050451" cy="215171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9891" y="1404585"/>
            <a:ext cx="388843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ea typeface="Calibri"/>
                <a:cs typeface="Times New Roman"/>
              </a:rPr>
              <a:t>З</a:t>
            </a:r>
            <a:r>
              <a:rPr lang="ru-RU" sz="1400" b="1" dirty="0" smtClean="0">
                <a:solidFill>
                  <a:srgbClr val="C00000"/>
                </a:solidFill>
                <a:ea typeface="Calibri"/>
                <a:cs typeface="Times New Roman"/>
              </a:rPr>
              <a:t>агадка «Найди </a:t>
            </a:r>
            <a:r>
              <a:rPr lang="ru-RU" sz="1400" b="1" dirty="0">
                <a:solidFill>
                  <a:srgbClr val="C00000"/>
                </a:solidFill>
                <a:ea typeface="Calibri"/>
                <a:cs typeface="Times New Roman"/>
              </a:rPr>
              <a:t>общее</a:t>
            </a:r>
            <a:r>
              <a:rPr lang="ru-RU" sz="1400" b="1" dirty="0" smtClean="0">
                <a:solidFill>
                  <a:srgbClr val="C00000"/>
                </a:solidFill>
                <a:ea typeface="Calibri"/>
                <a:cs typeface="Times New Roman"/>
              </a:rPr>
              <a:t>»</a:t>
            </a:r>
            <a:r>
              <a:rPr lang="ru-RU" sz="1400" b="1" dirty="0">
                <a:solidFill>
                  <a:srgbClr val="C00000"/>
                </a:solidFill>
                <a:ea typeface="Calibri"/>
                <a:cs typeface="Times New Roman"/>
              </a:rPr>
              <a:t/>
            </a:r>
            <a:br>
              <a:rPr lang="ru-RU" sz="1400" b="1" dirty="0">
                <a:solidFill>
                  <a:srgbClr val="C00000"/>
                </a:solidFill>
                <a:ea typeface="Calibri"/>
                <a:cs typeface="Times New Roman"/>
              </a:rPr>
            </a:b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  <a:t>Составьте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  <a:t>ряд из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  <a:t>пластинок. Объясните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  <a:t>, что объединяет эти пластинки? Назовите одним словом.</a:t>
            </a:r>
            <a:br>
              <a:rPr lang="ru-RU" sz="1400" b="1" dirty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</a:b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  <a:t>В чем секрет этого ряда? Если догадаетесь, положите рядом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  <a:t>льдинку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  <a:t/>
            </a:r>
            <a:br>
              <a:rPr lang="ru-RU" sz="1400" b="1" dirty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</a:b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5465" y="2571509"/>
            <a:ext cx="4356524" cy="356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ea typeface="Calibri"/>
                <a:cs typeface="Times New Roman"/>
              </a:rPr>
              <a:t/>
            </a:r>
            <a:br>
              <a:rPr lang="ru-RU" sz="1400" dirty="0">
                <a:ea typeface="Calibri"/>
                <a:cs typeface="Times New Roman"/>
              </a:rPr>
            </a:br>
            <a:r>
              <a:rPr lang="ru-RU" sz="1400" b="1" dirty="0" smtClean="0">
                <a:solidFill>
                  <a:srgbClr val="C00000"/>
                </a:solidFill>
                <a:ea typeface="Calibri"/>
                <a:cs typeface="Times New Roman"/>
              </a:rPr>
              <a:t>Загадка </a:t>
            </a:r>
            <a:r>
              <a:rPr lang="ru-RU" sz="1400" b="1" dirty="0" smtClean="0">
                <a:solidFill>
                  <a:srgbClr val="C00000"/>
                </a:solidFill>
                <a:ea typeface="Calibri"/>
                <a:cs typeface="Times New Roman"/>
              </a:rPr>
              <a:t>«Найдите </a:t>
            </a:r>
            <a:r>
              <a:rPr lang="ru-RU" sz="1400" b="1" dirty="0">
                <a:solidFill>
                  <a:srgbClr val="C00000"/>
                </a:solidFill>
                <a:ea typeface="Calibri"/>
                <a:cs typeface="Times New Roman"/>
              </a:rPr>
              <a:t>лишнюю </a:t>
            </a:r>
            <a:r>
              <a:rPr lang="ru-RU" sz="1400" b="1" dirty="0" smtClean="0">
                <a:solidFill>
                  <a:srgbClr val="C00000"/>
                </a:solidFill>
                <a:ea typeface="Calibri"/>
                <a:cs typeface="Times New Roman"/>
              </a:rPr>
              <a:t>льдинку»</a:t>
            </a:r>
            <a:r>
              <a:rPr lang="ru-RU" sz="1400" b="1" dirty="0">
                <a:solidFill>
                  <a:srgbClr val="C00000"/>
                </a:solidFill>
                <a:ea typeface="Calibri"/>
                <a:cs typeface="Times New Roman"/>
              </a:rPr>
              <a:t/>
            </a:r>
            <a:br>
              <a:rPr lang="ru-RU" sz="1400" b="1" dirty="0">
                <a:solidFill>
                  <a:srgbClr val="C00000"/>
                </a:solidFill>
                <a:ea typeface="Calibri"/>
                <a:cs typeface="Times New Roman"/>
              </a:rPr>
            </a:b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  <a:t>Положите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  <a:t>перед собой льдинку со средним треугольником, потом льдинку с большим треугольником, с маленьким квадратом, льдинку с маленьким треугольником. Сколько всего льдинок положили?</a:t>
            </a:r>
            <a:br>
              <a:rPr lang="ru-RU" sz="1400" b="1" dirty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</a:b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  <a:t>Какая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  <a:t>льдинка лишняя? Отложите её в сторону.</a:t>
            </a:r>
            <a:br>
              <a:rPr lang="ru-RU" sz="1400" b="1" dirty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</a:b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  <a:t>(дети анализируют ряд и называют лишнюю пластинку-льдинка с 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  <a:t>квадратом)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  <a:t/>
            </a:r>
            <a:br>
              <a:rPr lang="ru-RU" sz="1400" b="1" dirty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</a:b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  <a:t>Почему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  <a:t>вы выбрали её?</a:t>
            </a:r>
            <a:br>
              <a:rPr lang="ru-RU" sz="1400" b="1" dirty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</a:b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  <a:t>Потом выкладываем второй ряд, третий, четвертый... Предлагаем ребенку самому придумать задание.</a:t>
            </a:r>
          </a:p>
        </p:txBody>
      </p:sp>
      <p:pic>
        <p:nvPicPr>
          <p:cNvPr id="3078" name="Picture 6" descr="C:\Users\НАДЯ\Desktop\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341" r="1733" b="7999"/>
          <a:stretch/>
        </p:blipFill>
        <p:spPr bwMode="auto">
          <a:xfrm>
            <a:off x="4469767" y="4108070"/>
            <a:ext cx="4062673" cy="203496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901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pinimg.com/originals/32/f6/23/32f623f67d7eeb6660340b5df0048e4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1187624" y="116632"/>
            <a:ext cx="6840760" cy="963488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115616" y="260648"/>
            <a:ext cx="691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800080"/>
                </a:solidFill>
              </a:rPr>
              <a:t>ПОЗНАВАТЕЛЬНОЕ РАЗВИТИЕ</a:t>
            </a:r>
            <a:endParaRPr lang="ru-RU" sz="3200" b="1" dirty="0">
              <a:solidFill>
                <a:srgbClr val="80008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47664" y="1080120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«Знакомство с условной </a:t>
            </a:r>
            <a:r>
              <a:rPr lang="ru-RU" sz="2400" b="1" dirty="0" smtClean="0">
                <a:solidFill>
                  <a:srgbClr val="C00000"/>
                </a:solidFill>
              </a:rPr>
              <a:t>меркой</a:t>
            </a:r>
            <a:r>
              <a:rPr lang="ru-RU" sz="2400" b="1" dirty="0" smtClean="0">
                <a:solidFill>
                  <a:srgbClr val="C00000"/>
                </a:solidFill>
              </a:rPr>
              <a:t>»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3074" name="Picture 2" descr="C:\Users\НАДЯ\Desktop\Новая папка\IMG_20191024_1204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477"/>
          <a:stretch/>
        </p:blipFill>
        <p:spPr bwMode="auto">
          <a:xfrm>
            <a:off x="4982836" y="1772816"/>
            <a:ext cx="3865566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28600" y="1541785"/>
            <a:ext cx="4322763" cy="432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http://www.psiholog-pyatashova.ru/images/120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63" t="9624" r="66279" b="65697"/>
          <a:stretch/>
        </p:blipFill>
        <p:spPr bwMode="auto">
          <a:xfrm>
            <a:off x="2768600" y="2709333"/>
            <a:ext cx="1803400" cy="1824114"/>
          </a:xfrm>
          <a:prstGeom prst="rect">
            <a:avLst/>
          </a:prstGeom>
          <a:noFill/>
          <a:ln w="158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3533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pinimg.com/originals/32/f6/23/32f623f67d7eeb6660340b5df0048e4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1187624" y="260648"/>
            <a:ext cx="6840760" cy="1080120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115616" y="476672"/>
            <a:ext cx="691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800080"/>
                </a:solidFill>
              </a:rPr>
              <a:t>ПОЗНАВАТЕЛЬНОЕ РАЗВИТИЕ</a:t>
            </a:r>
            <a:endParaRPr lang="ru-RU" sz="3200" b="1" dirty="0">
              <a:solidFill>
                <a:srgbClr val="800080"/>
              </a:solidFill>
            </a:endParaRPr>
          </a:p>
        </p:txBody>
      </p:sp>
      <p:pic>
        <p:nvPicPr>
          <p:cNvPr id="3074" name="Picture 2" descr="C:\Users\user\Desktop\23798.97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8975" t="21315" r="20169" b="10272"/>
          <a:stretch>
            <a:fillRect/>
          </a:stretch>
        </p:blipFill>
        <p:spPr bwMode="auto">
          <a:xfrm>
            <a:off x="1979712" y="1700808"/>
            <a:ext cx="4270242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25400" cap="rnd">
            <a:solidFill>
              <a:srgbClr val="7030A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2" descr="http://www.xn--c1ajbh3aoaed0c.xn--p1ai/image/cache/catalog/%D0%92%D0%BE%D1%81%D0%BA%D0%BE%D0%B1%D0%BE%D0%B2%D0%B8%D1%87/large_321b7405-a598-4466-81ca-e410dd2457b5-800x800.png"/>
          <p:cNvPicPr>
            <a:picLocks noChangeAspect="1" noChangeArrowheads="1"/>
          </p:cNvPicPr>
          <p:nvPr/>
        </p:nvPicPr>
        <p:blipFill>
          <a:blip r:embed="rId4" cstate="print"/>
          <a:srcRect l="18512" t="10799" r="12066" b="17281"/>
          <a:stretch>
            <a:fillRect/>
          </a:stretch>
        </p:blipFill>
        <p:spPr bwMode="auto">
          <a:xfrm>
            <a:off x="6516216" y="3789040"/>
            <a:ext cx="2627784" cy="27223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890</TotalTime>
  <Words>1121</Words>
  <Application>Microsoft Office PowerPoint</Application>
  <PresentationFormat>Экран (4:3)</PresentationFormat>
  <Paragraphs>188</Paragraphs>
  <Slides>29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Синквейн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</cp:lastModifiedBy>
  <cp:revision>64</cp:revision>
  <dcterms:created xsi:type="dcterms:W3CDTF">2019-02-08T08:34:26Z</dcterms:created>
  <dcterms:modified xsi:type="dcterms:W3CDTF">2019-10-31T05:17:09Z</dcterms:modified>
</cp:coreProperties>
</file>