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jpeg"/><Relationship Id="rId4" Type="http://schemas.openxmlformats.org/officeDocument/2006/relationships/image" Target="../media/image3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7" Type="http://schemas.openxmlformats.org/officeDocument/2006/relationships/image" Target="../media/image4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jpeg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7" Type="http://schemas.openxmlformats.org/officeDocument/2006/relationships/image" Target="../media/image5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jpeg"/><Relationship Id="rId5" Type="http://schemas.openxmlformats.org/officeDocument/2006/relationships/image" Target="../media/image48.jpeg"/><Relationship Id="rId4" Type="http://schemas.openxmlformats.org/officeDocument/2006/relationships/image" Target="../media/image4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avatars.mds.yandex.net/get-pdb/2080369/3dab1697-0934-4fd7-a0b4-70f339bdc212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895599"/>
          </a:xfrm>
        </p:spPr>
        <p:txBody>
          <a:bodyPr>
            <a:normAutofit fontScale="90000"/>
          </a:bodyPr>
          <a:lstStyle/>
          <a:p>
            <a:pPr marL="342900" indent="-342900">
              <a:lnSpc>
                <a:spcPct val="60000"/>
              </a:lnSpc>
              <a:spcBef>
                <a:spcPct val="20000"/>
              </a:spcBef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Игры и упражнения для</a:t>
            </a:r>
            <a:b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профилактики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дисграфии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 </a:t>
            </a:r>
            <a:b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детей дошкольного возраста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avatars.mds.yandex.net/get-pdb/2080369/3dab1697-0934-4fd7-a0b4-70f339bdc212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Ориентировка на листе</a:t>
            </a:r>
          </a:p>
        </p:txBody>
      </p:sp>
      <p:sp>
        <p:nvSpPr>
          <p:cNvPr id="5" name="Текст 4"/>
          <p:cNvSpPr txBox="1">
            <a:spLocks/>
          </p:cNvSpPr>
          <p:nvPr/>
        </p:nvSpPr>
        <p:spPr>
          <a:xfrm>
            <a:off x="304800" y="990600"/>
            <a:ext cx="4699000" cy="51403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Положи круг в правом верхнем углу, слева от него крестик, в нижнем левом углу квадрат и т. д.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«Графические диктанты» – Нарисуй в центре листа треугольник , справа от него нарисуй круг, слева от треугольника – ромб и т.д. (сверху, снизу)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Ориентировка на листе в клеточку: «Нарисуй такую же фигуру», «Графические диктанты в клеточку», «Зеркало» (дорисуй другую половинку).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Содержимое 6" descr="утка в клетку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562600" y="990600"/>
            <a:ext cx="2768600" cy="220157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7" name="Picture 6" descr="C:\Documents and Settings\коля\Мои документы\Мои рисунки\в клетку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581400"/>
            <a:ext cx="2962275" cy="2793263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avatars.mds.yandex.net/get-pdb/2080369/3dab1697-0934-4fd7-a0b4-70f339bdc212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0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None/>
            </a:pPr>
            <a:r>
              <a:rPr lang="ru-RU" sz="2800" b="1" i="1" smtClean="0">
                <a:solidFill>
                  <a:schemeClr val="accent1">
                    <a:lumMod val="50000"/>
                  </a:schemeClr>
                </a:solidFill>
              </a:rPr>
              <a:t>5 </a:t>
            </a:r>
            <a:r>
              <a:rPr lang="ru-RU" sz="2800" b="1" i="1" smtClean="0">
                <a:solidFill>
                  <a:schemeClr val="accent1">
                    <a:lumMod val="50000"/>
                  </a:schemeClr>
                </a:solidFill>
              </a:rPr>
              <a:t>- 7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лет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3400" y="762000"/>
            <a:ext cx="7620000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Развитие восприятия цвета букв;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развитие восприятия формы, размера и величины предметов и букв;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дифференциация расположения элементов букв.</a:t>
            </a:r>
          </a:p>
          <a:p>
            <a:pPr eaLnBrk="1" hangingPunct="1">
              <a:lnSpc>
                <a:spcPct val="90000"/>
              </a:lnSpc>
            </a:pPr>
            <a:endParaRPr lang="ru-RU" sz="2400" dirty="0" smtClean="0"/>
          </a:p>
          <a:p>
            <a:pPr algn="ctr" eaLnBrk="1" hangingPunct="1">
              <a:lnSpc>
                <a:spcPct val="90000"/>
              </a:lnSpc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Дидактические игры: «Какая буква спряталась», «Допиши букву», «Выбери правильно написанную букву»,  «Разбери кучу малу», и др.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dirty="0" smtClean="0"/>
              <a:t>- расширение объёма зрительной памяти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/>
              <a:t>- развитие запоминания формы предметов;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/>
              <a:t>- развитие запоминания цвета;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/>
              <a:t>- развитие запоминания последовательности и количества букв и предметов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(вначале проводим работу по  развитию зрительной памяти,  рассматривая предметы, потом - геометрические фигуры и лишь затем - буквы).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avatars.mds.yandex.net/get-pdb/2080369/3dab1697-0934-4fd7-a0b4-70f339bdc212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None/>
            </a:pPr>
            <a:endParaRPr lang="ru-RU" sz="28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Зашумленные буквы, наложенные друг на друга, буквы спрятанные за предметами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9" descr="C:\Documents and Settings\коля\Мои документы\Мои рисунки\ЗАШУМЛ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557338"/>
            <a:ext cx="3024187" cy="2003425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pic>
        <p:nvPicPr>
          <p:cNvPr id="6" name="Picture 12" descr="буквы жив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1524000"/>
            <a:ext cx="1855788" cy="2794923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7" name="Picture 10" descr="БУКВЫ-звер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3733800"/>
            <a:ext cx="2033588" cy="269240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pic>
        <p:nvPicPr>
          <p:cNvPr id="8" name="Picture 8" descr="C:\Documents and Settings\коля\Мои документы\Мои рисунки\БУКВЫ РАЗНЫЕ.bm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57800" y="4495800"/>
            <a:ext cx="2774950" cy="1912009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avatars.mds.yandex.net/get-pdb/2080369/3dab1697-0934-4fd7-a0b4-70f339bdc212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«Расшифруй слово», «Пирамидка»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(разложи по величине и прочти слово)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Содержимое 8" descr="слова б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219200" y="1295400"/>
            <a:ext cx="2411412" cy="2447925"/>
          </a:xfrm>
          <a:prstGeom prst="rect">
            <a:avLst/>
          </a:prstGeom>
          <a:ln>
            <a:solidFill>
              <a:srgbClr val="7030A0"/>
            </a:solidFill>
          </a:ln>
        </p:spPr>
      </p:pic>
      <p:pic>
        <p:nvPicPr>
          <p:cNvPr id="7" name="Picture 11" descr="Ж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1219200"/>
            <a:ext cx="2447925" cy="2339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3789363"/>
            <a:ext cx="177800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3886200"/>
            <a:ext cx="1571625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4114800"/>
            <a:ext cx="1344613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1310858">
            <a:off x="7162800" y="4038600"/>
            <a:ext cx="131921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67000" y="4267200"/>
            <a:ext cx="1173162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avatars.mds.yandex.net/get-pdb/2080369/3dab1697-0934-4fd7-a0b4-70f339bdc212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«Зачеркни неправильно написанные буквы, прочти слово», «РЕБУС- Прочти наоборот», «Слово стерлось», «Слово растаяло», «Что за буква», «Допиши буквы, прочти слово»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7" descr="C:\Documents and Settings\коля\Мои документы\Мои рисунки\СЛОВА С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752600"/>
            <a:ext cx="3706812" cy="177181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  <p:pic>
        <p:nvPicPr>
          <p:cNvPr id="6" name="Picture 2" descr="C:\Documents and Settings\коля\Мои документы\Мои рисунки\СЛОВА ЗЕРКАЛО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5105399" y="1702784"/>
            <a:ext cx="3649663" cy="205006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  <p:pic>
        <p:nvPicPr>
          <p:cNvPr id="7" name="Содержимое 5" descr="GEDC0278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088" y="3860800"/>
            <a:ext cx="3313112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4" descr="ЮЮ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5148263" y="4005263"/>
            <a:ext cx="3455987" cy="88106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  <p:pic>
        <p:nvPicPr>
          <p:cNvPr id="9" name="Picture 15" descr="ЮБ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5003800" y="5229225"/>
            <a:ext cx="3416300" cy="114935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avatars.mds.yandex.net/get-pdb/2080369/3dab1697-0934-4fd7-a0b4-70f339bdc212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«Допиши буквы, получи слово», 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«Узнай буквы»(разные шрифты), «Элементы букв», «На какую букву похожа», «Трансформация букв»</a:t>
            </a:r>
          </a:p>
          <a:p>
            <a:pPr algn="ctr" eaLnBrk="1" hangingPunct="1">
              <a:lnSpc>
                <a:spcPct val="80000"/>
              </a:lnSpc>
              <a:buNone/>
            </a:pPr>
            <a:endParaRPr lang="ru-RU" sz="28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hangingPunct="1">
              <a:lnSpc>
                <a:spcPct val="80000"/>
              </a:lnSpc>
              <a:buNone/>
            </a:pPr>
            <a:endParaRPr lang="ru-RU" sz="2800" b="1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Содержимое 8" descr="GEDC027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31775" y="1820863"/>
            <a:ext cx="2919413" cy="2189162"/>
          </a:xfrm>
          <a:prstGeom prst="rect">
            <a:avLst/>
          </a:prstGeom>
        </p:spPr>
      </p:pic>
      <p:pic>
        <p:nvPicPr>
          <p:cNvPr id="6" name="Содержимое 7" descr="GEDC0280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457200" y="4191000"/>
            <a:ext cx="2919413" cy="2189163"/>
          </a:xfrm>
          <a:prstGeom prst="rect">
            <a:avLst/>
          </a:prstGeom>
        </p:spPr>
      </p:pic>
      <p:pic>
        <p:nvPicPr>
          <p:cNvPr id="7" name="Picture 8" descr="C:\Documents and Settings\коля\Мои документы\Мои рисунки\GEDC027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3635375" y="2205038"/>
            <a:ext cx="1644650" cy="2189162"/>
          </a:xfrm>
          <a:prstGeom prst="rect">
            <a:avLst/>
          </a:prstGeom>
          <a:noFill/>
        </p:spPr>
      </p:pic>
      <p:pic>
        <p:nvPicPr>
          <p:cNvPr id="8" name="Содержимое 6" descr="GEDC0269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5935556" y="2030466"/>
            <a:ext cx="2919413" cy="2189162"/>
          </a:xfrm>
          <a:prstGeom prst="rect">
            <a:avLst/>
          </a:prstGeom>
        </p:spPr>
      </p:pic>
      <p:pic>
        <p:nvPicPr>
          <p:cNvPr id="9" name="Содержимое 11" descr="GEDC0281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7311" y="4346836"/>
            <a:ext cx="2919412" cy="218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avatars.mds.yandex.net/get-pdb/2080369/3dab1697-0934-4fd7-a0b4-70f339bdc212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«Назови букву», «Найди правильно написанную букву», «Какого элемента не хватает»,  «Какие буквы спрятались в фигуре». 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Содержимое 6" descr="GEDC026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28600" y="1905000"/>
            <a:ext cx="2917825" cy="2189162"/>
          </a:xfrm>
          <a:prstGeom prst="rect">
            <a:avLst/>
          </a:prstGeom>
        </p:spPr>
      </p:pic>
      <p:pic>
        <p:nvPicPr>
          <p:cNvPr id="6" name="Содержимое 8" descr="GEDC0285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228600" y="4419600"/>
            <a:ext cx="2917825" cy="2189162"/>
          </a:xfrm>
          <a:prstGeom prst="rect">
            <a:avLst/>
          </a:prstGeom>
        </p:spPr>
      </p:pic>
      <p:pic>
        <p:nvPicPr>
          <p:cNvPr id="7" name="Picture 7" descr="C:\Documents and Settings\коля\Мои документы\Мои рисунки\GEDC026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8038" y="2133600"/>
            <a:ext cx="2249487" cy="314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GEDC0272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6019800" y="1752600"/>
            <a:ext cx="2917825" cy="2189162"/>
          </a:xfrm>
          <a:prstGeom prst="rect">
            <a:avLst/>
          </a:prstGeom>
        </p:spPr>
      </p:pic>
      <p:pic>
        <p:nvPicPr>
          <p:cNvPr id="9" name="Содержимое 9" descr="GEDC0264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5867400" y="4343400"/>
            <a:ext cx="2914650" cy="21891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avatars.mds.yandex.net/get-pdb/2080369/3dab1697-0934-4fd7-a0b4-70f339bdc212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ctr" eaLnBrk="1" hangingPunct="1">
              <a:buNone/>
            </a:pPr>
            <a:endParaRPr lang="ru-RU" sz="28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hangingPunct="1">
              <a:buNone/>
            </a:pPr>
            <a:endParaRPr lang="ru-RU" sz="28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hangingPunct="1">
              <a:buNone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Дорогие родители, </a:t>
            </a:r>
          </a:p>
          <a:p>
            <a:pPr algn="ctr" eaLnBrk="1" hangingPunct="1">
              <a:buNone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желаем удачи Вам в развитии Ваших детей!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avatars.mds.yandex.net/get-pdb/2080369/3dab1697-0934-4fd7-a0b4-70f339bdc212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ctr">
              <a:lnSpc>
                <a:spcPct val="60000"/>
              </a:lnSpc>
              <a:buNone/>
            </a:pP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  <a:t>Нарушения зрительно-</a:t>
            </a:r>
          </a:p>
          <a:p>
            <a:pPr algn="ctr">
              <a:lnSpc>
                <a:spcPct val="60000"/>
              </a:lnSpc>
              <a:buNone/>
            </a:pP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  <a:t>пространственных</a:t>
            </a:r>
          </a:p>
          <a:p>
            <a:pPr algn="ctr">
              <a:lnSpc>
                <a:spcPct val="60000"/>
              </a:lnSpc>
              <a:buNone/>
            </a:pP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  <a:t> функций у детей приводит </a:t>
            </a:r>
          </a:p>
          <a:p>
            <a:pPr algn="ctr">
              <a:lnSpc>
                <a:spcPct val="60000"/>
              </a:lnSpc>
              <a:buNone/>
            </a:pP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  <a:t>к появлению целого</a:t>
            </a:r>
          </a:p>
          <a:p>
            <a:pPr algn="ctr">
              <a:lnSpc>
                <a:spcPct val="60000"/>
              </a:lnSpc>
              <a:buNone/>
            </a:pP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  <a:t> ряда ошибок  письма и чтения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avatars.mds.yandex.net/get-pdb/2080369/3dab1697-0934-4fd7-a0b4-70f339bdc212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lnSpc>
                <a:spcPct val="80000"/>
              </a:lnSpc>
              <a:buNone/>
            </a:pPr>
            <a:endParaRPr lang="ru-RU" sz="3600" b="1" i="1" dirty="0" smtClean="0">
              <a:solidFill>
                <a:srgbClr val="CC3399"/>
              </a:solidFill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ru-RU" sz="3800" b="1" i="1" dirty="0" smtClean="0">
                <a:solidFill>
                  <a:schemeClr val="accent1">
                    <a:lumMod val="50000"/>
                  </a:schemeClr>
                </a:solidFill>
              </a:rPr>
              <a:t>В дошкольном возрасте 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ru-RU" b="1" i="1" dirty="0" smtClean="0">
                <a:solidFill>
                  <a:srgbClr val="CC3399"/>
                </a:solidFill>
              </a:rPr>
              <a:t> </a:t>
            </a:r>
            <a:r>
              <a:rPr lang="ru-RU" sz="28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3000" dirty="0" smtClean="0"/>
              <a:t>формируем  и развиваем зрительное восприятие и представления;</a:t>
            </a:r>
          </a:p>
          <a:p>
            <a:pPr eaLnBrk="1" hangingPunct="1">
              <a:lnSpc>
                <a:spcPct val="80000"/>
              </a:lnSpc>
            </a:pPr>
            <a:r>
              <a:rPr lang="ru-RU" sz="3000" dirty="0" smtClean="0"/>
              <a:t>развиваем зрительный анализ и синтез, зрительно-моторные координации;</a:t>
            </a:r>
          </a:p>
          <a:p>
            <a:pPr eaLnBrk="1" hangingPunct="1">
              <a:lnSpc>
                <a:spcPct val="80000"/>
              </a:lnSpc>
            </a:pPr>
            <a:r>
              <a:rPr lang="ru-RU" sz="3000" dirty="0" smtClean="0"/>
              <a:t>формируем речевые средства, отражающие зрительно-пространственные отношения;</a:t>
            </a:r>
          </a:p>
          <a:p>
            <a:pPr eaLnBrk="1" hangingPunct="1">
              <a:lnSpc>
                <a:spcPct val="80000"/>
              </a:lnSpc>
            </a:pPr>
            <a:r>
              <a:rPr lang="ru-RU" sz="3000" dirty="0" smtClean="0"/>
              <a:t>развиваем навык  дифференциации смешиваемых по оптическим признакам букв;</a:t>
            </a:r>
          </a:p>
          <a:p>
            <a:pPr eaLnBrk="1" hangingPunct="1">
              <a:lnSpc>
                <a:spcPct val="80000"/>
              </a:lnSpc>
            </a:pPr>
            <a:r>
              <a:rPr lang="ru-RU" sz="3000" dirty="0" smtClean="0"/>
              <a:t>для лучшего усвоения образа букв детям традиционно предлагается: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3000" dirty="0" smtClean="0"/>
              <a:t>     -ощупывать, вырезать, лепить их из пластилина,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3000" dirty="0" smtClean="0"/>
              <a:t>     - обводить по контуру, писать в воздухе, определять сходство и различие оптически сходных букв и т.д.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3000" dirty="0" smtClean="0"/>
              <a:t>     - конструировать и реконструировать буквы из элементов.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avatars.mds.yandex.net/get-pdb/2080369/3dab1697-0934-4fd7-a0b4-70f339bdc212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533400"/>
            <a:ext cx="4953000" cy="56388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i="1" dirty="0" smtClean="0"/>
              <a:t>     </a:t>
            </a:r>
            <a:r>
              <a:rPr lang="ru-RU" sz="4600" b="1" i="1" dirty="0" smtClean="0">
                <a:solidFill>
                  <a:schemeClr val="accent1">
                    <a:lumMod val="50000"/>
                  </a:schemeClr>
                </a:solidFill>
              </a:rPr>
              <a:t>4-5 лет   Игры и упражнения</a:t>
            </a:r>
            <a:endParaRPr lang="ru-RU" sz="51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buNone/>
            </a:pPr>
            <a:r>
              <a:rPr lang="ru-RU" i="1" dirty="0" smtClean="0"/>
              <a:t>Цели</a:t>
            </a:r>
            <a:endParaRPr lang="ru-RU" dirty="0" smtClean="0"/>
          </a:p>
          <a:p>
            <a:pPr eaLnBrk="1" hangingPunct="1">
              <a:buNone/>
            </a:pPr>
            <a:r>
              <a:rPr lang="ru-RU" dirty="0" smtClean="0"/>
              <a:t>  - развитие у детей зрительного </a:t>
            </a:r>
          </a:p>
          <a:p>
            <a:pPr eaLnBrk="1" hangingPunct="1">
              <a:buNone/>
            </a:pPr>
            <a:r>
              <a:rPr lang="ru-RU" dirty="0" smtClean="0"/>
              <a:t>    восприятия и узнавания предметов.</a:t>
            </a:r>
          </a:p>
          <a:p>
            <a:pPr eaLnBrk="1" hangingPunct="1">
              <a:buNone/>
            </a:pPr>
            <a:r>
              <a:rPr lang="ru-RU" dirty="0" smtClean="0"/>
              <a:t>  - развитие восприятия цвета;</a:t>
            </a:r>
          </a:p>
          <a:p>
            <a:pPr eaLnBrk="1" hangingPunct="1">
              <a:buNone/>
            </a:pPr>
            <a:r>
              <a:rPr lang="ru-RU" dirty="0" smtClean="0"/>
              <a:t>  - развитие восприятия формы;</a:t>
            </a:r>
          </a:p>
          <a:p>
            <a:pPr eaLnBrk="1" hangingPunct="1">
              <a:buNone/>
            </a:pPr>
            <a:r>
              <a:rPr lang="ru-RU" dirty="0" smtClean="0"/>
              <a:t>  - развитие восприятия размера и</a:t>
            </a:r>
          </a:p>
          <a:p>
            <a:pPr eaLnBrk="1" hangingPunct="1">
              <a:buNone/>
            </a:pPr>
            <a:r>
              <a:rPr lang="ru-RU" dirty="0" smtClean="0"/>
              <a:t>    величины.</a:t>
            </a:r>
          </a:p>
          <a:p>
            <a:pPr eaLnBrk="1" hangingPunct="1"/>
            <a:r>
              <a:rPr lang="ru-RU" dirty="0" smtClean="0"/>
              <a:t>Дидактические игры:</a:t>
            </a:r>
          </a:p>
          <a:p>
            <a:pPr eaLnBrk="1" hangingPunct="1"/>
            <a:r>
              <a:rPr lang="ru-RU" dirty="0" smtClean="0"/>
              <a:t>«Найди пару»(геом. Фигуры), «Какой предмет спрятался» (зашумленные картинки), «Отгадай загадку, найди отгадку», «Соедини одинаковые снежинки»,«Найди отличия», «Дорисуй фигуру» и др.</a:t>
            </a:r>
            <a:endParaRPr lang="ru-RU" dirty="0"/>
          </a:p>
        </p:txBody>
      </p:sp>
      <p:pic>
        <p:nvPicPr>
          <p:cNvPr id="5" name="Picture 7" descr="C:\Documents and Settings\коля\Мои документы\Мои рисунки\фигуры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1052513"/>
            <a:ext cx="3168650" cy="231933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pic>
        <p:nvPicPr>
          <p:cNvPr id="6" name="Picture 8" descr="C:\Documents and Settings\коля\Мои документы\Мои рисунки\гф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825" y="3789363"/>
            <a:ext cx="1563688" cy="2519362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7" name="Picture 6" descr="C:\Documents and Settings\коля\Мои документы\Мои рисунки\снежинки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7092950" y="3933825"/>
            <a:ext cx="1709738" cy="2160588"/>
          </a:xfrm>
          <a:prstGeom prst="rect">
            <a:avLst/>
          </a:prstGeom>
          <a:noFill/>
          <a:ln>
            <a:solidFill>
              <a:srgbClr val="CC3399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avatars.mds.yandex.net/get-pdb/2080369/3dab1697-0934-4fd7-a0b4-70f339bdc212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Зашумленные картинки   </a:t>
            </a:r>
          </a:p>
          <a:p>
            <a:endParaRPr lang="ru-RU" sz="4000" dirty="0"/>
          </a:p>
        </p:txBody>
      </p:sp>
      <p:pic>
        <p:nvPicPr>
          <p:cNvPr id="5" name="Picture 9" descr="imgpreview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84213" y="1557338"/>
            <a:ext cx="2471737" cy="2471737"/>
          </a:xfrm>
          <a:prstGeom prst="rect">
            <a:avLst/>
          </a:prstGeom>
          <a:ln w="38100" cmpd="dbl">
            <a:solidFill>
              <a:srgbClr val="000000"/>
            </a:solidFill>
          </a:ln>
        </p:spPr>
      </p:pic>
      <p:pic>
        <p:nvPicPr>
          <p:cNvPr id="6" name="Picture 14" descr="iмедведь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8400" y="1844675"/>
            <a:ext cx="1800225" cy="1571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7" name="Picture 11" descr="iкоз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900113" y="4149725"/>
            <a:ext cx="1722437" cy="2117725"/>
          </a:xfrm>
          <a:prstGeom prst="rect">
            <a:avLst/>
          </a:prstGeom>
          <a:ln w="38100" cmpd="dbl">
            <a:solidFill>
              <a:srgbClr val="000000"/>
            </a:solidFill>
          </a:ln>
        </p:spPr>
      </p:pic>
      <p:pic>
        <p:nvPicPr>
          <p:cNvPr id="8" name="Picture 12" descr="list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3419475" y="4149725"/>
            <a:ext cx="2127250" cy="2119313"/>
          </a:xfrm>
          <a:prstGeom prst="rect">
            <a:avLst/>
          </a:prstGeom>
          <a:ln w="3175">
            <a:solidFill>
              <a:srgbClr val="000000"/>
            </a:solidFill>
          </a:ln>
        </p:spPr>
      </p:pic>
      <p:pic>
        <p:nvPicPr>
          <p:cNvPr id="9" name="Picture 10" descr="iлев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5953125" y="1633538"/>
            <a:ext cx="2074863" cy="2074862"/>
          </a:xfrm>
          <a:prstGeom prst="rect">
            <a:avLst/>
          </a:prstGeom>
          <a:ln w="38100" cmpd="dbl">
            <a:solidFill>
              <a:srgbClr val="000000"/>
            </a:solidFill>
          </a:ln>
        </p:spPr>
      </p:pic>
      <p:pic>
        <p:nvPicPr>
          <p:cNvPr id="10" name="Picture 9" descr="i (42)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156325" y="4149725"/>
            <a:ext cx="1944688" cy="192881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avatars.mds.yandex.net/get-pdb/2080369/3dab1697-0934-4fd7-a0b4-70f339bdc212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«Назови предметы по их контурам», 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«Расположи предметы по величине», «Найди правильную тень предмета», 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«Найди одинаковые тени».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Содержимое 13" descr="лошади6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14074" y="2136588"/>
            <a:ext cx="2116138" cy="2405062"/>
          </a:xfrm>
          <a:prstGeom prst="rect">
            <a:avLst/>
          </a:prstGeom>
          <a:ln>
            <a:solidFill>
              <a:srgbClr val="55A839"/>
            </a:solidFill>
          </a:ln>
        </p:spPr>
      </p:pic>
      <p:pic>
        <p:nvPicPr>
          <p:cNvPr id="6" name="Содержимое 14" descr="слоны.bmp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429000" y="2133600"/>
            <a:ext cx="2411413" cy="2692400"/>
          </a:xfrm>
          <a:prstGeom prst="rect">
            <a:avLst/>
          </a:prstGeom>
          <a:ln>
            <a:solidFill>
              <a:srgbClr val="CC3399"/>
            </a:solidFill>
          </a:ln>
        </p:spPr>
      </p:pic>
      <p:pic>
        <p:nvPicPr>
          <p:cNvPr id="7" name="Picture 10" descr="CCI13112011_000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6327774" y="2282826"/>
            <a:ext cx="2049463" cy="2055812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8" name="Содержимое 10" descr="бабочки.bmp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2286000" y="5105400"/>
            <a:ext cx="4679950" cy="1266825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avatars.mds.yandex.net/get-pdb/2080369/3dab1697-0934-4fd7-a0b4-70f339bdc212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«Дорисуй половинку»,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«Чего не хватает?», «Кто это? Дорисуй.»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Содержимое 7" descr="GEDC026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04800" y="1295400"/>
            <a:ext cx="2709862" cy="3294062"/>
          </a:xfrm>
          <a:prstGeom prst="rect">
            <a:avLst/>
          </a:prstGeom>
        </p:spPr>
      </p:pic>
      <p:pic>
        <p:nvPicPr>
          <p:cNvPr id="6" name="Picture 12" descr="iматрешк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1676400"/>
            <a:ext cx="1657350" cy="1258887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Dot"/>
            <a:miter lim="800000"/>
            <a:headEnd/>
            <a:tailEnd/>
          </a:ln>
        </p:spPr>
      </p:pic>
      <p:pic>
        <p:nvPicPr>
          <p:cNvPr id="7" name="Содержимое 10" descr="ЧАСТИ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3505200" y="3581400"/>
            <a:ext cx="2514600" cy="2900905"/>
          </a:xfrm>
          <a:prstGeom prst="rect">
            <a:avLst/>
          </a:prstGeom>
          <a:noFill/>
          <a:ln>
            <a:solidFill>
              <a:srgbClr val="004E6D"/>
            </a:solidFill>
          </a:ln>
        </p:spPr>
      </p:pic>
      <p:pic>
        <p:nvPicPr>
          <p:cNvPr id="8" name="Содержимое 6" descr="GEDC0266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6311302" y="1295400"/>
            <a:ext cx="2832698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avatars.mds.yandex.net/get-pdb/2080369/3dab1697-0934-4fd7-a0b4-70f339bdc212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0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400800"/>
          </a:xfrm>
        </p:spPr>
        <p:txBody>
          <a:bodyPr>
            <a:normAutofit fontScale="77500" lnSpcReduction="20000"/>
          </a:bodyPr>
          <a:lstStyle/>
          <a:p>
            <a:pPr algn="ctr" eaLnBrk="1" hangingPunct="1">
              <a:lnSpc>
                <a:spcPct val="80000"/>
              </a:lnSpc>
              <a:buNone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Дифференциация правых и левых 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частей тела, ориентировка в окружающем пространстве относительно себя.</a:t>
            </a:r>
          </a:p>
          <a:p>
            <a:pPr algn="ctr" eaLnBrk="1" hangingPunct="1">
              <a:lnSpc>
                <a:spcPct val="80000"/>
              </a:lnSpc>
              <a:buNone/>
            </a:pPr>
            <a:endParaRPr lang="ru-RU" sz="28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ru-RU" sz="3100" dirty="0" smtClean="0"/>
              <a:t>Показать правую, левую руку, как называются руки (правая, левая)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100" dirty="0" smtClean="0"/>
              <a:t>Показать карандаш правой рукой, левой рукой; взять книгу правой рукой, - левой рукой.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100" dirty="0" smtClean="0"/>
              <a:t>Показать левой рукой правый глаз, правое ухо, левую ногу; правой рукой показать левое ухо, правую ногу; показать правые и левые части тела у  человека, сидящего напротив.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100" dirty="0" smtClean="0"/>
              <a:t>Определение пространственного положения предметов, находящихся сбоку от ребенка: «Покажи, какой предмет находится справа от тебя» и т.д.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100" dirty="0" smtClean="0"/>
              <a:t>Далее представления закрепляются в речи: «Где находится книга (карандаш, ручка)?»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100" dirty="0" smtClean="0"/>
              <a:t>Определение пространственных соотношений между 2-3 предметами и их изображениями.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avatars.mds.yandex.net/get-pdb/2080369/3dab1697-0934-4fd7-a0b4-70f339bdc212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None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Определение пространственного расположения предметов</a:t>
            </a:r>
            <a:b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«Какой дом справа, слева?»«Какой транспорт едет направо, а какой налево?», «Кто находится справа, кто слева ото льва?», «Кто где находится?» и др. </a:t>
            </a:r>
            <a:endParaRPr lang="ru-RU" sz="28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" name="Picture 3" descr="C:\Documents and Settings\коля\Мои документы\Мои рисунки\дома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28600" y="1981200"/>
            <a:ext cx="4038600" cy="215106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</p:pic>
      <p:pic>
        <p:nvPicPr>
          <p:cNvPr id="6" name="Содержимое 9" descr="транспорт.bmp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5257800" y="1981200"/>
            <a:ext cx="2841625" cy="2189163"/>
          </a:xfrm>
          <a:prstGeom prst="rect">
            <a:avLst/>
          </a:prstGeom>
          <a:ln>
            <a:solidFill>
              <a:srgbClr val="07878D"/>
            </a:solidFill>
          </a:ln>
        </p:spPr>
      </p:pic>
      <p:pic>
        <p:nvPicPr>
          <p:cNvPr id="7" name="Picture 2" descr="C:\Documents and Settings\коля\Мои документы\Мои рисунки\зоопарк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539750" y="4797425"/>
            <a:ext cx="4038600" cy="13462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  <p:pic>
        <p:nvPicPr>
          <p:cNvPr id="8" name="Содержимое 12" descr="гриб.bmp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5181600" y="4572000"/>
            <a:ext cx="3152775" cy="2189163"/>
          </a:xfrm>
          <a:prstGeom prst="rect">
            <a:avLst/>
          </a:prstGeom>
          <a:ln>
            <a:solidFill>
              <a:srgbClr val="55A839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43</TotalTime>
  <Words>652</Words>
  <Application>Microsoft Office PowerPoint</Application>
  <PresentationFormat>Экран (4:3)</PresentationFormat>
  <Paragraphs>71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Игры и упражнения для   профилактики   дисграфии у   детей дошкольного возраста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13</cp:revision>
  <dcterms:created xsi:type="dcterms:W3CDTF">2020-04-05T15:56:04Z</dcterms:created>
  <dcterms:modified xsi:type="dcterms:W3CDTF">2020-04-05T16:58:11Z</dcterms:modified>
</cp:coreProperties>
</file>