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80" r:id="rId4"/>
    <p:sldId id="281" r:id="rId5"/>
    <p:sldId id="283" r:id="rId6"/>
    <p:sldId id="285" r:id="rId7"/>
    <p:sldId id="284" r:id="rId8"/>
    <p:sldId id="287" r:id="rId9"/>
    <p:sldId id="286" r:id="rId10"/>
    <p:sldId id="288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18F"/>
    <a:srgbClr val="73D9ED"/>
    <a:srgbClr val="E6FAFE"/>
    <a:srgbClr val="4ED8F4"/>
    <a:srgbClr val="2DA1C1"/>
    <a:srgbClr val="7BB917"/>
    <a:srgbClr val="9CE4F2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5295" autoAdjust="0"/>
  </p:normalViewPr>
  <p:slideViewPr>
    <p:cSldViewPr>
      <p:cViewPr>
        <p:scale>
          <a:sx n="68" d="100"/>
          <a:sy n="68" d="100"/>
        </p:scale>
        <p:origin x="-2982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D6FCC65-62DE-4CE2-AFA2-2A50086C8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20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2C37B-ACAE-4618-9BFB-B151CEB7BA83}" type="slidenum">
              <a:rPr lang="en-US"/>
              <a:pPr/>
              <a:t>1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E8E9C-BADC-40D8-8FB2-F4FE38C59293}" type="slidenum">
              <a:rPr lang="en-US"/>
              <a:pPr/>
              <a:t>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14925" y="2800350"/>
            <a:ext cx="3495675" cy="70485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14925" y="3752850"/>
            <a:ext cx="3495675" cy="6858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438150"/>
            <a:ext cx="1887537" cy="5810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3475" y="438150"/>
            <a:ext cx="5513388" cy="5810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33475" y="438150"/>
            <a:ext cx="7553325" cy="58102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3475" y="19050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7275" y="19050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8275" y="438150"/>
            <a:ext cx="724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3475" y="1905000"/>
            <a:ext cx="7315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12160" y="1844824"/>
            <a:ext cx="2664296" cy="10668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79A4"/>
                </a:solidFill>
                <a:latin typeface="Arial" pitchFamily="34" charset="0"/>
                <a:cs typeface="Arial" pitchFamily="34" charset="0"/>
              </a:rPr>
              <a:t>Тема: «Насекомые»</a:t>
            </a:r>
            <a:endParaRPr lang="en-US" sz="2800" b="1" dirty="0" smtClean="0">
              <a:solidFill>
                <a:srgbClr val="0079A4"/>
              </a:solidFill>
              <a:latin typeface="Arial" pitchFamily="34" charset="0"/>
              <a:cs typeface="Arial" pitchFamily="34" charset="0"/>
            </a:endParaRPr>
          </a:p>
          <a:p>
            <a:pPr algn="r" eaLnBrk="1" hangingPunct="1"/>
            <a:endParaRPr lang="ru-RU" sz="2900" dirty="0" smtClean="0">
              <a:solidFill>
                <a:srgbClr val="0079A4"/>
              </a:solidFill>
            </a:endParaRP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211961" y="0"/>
            <a:ext cx="4932040" cy="1905000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rgbClr val="0079A4"/>
                </a:solidFill>
                <a:latin typeface="Arial" pitchFamily="34" charset="0"/>
                <a:cs typeface="Arial" pitchFamily="34" charset="0"/>
              </a:rPr>
              <a:t>Занятие по ознакомлению</a:t>
            </a:r>
            <a:br>
              <a:rPr lang="ru-RU" sz="2400" dirty="0" smtClean="0">
                <a:solidFill>
                  <a:srgbClr val="0079A4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79A4"/>
                </a:solidFill>
                <a:latin typeface="Arial" pitchFamily="34" charset="0"/>
                <a:cs typeface="Arial" pitchFamily="34" charset="0"/>
              </a:rPr>
              <a:t>с окружающим миром</a:t>
            </a:r>
            <a:br>
              <a:rPr lang="ru-RU" sz="2400" dirty="0" smtClean="0">
                <a:solidFill>
                  <a:srgbClr val="0079A4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i="1" dirty="0" smtClean="0">
                <a:solidFill>
                  <a:srgbClr val="0079A4"/>
                </a:solidFill>
                <a:latin typeface="Arial" pitchFamily="34" charset="0"/>
                <a:cs typeface="Arial" pitchFamily="34" charset="0"/>
              </a:rPr>
              <a:t>(дошкольный возраст 3-4 года)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220072" y="5157192"/>
            <a:ext cx="392392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79A4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Воспитатель: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9A4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Жибарева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79A4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М.В.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79A4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900" b="0" i="0" u="none" strike="noStrike" kern="0" cap="none" spc="0" normalizeH="0" baseline="0" noProof="0" dirty="0" smtClean="0">
              <a:ln>
                <a:noFill/>
              </a:ln>
              <a:solidFill>
                <a:srgbClr val="0079A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0"/>
            <a:ext cx="8604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Муниципальное дошкольное образовательное учреждение «Детский сад №10»</a:t>
            </a:r>
            <a:endParaRPr lang="ru-RU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7315200" cy="5832648"/>
          </a:xfrm>
        </p:spPr>
        <p:txBody>
          <a:bodyPr/>
          <a:lstStyle/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-Взрослый: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Муха рада, что ты познакомился с ее друзьями!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Ну, а нам пора возвращаться домой! </a:t>
            </a:r>
          </a:p>
          <a:p>
            <a:pPr>
              <a:buNone/>
            </a:pPr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Физкультминутка</a:t>
            </a: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 ровненькой дорожке, 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(идут друг за другом)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Шагают наши ножки.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Раз-два, раз-два!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 камешкам, по камешкам, 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(ходьба на носочках)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Через лужу – прыг 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(прыгают)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Бух! Упали! 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(приседают)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Куда же мы попали? 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(поворачиваются, смотрят по сторонам, удивляются).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-Взрослый: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вот мы и дома. Тебе понравилось наше путешествие? Давай вспомним, каких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насекомых встретила Муха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ПК\Desktop\7ba1c25f9d8478dcc80c0b6be5f99a6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F"/>
              </a:clrFrom>
              <a:clrTo>
                <a:srgbClr val="FE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948263" y="3284984"/>
            <a:ext cx="2195735" cy="268247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60648"/>
            <a:ext cx="6705600" cy="5877272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Цель: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Расширение представлений детей о насекомых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4D4D4D"/>
                </a:solidFill>
              </a:rPr>
              <a:t>Задачи:</a:t>
            </a:r>
          </a:p>
          <a:p>
            <a:pPr lvl="0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Формировать умение узнавать насекомых по внешнему виду;</a:t>
            </a:r>
          </a:p>
          <a:p>
            <a:pPr lvl="0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Обогатить словарь детей по теме «насекомые»;</a:t>
            </a:r>
          </a:p>
          <a:p>
            <a:pPr lvl="0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Развивать сообразительность, мыслительную деятельность;</a:t>
            </a:r>
          </a:p>
          <a:p>
            <a:pPr lvl="0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Развивать интерес к насекомым;</a:t>
            </a:r>
          </a:p>
          <a:p>
            <a:pPr lvl="0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Развивать умение исключать четвертый лишний предмет с обоснованием своего ответа;</a:t>
            </a:r>
          </a:p>
          <a:p>
            <a:pPr lvl="0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Формировать доброжелательное отношение к маленьким соседям.</a:t>
            </a:r>
            <a:endParaRPr lang="en-US" altLang="ko-KR" sz="2000" dirty="0" smtClean="0">
              <a:solidFill>
                <a:srgbClr val="4D4D4D"/>
              </a:solidFill>
              <a:latin typeface="Arial" pitchFamily="34" charset="0"/>
              <a:ea typeface="굴림" charset="-127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en-US" altLang="ko-KR" sz="20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95736" y="548680"/>
            <a:ext cx="6462464" cy="5583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i="1" dirty="0" smtClean="0"/>
              <a:t>-Взрослый читает отрывок:</a:t>
            </a:r>
          </a:p>
          <a:p>
            <a:pPr>
              <a:buNone/>
            </a:pPr>
            <a:endParaRPr lang="ru-RU" sz="1800" i="1" dirty="0" smtClean="0"/>
          </a:p>
          <a:p>
            <a:pPr>
              <a:buNone/>
            </a:pPr>
            <a:r>
              <a:rPr lang="ru-RU" sz="2000" b="1" dirty="0" smtClean="0"/>
              <a:t>Муха, Муха-Цокотуха,</a:t>
            </a:r>
          </a:p>
          <a:p>
            <a:pPr>
              <a:buNone/>
            </a:pPr>
            <a:r>
              <a:rPr lang="ru-RU" sz="2000" b="1" dirty="0" smtClean="0"/>
              <a:t>Позолоченное брюхо!</a:t>
            </a:r>
          </a:p>
          <a:p>
            <a:pPr>
              <a:buNone/>
            </a:pPr>
            <a:r>
              <a:rPr lang="ru-RU" sz="2000" b="1" dirty="0" smtClean="0"/>
              <a:t>Муха по полю пошла,</a:t>
            </a:r>
          </a:p>
          <a:p>
            <a:pPr>
              <a:buNone/>
            </a:pPr>
            <a:r>
              <a:rPr lang="ru-RU" sz="2000" b="1" dirty="0" smtClean="0"/>
              <a:t>И друзей себе нашла!</a:t>
            </a:r>
          </a:p>
          <a:p>
            <a:pPr>
              <a:buNone/>
            </a:pPr>
            <a:endParaRPr lang="ru-RU" sz="1800" dirty="0" smtClean="0"/>
          </a:p>
          <a:p>
            <a:pPr>
              <a:lnSpc>
                <a:spcPct val="80000"/>
              </a:lnSpc>
              <a:buNone/>
            </a:pPr>
            <a:r>
              <a:rPr lang="ru-RU" sz="2000" i="1" dirty="0" smtClean="0"/>
              <a:t>-Взрослый: ты хочешь узнать, кого</a:t>
            </a:r>
          </a:p>
          <a:p>
            <a:pPr>
              <a:lnSpc>
                <a:spcPct val="80000"/>
              </a:lnSpc>
              <a:buNone/>
            </a:pPr>
            <a:r>
              <a:rPr lang="ru-RU" sz="2000" i="1" dirty="0" smtClean="0"/>
              <a:t>встретила Муха в поле?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000" i="1" dirty="0" smtClean="0"/>
              <a:t>Тогда пойдем вместе с ней!</a:t>
            </a:r>
          </a:p>
          <a:p>
            <a:pPr>
              <a:lnSpc>
                <a:spcPct val="80000"/>
              </a:lnSpc>
            </a:pPr>
            <a:endParaRPr lang="ru-RU" sz="2000" b="1" dirty="0" smtClean="0"/>
          </a:p>
          <a:p>
            <a:pPr>
              <a:lnSpc>
                <a:spcPct val="80000"/>
              </a:lnSpc>
            </a:pPr>
            <a:r>
              <a:rPr lang="ru-RU" sz="2000" b="1" dirty="0" smtClean="0"/>
              <a:t>Физкультминутка</a:t>
            </a:r>
            <a:endParaRPr lang="ru-RU" sz="1800" b="1" dirty="0" smtClean="0"/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По ровненькой дорожке, </a:t>
            </a:r>
            <a:r>
              <a:rPr lang="ru-RU" sz="2000" i="1" dirty="0" smtClean="0"/>
              <a:t>(идут друг за другом)</a:t>
            </a:r>
            <a:endParaRPr lang="ru-RU" sz="2000" dirty="0" smtClean="0"/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Шагают наши ножки.</a:t>
            </a:r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Раз-два, раз-два!</a:t>
            </a:r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По камешкам, по камешкам, </a:t>
            </a:r>
            <a:r>
              <a:rPr lang="ru-RU" sz="2000" i="1" dirty="0" smtClean="0"/>
              <a:t>(ходьба на носочках)</a:t>
            </a:r>
            <a:endParaRPr lang="ru-RU" sz="2000" dirty="0" smtClean="0"/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Через лужу – прыг </a:t>
            </a:r>
            <a:r>
              <a:rPr lang="ru-RU" sz="2000" i="1" dirty="0" smtClean="0"/>
              <a:t>(прыгают)</a:t>
            </a:r>
            <a:endParaRPr lang="ru-RU" sz="2000" dirty="0" smtClean="0"/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Бух! Упали! </a:t>
            </a:r>
            <a:r>
              <a:rPr lang="ru-RU" sz="2000" i="1" dirty="0" smtClean="0"/>
              <a:t>(приседают)</a:t>
            </a:r>
            <a:endParaRPr lang="ru-RU" sz="2000" dirty="0" smtClean="0"/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Куда же мы попали? </a:t>
            </a:r>
            <a:r>
              <a:rPr lang="ru-RU" sz="2000" i="1" dirty="0" smtClean="0"/>
              <a:t>(поворачиваются, смотрят по сторонам, удивляются).</a:t>
            </a:r>
            <a:endParaRPr lang="ru-RU" sz="2000" dirty="0" smtClean="0"/>
          </a:p>
        </p:txBody>
      </p:sp>
      <p:pic>
        <p:nvPicPr>
          <p:cNvPr id="6" name="Picture 2" descr="C:\Users\ПК\Desktop\7ba1c25f9d8478dcc80c0b6be5f99a6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F"/>
              </a:clrFrom>
              <a:clrTo>
                <a:srgbClr val="FE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0"/>
            <a:ext cx="3096344" cy="37827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7668344" cy="1556792"/>
          </a:xfrm>
        </p:spPr>
        <p:txBody>
          <a:bodyPr/>
          <a:lstStyle/>
          <a:p>
            <a:pPr algn="just"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-Взрослый:  вот и попали мы с </a:t>
            </a:r>
            <a:r>
              <a:rPr lang="ru-RU" sz="2000" i="1" smtClean="0">
                <a:latin typeface="Arial" pitchFamily="34" charset="0"/>
                <a:cs typeface="Arial" pitchFamily="34" charset="0"/>
              </a:rPr>
              <a:t>тобой на полянку.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Чтобы узнать кого встретила Муха, нужно отгадать загадки. Послушай внимательно и назови ответ.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ПК\Desktop\7ba1c25f9d8478dcc80c0b6be5f99a67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EFDFF"/>
              </a:clrFrom>
              <a:clrTo>
                <a:srgbClr val="FEF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751806" y="5157192"/>
            <a:ext cx="1392194" cy="170080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2204864"/>
            <a:ext cx="3528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1. В небе кружит,</a:t>
            </a:r>
            <a:br>
              <a:rPr lang="ru-RU" b="1" dirty="0" smtClean="0"/>
            </a:br>
            <a:r>
              <a:rPr lang="ru-RU" b="1" dirty="0" smtClean="0"/>
              <a:t>Весело жужжит.</a:t>
            </a:r>
            <a:br>
              <a:rPr lang="ru-RU" b="1" dirty="0" smtClean="0"/>
            </a:br>
            <a:r>
              <a:rPr lang="ru-RU" b="1" dirty="0" smtClean="0"/>
              <a:t>Приземлился на сук.</a:t>
            </a:r>
            <a:br>
              <a:rPr lang="ru-RU" b="1" dirty="0" smtClean="0"/>
            </a:br>
            <a:r>
              <a:rPr lang="ru-RU" b="1" dirty="0" smtClean="0"/>
              <a:t>Кто же это?... (Жук)</a:t>
            </a:r>
            <a:endParaRPr lang="ru-RU" b="1" dirty="0"/>
          </a:p>
        </p:txBody>
      </p:sp>
      <p:pic>
        <p:nvPicPr>
          <p:cNvPr id="3074" name="Picture 2" descr="Лэпбук на тему &amp;quot;Слова, обозначающие предмет&amp;quot;(1 класс ...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717032"/>
            <a:ext cx="2130041" cy="146277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059832" y="1196752"/>
            <a:ext cx="47880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2. На цветок, жужжа, садится,</a:t>
            </a:r>
            <a:br>
              <a:rPr lang="ru-RU" b="1" dirty="0" smtClean="0"/>
            </a:br>
            <a:r>
              <a:rPr lang="ru-RU" b="1" dirty="0" smtClean="0"/>
              <a:t>Чтоб нектаром насладиться,</a:t>
            </a:r>
            <a:br>
              <a:rPr lang="ru-RU" b="1" dirty="0" smtClean="0"/>
            </a:br>
            <a:r>
              <a:rPr lang="ru-RU" b="1" dirty="0" smtClean="0"/>
              <a:t>Он мохнатенький, как ель,</a:t>
            </a:r>
            <a:br>
              <a:rPr lang="ru-RU" b="1" dirty="0" smtClean="0"/>
            </a:br>
            <a:r>
              <a:rPr lang="ru-RU" b="1" dirty="0" smtClean="0"/>
              <a:t>На пчелу похожий …</a:t>
            </a:r>
            <a:br>
              <a:rPr lang="ru-RU" b="1" dirty="0" smtClean="0"/>
            </a:br>
            <a:r>
              <a:rPr lang="ru-RU" b="1" dirty="0" smtClean="0"/>
              <a:t>(Шмель)</a:t>
            </a:r>
            <a:endParaRPr lang="ru-RU" b="1" dirty="0"/>
          </a:p>
        </p:txBody>
      </p:sp>
      <p:pic>
        <p:nvPicPr>
          <p:cNvPr id="3076" name="Picture 4" descr="Картинка Шмель Для Детей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1712" y="1844824"/>
            <a:ext cx="2592288" cy="259228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699792" y="3789040"/>
            <a:ext cx="47525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3. Летит, пищит,</a:t>
            </a:r>
            <a:br>
              <a:rPr lang="ru-RU" b="1" dirty="0" smtClean="0"/>
            </a:br>
            <a:r>
              <a:rPr lang="ru-RU" b="1" dirty="0" smtClean="0"/>
              <a:t>Ножки длинные тащит.</a:t>
            </a:r>
            <a:br>
              <a:rPr lang="ru-RU" b="1" dirty="0" smtClean="0"/>
            </a:br>
            <a:r>
              <a:rPr lang="ru-RU" b="1" dirty="0" smtClean="0"/>
              <a:t>Случай не упустит:</a:t>
            </a:r>
            <a:br>
              <a:rPr lang="ru-RU" b="1" dirty="0" smtClean="0"/>
            </a:br>
            <a:r>
              <a:rPr lang="ru-RU" b="1" dirty="0" smtClean="0"/>
              <a:t>Сядет и укусит.</a:t>
            </a:r>
            <a:br>
              <a:rPr lang="ru-RU" b="1" dirty="0" smtClean="0"/>
            </a:br>
            <a:r>
              <a:rPr lang="ru-RU" b="1" dirty="0" smtClean="0"/>
              <a:t>(Комар)</a:t>
            </a:r>
            <a:endParaRPr lang="ru-RU" b="1" dirty="0"/>
          </a:p>
        </p:txBody>
      </p:sp>
      <p:sp>
        <p:nvSpPr>
          <p:cNvPr id="3080" name="AutoShape 8" descr="ᐈ Комар рисунки, иллюстрации злой комар | скачать на Depositphotos®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2" name="AutoShape 10" descr="ᐈ Комар рисунки, иллюстрации злой комар | скачать на Depositphotos®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3" name="Picture 11" descr="C:\Users\ПК\Desktop\Без названия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67744" y="4895850"/>
            <a:ext cx="2333625" cy="19621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7308304" cy="1412776"/>
          </a:xfrm>
        </p:spPr>
        <p:txBody>
          <a:bodyPr/>
          <a:lstStyle/>
          <a:p>
            <a:pPr algn="just">
              <a:buNone/>
            </a:pP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-Взрослый: молодец, всех правильно назвал! А теперь Муха просит найти отличия и назвать новых друзей - насекомых!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 descr="C:\Users\ПК\Desktop\bf52e10969fa2d850fb9e7aff5244b0b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8"/>
          <a:stretch>
            <a:fillRect/>
          </a:stretch>
        </p:blipFill>
        <p:spPr bwMode="auto">
          <a:xfrm>
            <a:off x="0" y="1268760"/>
            <a:ext cx="5305518" cy="1296144"/>
          </a:xfrm>
          <a:prstGeom prst="rect">
            <a:avLst/>
          </a:prstGeom>
          <a:noFill/>
        </p:spPr>
      </p:pic>
      <p:pic>
        <p:nvPicPr>
          <p:cNvPr id="5" name="Picture 2" descr="C:\Users\ПК\Desktop\bf52e10969fa2d850fb9e7aff5244b0b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599"/>
          <a:stretch>
            <a:fillRect/>
          </a:stretch>
        </p:blipFill>
        <p:spPr bwMode="auto">
          <a:xfrm>
            <a:off x="0" y="4221088"/>
            <a:ext cx="5364088" cy="1321132"/>
          </a:xfrm>
          <a:prstGeom prst="rect">
            <a:avLst/>
          </a:prstGeom>
          <a:noFill/>
        </p:spPr>
      </p:pic>
      <p:pic>
        <p:nvPicPr>
          <p:cNvPr id="7" name="Picture 2" descr="C:\Users\ПК\Desktop\bf52e10969fa2d850fb9e7aff5244b0b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2708920"/>
            <a:ext cx="5292080" cy="129614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148064" y="1484784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Божья коровка</a:t>
            </a:r>
          </a:p>
          <a:p>
            <a:r>
              <a:rPr lang="ru-RU" sz="1800" i="1" dirty="0" smtClean="0">
                <a:latin typeface="Arial" pitchFamily="34" charset="0"/>
                <a:cs typeface="Arial" pitchFamily="34" charset="0"/>
              </a:rPr>
              <a:t>(ребенок должен выделить признак отличия – положение)</a:t>
            </a:r>
            <a:endParaRPr lang="ru-RU" sz="1800" dirty="0" smtClean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508104" y="2708920"/>
            <a:ext cx="259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Бабочка</a:t>
            </a:r>
          </a:p>
          <a:p>
            <a:r>
              <a:rPr lang="ru-RU" sz="1800" i="1" dirty="0" smtClean="0"/>
              <a:t>(ребенок должен выделить признак отличия – размер)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4077072"/>
            <a:ext cx="27363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Кузнечик </a:t>
            </a:r>
          </a:p>
          <a:p>
            <a:r>
              <a:rPr lang="ru-RU" sz="1800" i="1" dirty="0" smtClean="0">
                <a:latin typeface="Arial" pitchFamily="34" charset="0"/>
                <a:cs typeface="Arial" pitchFamily="34" charset="0"/>
              </a:rPr>
              <a:t>(ребенок должен выделить признак действия – сидит; летает)</a:t>
            </a:r>
            <a:endParaRPr lang="ru-RU" sz="1800" dirty="0" smtClean="0"/>
          </a:p>
          <a:p>
            <a:endParaRPr lang="ru-RU" dirty="0"/>
          </a:p>
        </p:txBody>
      </p:sp>
      <p:pic>
        <p:nvPicPr>
          <p:cNvPr id="11" name="Picture 2" descr="C:\Users\ПК\Desktop\7ba1c25f9d8478dcc80c0b6be5f99a67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EFDFF"/>
              </a:clrFrom>
              <a:clrTo>
                <a:srgbClr val="FEF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678891" y="5068114"/>
            <a:ext cx="1465109" cy="1789886"/>
          </a:xfrm>
          <a:prstGeom prst="rect">
            <a:avLst/>
          </a:prstGeom>
          <a:noFill/>
        </p:spPr>
      </p:pic>
      <p:sp>
        <p:nvSpPr>
          <p:cNvPr id="12" name="Овал 11"/>
          <p:cNvSpPr/>
          <p:nvPr/>
        </p:nvSpPr>
        <p:spPr bwMode="auto">
          <a:xfrm>
            <a:off x="2483768" y="1196752"/>
            <a:ext cx="1512168" cy="1512168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 bwMode="auto">
          <a:xfrm>
            <a:off x="1259632" y="2708920"/>
            <a:ext cx="1440160" cy="144016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0" y="4221088"/>
            <a:ext cx="1440160" cy="144016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4824536"/>
          </a:xfrm>
        </p:spPr>
        <p:txBody>
          <a:bodyPr/>
          <a:lstStyle/>
          <a:p>
            <a:pPr algn="just"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Взрослый: ты снова справился с заданием! </a:t>
            </a:r>
          </a:p>
          <a:p>
            <a:pPr algn="just"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Но вижу глазки у тебя устали, надо отдохнуть!</a:t>
            </a:r>
          </a:p>
          <a:p>
            <a:pPr>
              <a:buNone/>
            </a:pPr>
            <a:endParaRPr lang="ru-RU" sz="18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«Бабочка».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Спал цветок        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(Закрыть глаза, расслабиться, помассировать веки,</a:t>
            </a:r>
          </a:p>
          <a:p>
            <a:pPr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                         слегка надавливая на них по часовой стрелке и против нее.)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И вдруг проснулся,                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(Поморгать глазами.)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Больше спать не захотел,    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(Руки поднять вверх (вдох), посмотреть на руки.)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Встрепенулся, потянулся,    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(Руки согнуты в стороны (выдох).)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Взвился вверх и полетел.    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(Потрясти кистями, посмотреть вправо-влево.)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ПК\Desktop\7ba1c25f9d8478dcc80c0b6be5f99a6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F"/>
              </a:clrFrom>
              <a:clrTo>
                <a:srgbClr val="FE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67555" y="4443427"/>
            <a:ext cx="1976445" cy="241457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7315200" cy="4343400"/>
          </a:xfrm>
        </p:spPr>
        <p:txBody>
          <a:bodyPr/>
          <a:lstStyle/>
          <a:p>
            <a:pPr>
              <a:buNone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Взрослый:  встретились Мухе еще друзья, но вдруг стало темно и тени от этих насекомых перепутались. Помоги насекомым найти свою тень и назови каждого!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3" name="Picture 1" descr="C:\Users\ПК\Desktop\find_shadow_22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727300"/>
            <a:ext cx="6181387" cy="5130700"/>
          </a:xfrm>
          <a:prstGeom prst="rect">
            <a:avLst/>
          </a:prstGeom>
          <a:noFill/>
        </p:spPr>
      </p:pic>
      <p:pic>
        <p:nvPicPr>
          <p:cNvPr id="5" name="Picture 2" descr="C:\Users\ПК\Desktop\7ba1c25f9d8478dcc80c0b6be5f99a6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DFF"/>
              </a:clrFrom>
              <a:clrTo>
                <a:srgbClr val="FE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948264" y="4443427"/>
            <a:ext cx="1976445" cy="2414573"/>
          </a:xfrm>
          <a:prstGeom prst="rect">
            <a:avLst/>
          </a:prstGeom>
          <a:noFill/>
        </p:spPr>
      </p:pic>
      <p:cxnSp>
        <p:nvCxnSpPr>
          <p:cNvPr id="7" name="Прямая со стрелкой 6"/>
          <p:cNvCxnSpPr/>
          <p:nvPr/>
        </p:nvCxnSpPr>
        <p:spPr bwMode="auto">
          <a:xfrm>
            <a:off x="2771800" y="2564904"/>
            <a:ext cx="2160240" cy="1440160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Прямая со стрелкой 8"/>
          <p:cNvCxnSpPr/>
          <p:nvPr/>
        </p:nvCxnSpPr>
        <p:spPr bwMode="auto">
          <a:xfrm>
            <a:off x="2627784" y="4365104"/>
            <a:ext cx="2592288" cy="1728192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Прямая со стрелкой 10"/>
          <p:cNvCxnSpPr/>
          <p:nvPr/>
        </p:nvCxnSpPr>
        <p:spPr bwMode="auto">
          <a:xfrm flipV="1">
            <a:off x="1835696" y="2708920"/>
            <a:ext cx="3384376" cy="3384376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0" y="2348880"/>
            <a:ext cx="1259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пчела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378904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стрекоза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-180528" y="5517232"/>
            <a:ext cx="169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муравей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7315200" cy="4797152"/>
          </a:xfrm>
        </p:spPr>
        <p:txBody>
          <a:bodyPr/>
          <a:lstStyle/>
          <a:p>
            <a:pPr algn="just"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Взрослый: а теперь назовем ласково, того, кого Муха встретила на своем пути. (взрослый называет первый, приводит пример)</a:t>
            </a:r>
          </a:p>
          <a:p>
            <a:pPr marL="514350" indent="-514350">
              <a:buNone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1. Муравей – </a:t>
            </a:r>
            <a:r>
              <a:rPr lang="ru-RU" sz="2800" i="1" dirty="0" err="1" smtClean="0">
                <a:latin typeface="Arial" pitchFamily="34" charset="0"/>
                <a:cs typeface="Arial" pitchFamily="34" charset="0"/>
              </a:rPr>
              <a:t>муравьишка</a:t>
            </a:r>
            <a:endParaRPr lang="ru-RU" sz="28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2. Пчела – пчёлка</a:t>
            </a:r>
          </a:p>
          <a:p>
            <a:pPr marL="514350" indent="-514350"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3. Жук – жучок </a:t>
            </a:r>
          </a:p>
          <a:p>
            <a:pPr marL="514350" indent="-514350">
              <a:buAutoNum type="arabicPeriod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4. Комар - комарик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ПК\Desktop\7ba1c25f9d8478dcc80c0b6be5f99a6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F"/>
              </a:clrFrom>
              <a:clrTo>
                <a:srgbClr val="FE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67555" y="4443427"/>
            <a:ext cx="1976445" cy="2414573"/>
          </a:xfrm>
          <a:prstGeom prst="rect">
            <a:avLst/>
          </a:prstGeom>
          <a:noFill/>
        </p:spPr>
      </p:pic>
      <p:pic>
        <p:nvPicPr>
          <p:cNvPr id="25602" name="Picture 2" descr="картинки муравей для детей нарисованные онлайн | Мультяшные ...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1412776"/>
            <a:ext cx="1008112" cy="1343813"/>
          </a:xfrm>
          <a:prstGeom prst="rect">
            <a:avLst/>
          </a:prstGeom>
          <a:noFill/>
        </p:spPr>
      </p:pic>
      <p:pic>
        <p:nvPicPr>
          <p:cNvPr id="25604" name="Picture 4" descr="Рисунок Пчела Фото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2276872"/>
            <a:ext cx="1656184" cy="1495166"/>
          </a:xfrm>
          <a:prstGeom prst="rect">
            <a:avLst/>
          </a:prstGeom>
          <a:noFill/>
        </p:spPr>
      </p:pic>
      <p:pic>
        <p:nvPicPr>
          <p:cNvPr id="7" name="Picture 2" descr="Лэпбук на тему &amp;quot;Слова, обозначающие предмет&amp;quot;(1 класс ...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3645024"/>
            <a:ext cx="1396052" cy="958717"/>
          </a:xfrm>
          <a:prstGeom prst="rect">
            <a:avLst/>
          </a:prstGeom>
          <a:noFill/>
        </p:spPr>
      </p:pic>
      <p:pic>
        <p:nvPicPr>
          <p:cNvPr id="8" name="Picture 11" descr="C:\Users\ПК\Desktop\Без названия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3347864" y="4869160"/>
            <a:ext cx="1905422" cy="160211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7315200" cy="4343400"/>
          </a:xfrm>
        </p:spPr>
        <p:txBody>
          <a:bodyPr/>
          <a:lstStyle/>
          <a:p>
            <a:pPr algn="just"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-Взрослый: Что за напасть, Муха забыла где живут насекомые! Подскажи ей. Для этого надо назвать насекомого, подумать и сказать, как называется его домик! Ну, а если ты не знаешь, я тебе помогу.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Развивающее занятие «Насекомые» | tili-mili-tryamdiya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72816"/>
            <a:ext cx="7488832" cy="4402614"/>
          </a:xfrm>
          <a:prstGeom prst="rect">
            <a:avLst/>
          </a:prstGeom>
          <a:noFill/>
        </p:spPr>
      </p:pic>
      <p:pic>
        <p:nvPicPr>
          <p:cNvPr id="4" name="Picture 2" descr="C:\Users\ПК\Desktop\7ba1c25f9d8478dcc80c0b6be5f99a67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EFDFF"/>
              </a:clrFrom>
              <a:clrTo>
                <a:srgbClr val="FEF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347067" y="4662732"/>
            <a:ext cx="1796933" cy="219526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">
      <a:dk1>
        <a:srgbClr val="4D4D4D"/>
      </a:dk1>
      <a:lt1>
        <a:srgbClr val="FFFFFF"/>
      </a:lt1>
      <a:dk2>
        <a:srgbClr val="4D4D4D"/>
      </a:dk2>
      <a:lt2>
        <a:srgbClr val="31ADCF"/>
      </a:lt2>
      <a:accent1>
        <a:srgbClr val="1BB8D7"/>
      </a:accent1>
      <a:accent2>
        <a:srgbClr val="1ACBF1"/>
      </a:accent2>
      <a:accent3>
        <a:srgbClr val="FFFFFF"/>
      </a:accent3>
      <a:accent4>
        <a:srgbClr val="404040"/>
      </a:accent4>
      <a:accent5>
        <a:srgbClr val="ABD8E8"/>
      </a:accent5>
      <a:accent6>
        <a:srgbClr val="16B8DA"/>
      </a:accent6>
      <a:hlink>
        <a:srgbClr val="9BE424"/>
      </a:hlink>
      <a:folHlink>
        <a:srgbClr val="FFFFF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617180"/>
        </a:lt2>
        <a:accent1>
          <a:srgbClr val="85919F"/>
        </a:accent1>
        <a:accent2>
          <a:srgbClr val="96A3AF"/>
        </a:accent2>
        <a:accent3>
          <a:srgbClr val="FFFFFF"/>
        </a:accent3>
        <a:accent4>
          <a:srgbClr val="404040"/>
        </a:accent4>
        <a:accent5>
          <a:srgbClr val="C2C7CD"/>
        </a:accent5>
        <a:accent6>
          <a:srgbClr val="87939E"/>
        </a:accent6>
        <a:hlink>
          <a:srgbClr val="AFB9C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C8C8C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F2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D0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397AF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3892F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FFC90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FFA21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BDD00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4D4D4D"/>
        </a:dk1>
        <a:lt1>
          <a:srgbClr val="FFFFFF"/>
        </a:lt1>
        <a:dk2>
          <a:srgbClr val="4D4D4D"/>
        </a:dk2>
        <a:lt2>
          <a:srgbClr val="00632B"/>
        </a:lt2>
        <a:accent1>
          <a:srgbClr val="009A5A"/>
        </a:accent1>
        <a:accent2>
          <a:srgbClr val="00B069"/>
        </a:accent2>
        <a:accent3>
          <a:srgbClr val="FFFFFF"/>
        </a:accent3>
        <a:accent4>
          <a:srgbClr val="404040"/>
        </a:accent4>
        <a:accent5>
          <a:srgbClr val="AACAB5"/>
        </a:accent5>
        <a:accent6>
          <a:srgbClr val="009F5E"/>
        </a:accent6>
        <a:hlink>
          <a:srgbClr val="5DC3E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617180"/>
        </a:lt2>
        <a:accent1>
          <a:srgbClr val="85919F"/>
        </a:accent1>
        <a:accent2>
          <a:srgbClr val="96A3AF"/>
        </a:accent2>
        <a:accent3>
          <a:srgbClr val="FFFFFF"/>
        </a:accent3>
        <a:accent4>
          <a:srgbClr val="404040"/>
        </a:accent4>
        <a:accent5>
          <a:srgbClr val="C2C7CD"/>
        </a:accent5>
        <a:accent6>
          <a:srgbClr val="87939E"/>
        </a:accent6>
        <a:hlink>
          <a:srgbClr val="AFB9C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C8C8C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F2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D0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397AF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3892F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FFC90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FFA21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BDD00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4D4D4D"/>
        </a:dk1>
        <a:lt1>
          <a:srgbClr val="FFFFFF"/>
        </a:lt1>
        <a:dk2>
          <a:srgbClr val="4D4D4D"/>
        </a:dk2>
        <a:lt2>
          <a:srgbClr val="00632B"/>
        </a:lt2>
        <a:accent1>
          <a:srgbClr val="009A5A"/>
        </a:accent1>
        <a:accent2>
          <a:srgbClr val="00B069"/>
        </a:accent2>
        <a:accent3>
          <a:srgbClr val="FFFFFF"/>
        </a:accent3>
        <a:accent4>
          <a:srgbClr val="404040"/>
        </a:accent4>
        <a:accent5>
          <a:srgbClr val="AACAB5"/>
        </a:accent5>
        <a:accent6>
          <a:srgbClr val="009F5E"/>
        </a:accent6>
        <a:hlink>
          <a:srgbClr val="5DC3E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4D4D4D"/>
        </a:dk1>
        <a:lt1>
          <a:srgbClr val="FFFFFF"/>
        </a:lt1>
        <a:dk2>
          <a:srgbClr val="4D4D4D"/>
        </a:dk2>
        <a:lt2>
          <a:srgbClr val="4290A6"/>
        </a:lt2>
        <a:accent1>
          <a:srgbClr val="14B2CE"/>
        </a:accent1>
        <a:accent2>
          <a:srgbClr val="38C2DE"/>
        </a:accent2>
        <a:accent3>
          <a:srgbClr val="FFFFFF"/>
        </a:accent3>
        <a:accent4>
          <a:srgbClr val="404040"/>
        </a:accent4>
        <a:accent5>
          <a:srgbClr val="AAD5E3"/>
        </a:accent5>
        <a:accent6>
          <a:srgbClr val="32B0C9"/>
        </a:accent6>
        <a:hlink>
          <a:srgbClr val="61E6F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335</TotalTime>
  <Words>424</Words>
  <Application>Microsoft Office PowerPoint</Application>
  <PresentationFormat>Экран (4:3)</PresentationFormat>
  <Paragraphs>81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powerpoint-template</vt:lpstr>
      <vt:lpstr>Занятие по ознакомлению с окружающим миром (дошкольный возраст 3-4 года)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Templates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по ознакомлению с окружающим миром (дошкольный возраст 3-4 года)</dc:title>
  <dc:creator>ПК</dc:creator>
  <cp:lastModifiedBy>НАДЯ</cp:lastModifiedBy>
  <cp:revision>38</cp:revision>
  <dcterms:created xsi:type="dcterms:W3CDTF">2020-04-15T17:12:43Z</dcterms:created>
  <dcterms:modified xsi:type="dcterms:W3CDTF">2020-04-20T07:03:16Z</dcterms:modified>
</cp:coreProperties>
</file>