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76" r:id="rId6"/>
    <p:sldId id="269" r:id="rId7"/>
    <p:sldId id="273" r:id="rId8"/>
    <p:sldId id="274" r:id="rId9"/>
    <p:sldId id="275" r:id="rId10"/>
    <p:sldId id="264" r:id="rId11"/>
    <p:sldId id="265" r:id="rId12"/>
    <p:sldId id="26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8F4C6-4877-4FEF-8086-FE0B016044D9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28F69-C9EC-4F5F-A015-78D698AE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28F69-C9EC-4F5F-A015-78D698AE9D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2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28F69-C9EC-4F5F-A015-78D698AE9D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2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28F69-C9EC-4F5F-A015-78D698AE9D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7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28F69-C9EC-4F5F-A015-78D698AE9D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0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28F69-C9EC-4F5F-A015-78D698AE9D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0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28F69-C9EC-4F5F-A015-78D698AE9D2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0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286"/>
            <a:ext cx="8496944" cy="63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301524"/>
            <a:ext cx="7752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Кружок «Ментальная арифметика»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(5-7 лет; занятия 2 раза в неделю)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78099"/>
            <a:ext cx="82560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Руководитель кружка: Мещанинова </a:t>
            </a:r>
            <a:r>
              <a:rPr lang="ru-RU" sz="2400" b="1" dirty="0">
                <a:solidFill>
                  <a:srgbClr val="002060"/>
                </a:solidFill>
                <a:latin typeface="Calibri"/>
              </a:rPr>
              <a:t>Надежда Викторовна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Calibri"/>
              </a:rPr>
              <a:t>воспитатель высшей квалификационной категории, учитель начальных </a:t>
            </a:r>
            <a:r>
              <a:rPr lang="ru-RU" sz="2400" dirty="0" smtClean="0">
                <a:solidFill>
                  <a:srgbClr val="002060"/>
                </a:solidFill>
                <a:latin typeface="Calibri"/>
              </a:rPr>
              <a:t>классов, </a:t>
            </a:r>
            <a:r>
              <a:rPr lang="ru-RU" sz="2400" dirty="0">
                <a:solidFill>
                  <a:srgbClr val="002060"/>
                </a:solidFill>
                <a:latin typeface="Calibri"/>
              </a:rPr>
              <a:t>стаж работы в дополнительном образовании 5 лет</a:t>
            </a:r>
            <a:endParaRPr lang="ru-RU" sz="24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1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35292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результате освоения программы ребёнок: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изучит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числа 1-9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бакусе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научится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складывать и вычитать в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пределах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1-9 (5-6 лет)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овладеет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набором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чисел от 10 до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99 и выполнением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упражнений на простое сложение и вычитание в пределах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10-99 (6-7 лет)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C:\Users\НАДЯ\Desktop\ToiFJe_lte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0"/>
          <a:stretch/>
        </p:blipFill>
        <p:spPr bwMode="auto">
          <a:xfrm>
            <a:off x="395536" y="2507133"/>
            <a:ext cx="4032448" cy="31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ДЯ\Desktop\cfWXPsatNk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07133"/>
            <a:ext cx="4088904" cy="30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903649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овладеет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ментальным счётом от 0 дот 9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C:\Users\НАДЯ\Desktop\dvgbfNTKOt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4"/>
          <a:stretch/>
        </p:blipFill>
        <p:spPr bwMode="auto">
          <a:xfrm>
            <a:off x="323528" y="1196752"/>
            <a:ext cx="2812722" cy="38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АДЯ\Desktop\IMG_20191108_1531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7" t="22575" r="33021"/>
          <a:stretch/>
        </p:blipFill>
        <p:spPr bwMode="auto">
          <a:xfrm>
            <a:off x="6156175" y="1124502"/>
            <a:ext cx="2760201" cy="37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НАДЯ\Desktop\XX71CmEkPi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get-pdb/2302431/490dc982-2f72-4d09-8e0a-9be6e2f0d944/s1200?webp=fals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005064"/>
            <a:ext cx="334780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6158"/>
            <a:ext cx="1361568" cy="23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908426"/>
            <a:ext cx="2520280" cy="3400894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Татьяна </a:t>
            </a:r>
            <a:r>
              <a:rPr lang="ru-RU" dirty="0">
                <a:solidFill>
                  <a:srgbClr val="FF0000"/>
                </a:solidFill>
              </a:rPr>
              <a:t>Черниговская</a:t>
            </a:r>
          </a:p>
          <a:p>
            <a:pPr marL="45720" indent="0">
              <a:buNone/>
            </a:pPr>
            <a:r>
              <a:rPr lang="ru-RU" dirty="0"/>
              <a:t>заслуженный деятель высшего образования и заслуженный деятель науки РФ, член-корреспондент Российской академии образования, доктор биологических наук, доктор филологических наук, профессор кафедры общего языкознания, заведующая кафедрой проблем конвергенции естественных и гуманитарных наук, заведующая лабораторией когнитивных исследований </a:t>
            </a:r>
            <a:r>
              <a:rPr lang="ru-RU" dirty="0" smtClean="0"/>
              <a:t>СПбГУ</a:t>
            </a:r>
          </a:p>
          <a:p>
            <a:endParaRPr lang="ru-RU" dirty="0"/>
          </a:p>
        </p:txBody>
      </p:sp>
      <p:pic>
        <p:nvPicPr>
          <p:cNvPr id="2050" name="Picture 2" descr="Черниговская_ТВ_1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9" y="1023879"/>
            <a:ext cx="1884547" cy="18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085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Ментальная арифметика: модное увлечение или новый этап развития?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3561179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«Ментальная арифметика найдёт себе место в школьной системе образования. Это другой ход в образовательной рутине. Она может быть интересна детям как игра, это явно какой-то инструмент не замены, а добавки к другим образовательным линиям. Она может дать успех детям!»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978987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«Зачем нам устный счет? У всех есть калькуляторы. Дело не в устном счёте как таковом, а дело в том, что ментальная арифметика развивает особые когнитивные возможности у детей, развивает концентрацию внимания, разные виды памяти, это влияет даже на эмоции»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sun9-18.userapi.com/c855336/v855336805/12a01a/mjlR4qzsNh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9"/>
          <a:stretch/>
        </p:blipFill>
        <p:spPr bwMode="auto">
          <a:xfrm>
            <a:off x="827584" y="429180"/>
            <a:ext cx="7560840" cy="553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1880" y="188640"/>
            <a:ext cx="5240557" cy="333070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Курсовая подготовка:</a:t>
            </a: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Обучение по программе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INTERNATIONAL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ASSOCIATION MENTAL ARIHMETIC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по курсу «Инструктор ментальной арифметике. Блок сложение и вычитание» (72 часа)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Обучение на платформе дистанционного обучения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МАДО курс «Ментальная арифметика» (ежемесячно)</a:t>
            </a:r>
            <a:endParaRPr lang="ru-RU" sz="1800" b="1" cap="al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Вебинар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«Пять «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нейро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-эффектов» изучения ментальной арифметики с использованием игровой технологии В.В.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Воскобовича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«Сказочные лабиринты игры»(30.04.2020)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288427" cy="331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360451" cy="29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8" y="4010916"/>
            <a:ext cx="3690157" cy="194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8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-171400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Актуальность:</a:t>
            </a:r>
          </a:p>
          <a:p>
            <a:endParaRPr lang="ru-RU" sz="1400" dirty="0" smtClean="0"/>
          </a:p>
          <a:p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«Ментальная арифметика» для дошкольников — это хорошее начало образования малыша. Ребенок воспринимает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</a:rPr>
              <a:t>абакус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 как игрушку. В этом возрасте у детей преобладает наглядно-образное мышление,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</a:rPr>
              <a:t>абакус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 является идеальным инструментом для его развития. Он позволяет показать ребенку наглядно, в чем смысл сложения и вычитания. Ребенок учится, играя со счетами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 Освоение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ментальной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арифметики способствует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следующему: </a:t>
            </a:r>
            <a:endParaRPr lang="ru-RU" sz="15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активизации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зрительной и слуховой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памяти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умению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концентрации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внимания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совершенствованию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смекалки и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интуиции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б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ыстрому восприятию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б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ыстрому устному счету</a:t>
            </a:r>
            <a:endParaRPr lang="ru-RU" sz="15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проявлению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уверенности в себе и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самостоятельности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быстрому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освоению иностранных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языков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реализации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способностей в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будущем</a:t>
            </a: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5536"/>
            <a:ext cx="4104456" cy="282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99" y="3356992"/>
            <a:ext cx="30241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1256"/>
            <a:ext cx="8568952" cy="66967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Цель программы: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развитие у детей дошкольного возраста возможностей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восприятия и обработки информации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через использование методики устного счета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Задачи:</a:t>
            </a:r>
          </a:p>
          <a:p>
            <a:pPr marL="45720" indent="0">
              <a:buNone/>
            </a:pP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>Обучающие: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содействовать формированию вычислительных навыков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 помощью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специальных арифметических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счет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Абакус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пособствовать формированию умения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выстраивать мысленную картину чисел на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абакусе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увеличивая тем самым объем долговременной и визуальной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памяти</a:t>
            </a:r>
          </a:p>
          <a:p>
            <a:pPr marL="45720" indent="0">
              <a:buNone/>
            </a:pP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>Развивающие</a:t>
            </a:r>
            <a:r>
              <a:rPr lang="ru-RU" sz="1600" u="sng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создать условия для развития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концентрации внимания, фотографической памяти и оперативного мышления, логики и воображения, слуха и наблюдательности,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развития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мелкой моторики детей для активации внутреннего интеллектуального и творческого потенциала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ребенка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пособствовать развитию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познавательной активности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детей дошкольного возраста</a:t>
            </a:r>
          </a:p>
          <a:p>
            <a:pPr marL="45720" indent="0">
              <a:buNone/>
            </a:pPr>
            <a:r>
              <a:rPr lang="ru-RU" sz="1600" u="sng" dirty="0" smtClean="0">
                <a:solidFill>
                  <a:schemeClr val="bg2">
                    <a:lumMod val="25000"/>
                  </a:schemeClr>
                </a:solidFill>
              </a:rPr>
              <a:t>Воспитательные</a:t>
            </a: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содействовать формированию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интереса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 быстрому счету и ментальной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арифметике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содействовать воспитанию организационно-волевых качеств личности (терпение, воля, самоконтроль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создать условия для развития навыков межличностного общения и коллективного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творчества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1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476672"/>
            <a:ext cx="46622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процессе выполнения арифметических действий ребенок передвигает деревянные косточки одновременно большим и указательным пальцами обеих рук, что способствует гармоничному развитию обоих полушарий головного мозга. При этом ребенок учится представлять числа и математические действия в виде определенного положения косточек на спицах счёт. Со временем постепенно ослабляется привязка ребенка к счётам и стимулируется его собственное воображение, благодаря чему уже через несколько занятий, он сможет производить простейшие расчеты в уме, лишь представляя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Абакус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перед собой и мысленно совершая движения косточками (работа с воображаемыми счетами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).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/>
            </a:r>
            <a:br>
              <a:rPr lang="ru-RU" dirty="0">
                <a:solidFill>
                  <a:srgbClr val="002060"/>
                </a:solidFill>
                <a:latin typeface="+mj-lt"/>
              </a:rPr>
            </a:b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122" name="Picture 2" descr="https://scontent-arn2-1.cdninstagram.com/v/t51.2885-15/e35/116706591_139895524435701_5167610299395548069_n.jpg?_nc_ht=scontent-arn2-1.cdninstagram.com&amp;_nc_cat=109&amp;_nc_ohc=ObGYC5-IKx4AX_FNoyz&amp;oh=a5475e13d5c7d57130d82f50793066af&amp;oe=5F634F92&amp;ig_cache_key=MjM2ODI0MDA2NDAyNjMyMTIyMQ%3D%3D.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5704" r="17057" b="3874"/>
          <a:stretch/>
        </p:blipFill>
        <p:spPr bwMode="auto">
          <a:xfrm>
            <a:off x="177529" y="620688"/>
            <a:ext cx="4012605" cy="524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424936" cy="347472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Основной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вид деятельности на занятиях по «Ментальной арифметике» — счет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Абакусе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Дети считают разными способами: на слух, на специальных карточках с заданиями, у доски, на демонстрационном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абакусе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ментальной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флэш-карте,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цв.карандашах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или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цв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палочках (из игры «Волшебная восьмерка»)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Решение примеров в игровой форме: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 «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Догонялки»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зрительный диктант по большому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Абакусу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движении. Дети стоят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ряд. Преподаватель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диктует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примеры - кто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первый называет правильный ответ-делает шаг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вперед. Пока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 дойдет до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преподавателя.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Счет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под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диктовку,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параллельно приседая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или прыгая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Счет под диктовку, в музыкальном сопровождении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Счет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листа, параллельно рассказывая стихи или слушая музыкальные сказки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56992"/>
            <a:ext cx="3330519" cy="316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3650"/>
            <a:ext cx="37433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9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6660232" cy="612068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На каждом занятии</a:t>
            </a:r>
            <a:r>
              <a:rPr lang="ru-RU" sz="2400" b="1" dirty="0">
                <a:solidFill>
                  <a:srgbClr val="C00000"/>
                </a:solidFill>
              </a:rPr>
              <a:t> «Гимнастика </a:t>
            </a:r>
            <a:r>
              <a:rPr lang="ru-RU" sz="2400" b="1" dirty="0" smtClean="0">
                <a:solidFill>
                  <a:srgbClr val="C00000"/>
                </a:solidFill>
              </a:rPr>
              <a:t>мозга» </a:t>
            </a:r>
          </a:p>
          <a:p>
            <a:pPr marL="45720" indent="0">
              <a:buNone/>
            </a:pPr>
            <a:endParaRPr lang="ru-RU" sz="19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(упражнения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которые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активизирует полноценную работу левого и правого полушария, помогают управлять эмоциональной, физической и умственной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жизнью)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Данная гимнастика способствует лучшему восприятию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информации</a:t>
            </a:r>
            <a:endParaRPr lang="ru-RU" sz="1900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Кинезиологические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 упражнения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rgbClr val="C00000"/>
                </a:solidFill>
              </a:rPr>
              <a:t>упражнение</a:t>
            </a:r>
            <a:r>
              <a:rPr lang="ru-RU" sz="1900" dirty="0">
                <a:solidFill>
                  <a:srgbClr val="C00000"/>
                </a:solidFill>
              </a:rPr>
              <a:t> «Перекрестные шаги</a:t>
            </a:r>
            <a:r>
              <a:rPr lang="ru-RU" sz="1900" dirty="0" smtClean="0">
                <a:solidFill>
                  <a:srgbClr val="C00000"/>
                </a:solidFill>
              </a:rPr>
              <a:t>»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Активизирует зону обоих полушарий, образуется большое количество нервных путей (комиссур, обеспечивает уровень мышления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. Исходное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положение: стоя. Поднять и согнуть левую ногу в колене, ладонью </a:t>
            </a:r>
            <a:r>
              <a:rPr lang="ru-RU" sz="1900" i="1" dirty="0">
                <a:solidFill>
                  <a:schemeClr val="bg2">
                    <a:lumMod val="25000"/>
                  </a:schemeClr>
                </a:solidFill>
              </a:rPr>
              <a:t>(локтем)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 правой руки дотронуться до колена левой ноги, затем тоже с правой ногой и левой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рукой</a:t>
            </a:r>
            <a:endParaRPr lang="ru-RU" sz="1900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- </a:t>
            </a:r>
            <a:r>
              <a:rPr lang="ru-RU" sz="1900" dirty="0">
                <a:solidFill>
                  <a:srgbClr val="C00000"/>
                </a:solidFill>
              </a:rPr>
              <a:t>«Ленивая восьмерка»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 Возьмите карандаш и начертите на бумаге восьмерку </a:t>
            </a:r>
            <a:r>
              <a:rPr lang="ru-RU" sz="1900" i="1" dirty="0">
                <a:solidFill>
                  <a:schemeClr val="bg2">
                    <a:lumMod val="25000"/>
                  </a:schemeClr>
                </a:solidFill>
              </a:rPr>
              <a:t>(знак бесконечности)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 Затем обведите 4-6 раз правой, а затем левой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рукой</a:t>
            </a:r>
            <a:endParaRPr lang="ru-RU" sz="1900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900" dirty="0">
                <a:solidFill>
                  <a:srgbClr val="C00000"/>
                </a:solidFill>
              </a:rPr>
              <a:t>Игра «Робот»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</a:rPr>
              <a:t>Например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, ребенку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даются команды: «Положи правую руку на левое плечо, а левой рукой возьмись за правый локоть. Опусти руки. А теперь левая рука достанет до правой щеки, а правая – до левой брови» и т. п.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500"/>
            <a:ext cx="1775853" cy="671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0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624"/>
            <a:ext cx="6696744" cy="532859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На каждом занятии</a:t>
            </a:r>
            <a:r>
              <a:rPr lang="ru-RU" sz="2600" b="1" dirty="0">
                <a:solidFill>
                  <a:srgbClr val="C00000"/>
                </a:solidFill>
              </a:rPr>
              <a:t> «Гимнастика </a:t>
            </a:r>
            <a:r>
              <a:rPr lang="ru-RU" sz="2600" b="1" dirty="0" smtClean="0">
                <a:solidFill>
                  <a:srgbClr val="C00000"/>
                </a:solidFill>
              </a:rPr>
              <a:t>мозга»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dirty="0">
                <a:solidFill>
                  <a:srgbClr val="C00000"/>
                </a:solidFill>
              </a:rPr>
              <a:t>Ухо – нос – хлопок.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Улучшает мыслительную деятельность, повышает стрессоустойчивость, способствует самоконтролю, произвольности деятельности. Левой рукой возьмитесь за кончик носа, а правой рукой – за противоположное ухо. Одновременно отпустите ухо и нос, хлопните в ладоши, поменяйте положение рук с точностью до наоборот.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 </a:t>
            </a:r>
            <a:r>
              <a:rPr lang="ru-RU" dirty="0">
                <a:solidFill>
                  <a:srgbClr val="C00000"/>
                </a:solidFill>
              </a:rPr>
              <a:t>«Кулак-ребро-ладонь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 </a:t>
            </a:r>
            <a:r>
              <a:rPr lang="ru-RU" dirty="0">
                <a:solidFill>
                  <a:srgbClr val="C00000"/>
                </a:solidFill>
              </a:rPr>
              <a:t>«Лезгинка» 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Левую руку сложите в кулак, большой палец отставьте в сторону, кулак разверните пальцами к себе. Правой рукой прямой ладонью в горизонтальном положении прикоснитесь к мизинцу левой. После этого одновременно смените положение рук. Повторите 6-8 раз. Добивайтесь высокой скорости смены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положений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 </a:t>
            </a:r>
            <a:r>
              <a:rPr lang="ru-RU" dirty="0">
                <a:solidFill>
                  <a:srgbClr val="C00000"/>
                </a:solidFill>
              </a:rPr>
              <a:t>«Колечко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очереди большой палец соединяется в кольцо с соединенными: указательным и средним, средним и безымянным, безымянным и мизинцем. Остальные пальцы свободно расставлены; поза фиксируется на каждой руке 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(сначала на левой руке, затем на правой и на двух вместе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21" y="4495605"/>
            <a:ext cx="3059832" cy="22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5" r="48835" b="14433"/>
          <a:stretch/>
        </p:blipFill>
        <p:spPr bwMode="auto">
          <a:xfrm>
            <a:off x="6844176" y="116632"/>
            <a:ext cx="2115377" cy="21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21618" r="48640" b="15469"/>
          <a:stretch/>
        </p:blipFill>
        <p:spPr bwMode="auto">
          <a:xfrm>
            <a:off x="6812599" y="2348880"/>
            <a:ext cx="2115377" cy="198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4" t="15792" r="2014" b="24661"/>
          <a:stretch/>
        </p:blipFill>
        <p:spPr bwMode="auto">
          <a:xfrm>
            <a:off x="1259632" y="4495605"/>
            <a:ext cx="3511608" cy="224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8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6696744" cy="60931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На каждом занятии</a:t>
            </a:r>
            <a:r>
              <a:rPr lang="ru-RU" sz="2000" b="1" dirty="0">
                <a:solidFill>
                  <a:srgbClr val="C00000"/>
                </a:solidFill>
              </a:rPr>
              <a:t> «Гимнастика </a:t>
            </a:r>
            <a:r>
              <a:rPr lang="ru-RU" sz="2000" b="1" dirty="0" smtClean="0">
                <a:solidFill>
                  <a:srgbClr val="C00000"/>
                </a:solidFill>
              </a:rPr>
              <a:t>мозга» </a:t>
            </a:r>
          </a:p>
          <a:p>
            <a:pPr marL="45720" indent="0">
              <a:buNone/>
            </a:pPr>
            <a:r>
              <a:rPr lang="ru-RU" sz="1800" dirty="0" smtClean="0"/>
              <a:t>-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Рисование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двумя руками (одновременно, это помогает детям в развитии ориентировки в пространстве, мелкой моторики пальцев рук и творческого воображения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- Лабиринты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- Таблицы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</a:rPr>
              <a:t>Шульте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, которые помогают определить устойчивость внимания и динамику работоспособности. А также эффективность работы, степень врабатываемости внимания. Ребенку предлагается отыскать, показать и назвать числа в порядке их возрастания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46" y="3016393"/>
            <a:ext cx="2255568" cy="30127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5" t="13438" r="3675" b="11595"/>
          <a:stretch/>
        </p:blipFill>
        <p:spPr bwMode="auto">
          <a:xfrm>
            <a:off x="6732240" y="116632"/>
            <a:ext cx="2229059" cy="274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335860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8" y="3371564"/>
            <a:ext cx="2207956" cy="22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3" y="4986067"/>
            <a:ext cx="3374728" cy="17691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696</TotalTime>
  <Words>666</Words>
  <Application>Microsoft Office PowerPoint</Application>
  <PresentationFormat>Экран (4:3)</PresentationFormat>
  <Paragraphs>74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61</cp:revision>
  <dcterms:created xsi:type="dcterms:W3CDTF">2020-04-21T14:25:04Z</dcterms:created>
  <dcterms:modified xsi:type="dcterms:W3CDTF">2020-08-16T15:01:20Z</dcterms:modified>
</cp:coreProperties>
</file>