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4" r:id="rId11"/>
    <p:sldId id="265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7076"/>
            <a:ext cx="9143999" cy="24597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3138551"/>
            <a:ext cx="7281671" cy="3719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003" y="2538476"/>
            <a:ext cx="8841993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695" y="1570739"/>
            <a:ext cx="8182609" cy="354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264785"/>
            <a:chOff x="0" y="0"/>
            <a:chExt cx="9144000" cy="5264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2327" y="0"/>
              <a:ext cx="7281671" cy="3719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00"/>
              <a:ext cx="4282946" cy="3435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55" y="3644963"/>
              <a:ext cx="3090087" cy="11394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201819" cy="25308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65970" y="4960111"/>
            <a:ext cx="81153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Кружок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«Сказки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Фиолетового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леса» для</a:t>
            </a:r>
            <a:r>
              <a:rPr sz="3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детей</a:t>
            </a:r>
            <a:r>
              <a:rPr sz="3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4-5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лет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01168"/>
            <a:ext cx="8425180" cy="932815"/>
            <a:chOff x="409955" y="201168"/>
            <a:chExt cx="8425180" cy="932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19" y="271272"/>
              <a:ext cx="8369807" cy="832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170"/>
              </a:spcBef>
              <a:tabLst>
                <a:tab pos="4182745" algn="l"/>
              </a:tabLst>
            </a:pP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Ожидаемые</a:t>
            </a:r>
            <a:r>
              <a:rPr sz="2800" i="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30" dirty="0">
                <a:solidFill>
                  <a:srgbClr val="FF0000"/>
                </a:solidFill>
                <a:latin typeface="Calibri"/>
                <a:cs typeface="Calibri"/>
              </a:rPr>
              <a:t>результаты	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реализации</a:t>
            </a:r>
            <a:r>
              <a:rPr sz="2800" i="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программы: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253365" indent="-6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 MT"/>
              <a:buChar char="•"/>
              <a:tabLst>
                <a:tab pos="359410" algn="l"/>
              </a:tabLst>
            </a:pPr>
            <a:r>
              <a:rPr dirty="0"/>
              <a:t>У</a:t>
            </a:r>
            <a:r>
              <a:rPr spc="10" dirty="0"/>
              <a:t> </a:t>
            </a:r>
            <a:r>
              <a:rPr spc="-5" dirty="0"/>
              <a:t>ребенка</a:t>
            </a:r>
            <a:r>
              <a:rPr spc="5" dirty="0"/>
              <a:t> </a:t>
            </a:r>
            <a:r>
              <a:rPr spc="-5" dirty="0"/>
              <a:t>развиваются</a:t>
            </a:r>
            <a:r>
              <a:rPr spc="-20" dirty="0"/>
              <a:t> </a:t>
            </a:r>
            <a:r>
              <a:rPr spc="-5" dirty="0"/>
              <a:t>психические</a:t>
            </a:r>
            <a:r>
              <a:rPr spc="10" dirty="0"/>
              <a:t> </a:t>
            </a:r>
            <a:r>
              <a:rPr spc="-5" dirty="0"/>
              <a:t>процессы:</a:t>
            </a:r>
            <a:r>
              <a:rPr spc="10" dirty="0"/>
              <a:t> </a:t>
            </a:r>
            <a:r>
              <a:rPr dirty="0"/>
              <a:t>внимание,</a:t>
            </a:r>
            <a:r>
              <a:rPr spc="-5" dirty="0"/>
              <a:t> память, </a:t>
            </a:r>
            <a:r>
              <a:rPr spc="-459" dirty="0"/>
              <a:t> </a:t>
            </a:r>
            <a:r>
              <a:rPr dirty="0"/>
              <a:t>они</a:t>
            </a:r>
            <a:r>
              <a:rPr spc="10" dirty="0"/>
              <a:t> </a:t>
            </a:r>
            <a:r>
              <a:rPr spc="-5" dirty="0"/>
              <a:t>умеют</a:t>
            </a:r>
            <a:r>
              <a:rPr spc="25" dirty="0"/>
              <a:t> </a:t>
            </a:r>
            <a:r>
              <a:rPr spc="-5" dirty="0"/>
              <a:t>анализировать,</a:t>
            </a:r>
            <a:r>
              <a:rPr spc="-25" dirty="0"/>
              <a:t> </a:t>
            </a:r>
            <a:r>
              <a:rPr spc="-5" dirty="0"/>
              <a:t>сравнивать</a:t>
            </a:r>
            <a:r>
              <a:rPr spc="-30" dirty="0"/>
              <a:t> </a:t>
            </a:r>
            <a:r>
              <a:rPr spc="-5" dirty="0"/>
              <a:t>предметы</a:t>
            </a:r>
            <a:r>
              <a:rPr spc="15" dirty="0"/>
              <a:t> </a:t>
            </a:r>
            <a:r>
              <a:rPr dirty="0"/>
              <a:t>и их</a:t>
            </a:r>
            <a:r>
              <a:rPr spc="-5" dirty="0"/>
              <a:t> свойства, </a:t>
            </a:r>
            <a:r>
              <a:rPr dirty="0"/>
              <a:t> </a:t>
            </a:r>
            <a:r>
              <a:rPr spc="-5" dirty="0"/>
              <a:t>определяют</a:t>
            </a:r>
            <a:r>
              <a:rPr spc="20" dirty="0"/>
              <a:t> </a:t>
            </a:r>
            <a:r>
              <a:rPr spc="-5" dirty="0"/>
              <a:t>сходства </a:t>
            </a:r>
            <a:r>
              <a:rPr dirty="0"/>
              <a:t>и </a:t>
            </a:r>
            <a:r>
              <a:rPr spc="-5" dirty="0"/>
              <a:t>различия, видят </a:t>
            </a:r>
            <a:r>
              <a:rPr dirty="0"/>
              <a:t>различные</a:t>
            </a:r>
            <a:r>
              <a:rPr spc="-5" dirty="0"/>
              <a:t> образы </a:t>
            </a:r>
            <a:r>
              <a:rPr dirty="0"/>
              <a:t>в </a:t>
            </a:r>
            <a:r>
              <a:rPr spc="5" dirty="0"/>
              <a:t> </a:t>
            </a:r>
            <a:r>
              <a:rPr spc="-5" dirty="0"/>
              <a:t>отдельных</a:t>
            </a:r>
            <a:r>
              <a:rPr spc="10" dirty="0"/>
              <a:t> </a:t>
            </a:r>
            <a:r>
              <a:rPr spc="-5" dirty="0"/>
              <a:t>предметов.</a:t>
            </a:r>
          </a:p>
          <a:p>
            <a:pPr marL="358775" indent="-154940">
              <a:lnSpc>
                <a:spcPct val="100000"/>
              </a:lnSpc>
              <a:buFont typeface="Arial MT"/>
              <a:buChar char="•"/>
              <a:tabLst>
                <a:tab pos="360045" algn="l"/>
              </a:tabLst>
            </a:pPr>
            <a:r>
              <a:rPr spc="-5" dirty="0"/>
              <a:t>Чередуют</a:t>
            </a:r>
            <a:r>
              <a:rPr spc="10" dirty="0"/>
              <a:t> </a:t>
            </a:r>
            <a:r>
              <a:rPr spc="-5" dirty="0"/>
              <a:t>предметы</a:t>
            </a:r>
            <a:r>
              <a:rPr dirty="0"/>
              <a:t> </a:t>
            </a:r>
            <a:r>
              <a:rPr spc="-5" dirty="0"/>
              <a:t>по</a:t>
            </a:r>
            <a:r>
              <a:rPr spc="10" dirty="0"/>
              <a:t> </a:t>
            </a:r>
            <a:r>
              <a:rPr spc="-5" dirty="0"/>
              <a:t>цвету </a:t>
            </a:r>
            <a:r>
              <a:rPr dirty="0"/>
              <a:t>в </a:t>
            </a:r>
            <a:r>
              <a:rPr spc="-5" dirty="0"/>
              <a:t>определенной</a:t>
            </a:r>
            <a:r>
              <a:rPr spc="40" dirty="0"/>
              <a:t> </a:t>
            </a:r>
            <a:r>
              <a:rPr spc="-5" dirty="0"/>
              <a:t>последовательности.</a:t>
            </a:r>
          </a:p>
          <a:p>
            <a:pPr marL="358775" indent="-154940">
              <a:lnSpc>
                <a:spcPct val="100000"/>
              </a:lnSpc>
              <a:buFont typeface="Arial MT"/>
              <a:buChar char="•"/>
              <a:tabLst>
                <a:tab pos="360045" algn="l"/>
              </a:tabLst>
            </a:pPr>
            <a:r>
              <a:rPr spc="-5" dirty="0"/>
              <a:t>Ориентируются</a:t>
            </a:r>
            <a:r>
              <a:rPr spc="-20" dirty="0"/>
              <a:t> </a:t>
            </a:r>
            <a:r>
              <a:rPr dirty="0"/>
              <a:t>в </a:t>
            </a:r>
            <a:r>
              <a:rPr spc="-5" dirty="0"/>
              <a:t>пространстве.</a:t>
            </a:r>
          </a:p>
          <a:p>
            <a:pPr marL="359410" indent="-154940">
              <a:lnSpc>
                <a:spcPct val="100000"/>
              </a:lnSpc>
              <a:buFont typeface="Arial MT"/>
              <a:buChar char="•"/>
              <a:tabLst>
                <a:tab pos="360680" algn="l"/>
              </a:tabLst>
            </a:pPr>
            <a:r>
              <a:rPr spc="-5" dirty="0"/>
              <a:t>Конструируют</a:t>
            </a:r>
            <a:r>
              <a:rPr spc="-15" dirty="0"/>
              <a:t> </a:t>
            </a:r>
            <a:r>
              <a:rPr spc="-5" dirty="0"/>
              <a:t>по</a:t>
            </a:r>
            <a:r>
              <a:rPr spc="5" dirty="0"/>
              <a:t> </a:t>
            </a:r>
            <a:r>
              <a:rPr spc="-5" dirty="0"/>
              <a:t>схеме</a:t>
            </a:r>
            <a:r>
              <a:rPr spc="20" dirty="0"/>
              <a:t> </a:t>
            </a:r>
            <a:r>
              <a:rPr sz="2000" spc="-5" dirty="0"/>
              <a:t>на</a:t>
            </a:r>
            <a:r>
              <a:rPr sz="2000" spc="5" dirty="0"/>
              <a:t> </a:t>
            </a:r>
            <a:r>
              <a:rPr sz="2000" dirty="0"/>
              <a:t>столе,</a:t>
            </a:r>
            <a:r>
              <a:rPr sz="2000" spc="455" dirty="0"/>
              <a:t> </a:t>
            </a:r>
            <a:r>
              <a:rPr sz="2000" dirty="0"/>
              <a:t>по</a:t>
            </a:r>
            <a:r>
              <a:rPr sz="2000" spc="-15" dirty="0"/>
              <a:t> </a:t>
            </a:r>
            <a:r>
              <a:rPr sz="2000" spc="-5" dirty="0"/>
              <a:t>уменьшенной</a:t>
            </a:r>
            <a:r>
              <a:rPr sz="2000" spc="-10" dirty="0"/>
              <a:t> </a:t>
            </a:r>
            <a:r>
              <a:rPr sz="2000" spc="-5" dirty="0"/>
              <a:t>схеме,</a:t>
            </a:r>
            <a:r>
              <a:rPr sz="2000" dirty="0"/>
              <a:t> по</a:t>
            </a:r>
            <a:r>
              <a:rPr sz="2000" spc="-5" dirty="0"/>
              <a:t> </a:t>
            </a:r>
            <a:r>
              <a:rPr sz="2000" dirty="0"/>
              <a:t>замыслу.</a:t>
            </a:r>
            <a:endParaRPr sz="2000"/>
          </a:p>
          <a:p>
            <a:pPr marL="204470" marR="555625">
              <a:lnSpc>
                <a:spcPct val="100000"/>
              </a:lnSpc>
              <a:buSzPct val="95238"/>
              <a:buFont typeface="Arial MT"/>
              <a:buChar char="•"/>
              <a:tabLst>
                <a:tab pos="299085" algn="l"/>
              </a:tabLst>
            </a:pPr>
            <a:r>
              <a:rPr spc="-5" dirty="0"/>
              <a:t>Умеют считать </a:t>
            </a:r>
            <a:r>
              <a:rPr dirty="0"/>
              <a:t>до 10, знают цифры, </a:t>
            </a:r>
            <a:r>
              <a:rPr spc="-5" dirty="0"/>
              <a:t>сравнивают количество </a:t>
            </a:r>
            <a:r>
              <a:rPr dirty="0"/>
              <a:t> </a:t>
            </a:r>
            <a:r>
              <a:rPr spc="-5" dirty="0"/>
              <a:t>предметов</a:t>
            </a:r>
            <a:r>
              <a:rPr spc="5" dirty="0"/>
              <a:t> </a:t>
            </a:r>
            <a:r>
              <a:rPr spc="-5" dirty="0"/>
              <a:t>используя</a:t>
            </a:r>
            <a:r>
              <a:rPr spc="15" dirty="0"/>
              <a:t> </a:t>
            </a:r>
            <a:r>
              <a:rPr spc="-5" dirty="0"/>
              <a:t>слова</a:t>
            </a:r>
            <a:r>
              <a:rPr spc="5" dirty="0"/>
              <a:t> </a:t>
            </a:r>
            <a:r>
              <a:rPr spc="-5" dirty="0"/>
              <a:t>«больше»,</a:t>
            </a:r>
            <a:r>
              <a:rPr spc="10" dirty="0"/>
              <a:t> </a:t>
            </a:r>
            <a:r>
              <a:rPr spc="-5" dirty="0"/>
              <a:t>«меньше»,</a:t>
            </a:r>
            <a:r>
              <a:rPr spc="20" dirty="0"/>
              <a:t> </a:t>
            </a:r>
            <a:r>
              <a:rPr spc="-5" dirty="0"/>
              <a:t>«столько</a:t>
            </a:r>
            <a:r>
              <a:rPr spc="10" dirty="0"/>
              <a:t> </a:t>
            </a:r>
            <a:r>
              <a:rPr dirty="0"/>
              <a:t>же», </a:t>
            </a:r>
            <a:r>
              <a:rPr spc="-459" dirty="0"/>
              <a:t> </a:t>
            </a:r>
            <a:r>
              <a:rPr spc="-5" dirty="0"/>
              <a:t>знают</a:t>
            </a:r>
            <a:r>
              <a:rPr spc="-25" dirty="0"/>
              <a:t> </a:t>
            </a:r>
            <a:r>
              <a:rPr spc="-5" dirty="0"/>
              <a:t>порядковый</a:t>
            </a:r>
            <a:r>
              <a:rPr spc="10" dirty="0"/>
              <a:t> </a:t>
            </a:r>
            <a:r>
              <a:rPr spc="-5" dirty="0"/>
              <a:t>счет</a:t>
            </a:r>
          </a:p>
          <a:p>
            <a:pPr marL="298450" indent="-93980">
              <a:lnSpc>
                <a:spcPct val="100000"/>
              </a:lnSpc>
              <a:buSzPct val="95238"/>
              <a:buFont typeface="Arial MT"/>
              <a:buChar char="•"/>
              <a:tabLst>
                <a:tab pos="299085" algn="l"/>
              </a:tabLst>
            </a:pPr>
            <a:r>
              <a:rPr spc="-5" dirty="0"/>
              <a:t>Развивается</a:t>
            </a:r>
            <a:r>
              <a:rPr spc="-25" dirty="0"/>
              <a:t> </a:t>
            </a:r>
            <a:r>
              <a:rPr spc="-5" dirty="0"/>
              <a:t>мелкая</a:t>
            </a:r>
            <a:r>
              <a:rPr spc="15" dirty="0"/>
              <a:t> </a:t>
            </a:r>
            <a:r>
              <a:rPr spc="-5" dirty="0"/>
              <a:t>моторика</a:t>
            </a:r>
            <a:r>
              <a:rPr spc="15" dirty="0"/>
              <a:t> </a:t>
            </a:r>
            <a:r>
              <a:rPr spc="-5" dirty="0"/>
              <a:t>руки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Ждём</a:t>
            </a:r>
            <a:r>
              <a:rPr spc="5" dirty="0"/>
              <a:t> </a:t>
            </a:r>
            <a:r>
              <a:rPr spc="-5" dirty="0"/>
              <a:t>ваших</a:t>
            </a:r>
            <a:r>
              <a:rPr spc="-20" dirty="0"/>
              <a:t> </a:t>
            </a:r>
            <a:r>
              <a:rPr spc="-10" dirty="0"/>
              <a:t>детей</a:t>
            </a:r>
            <a:r>
              <a:rPr spc="35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5" dirty="0"/>
              <a:t>занятия!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430" y="162560"/>
            <a:ext cx="3496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20" dirty="0">
                <a:latin typeface="Calibri"/>
                <a:cs typeface="Calibri"/>
              </a:rPr>
              <a:t>Руководитель</a:t>
            </a:r>
            <a:r>
              <a:rPr sz="2800" i="0" spc="-65" dirty="0">
                <a:latin typeface="Calibri"/>
                <a:cs typeface="Calibri"/>
              </a:rPr>
              <a:t> </a:t>
            </a:r>
            <a:r>
              <a:rPr sz="2800" i="0" spc="-15" dirty="0">
                <a:latin typeface="Calibri"/>
                <a:cs typeface="Calibri"/>
              </a:rPr>
              <a:t>кружка: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938782" cy="6583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09800" y="0"/>
            <a:ext cx="6751320" cy="3870325"/>
            <a:chOff x="2209800" y="0"/>
            <a:chExt cx="6751320" cy="3870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6999" y="0"/>
              <a:ext cx="2483738" cy="1702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990600"/>
              <a:ext cx="4387341" cy="28797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340" y="4283457"/>
            <a:ext cx="80149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Абуева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Наталья Владиславовна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старший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воспитатель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высшей 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квалификационной 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категории,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ведущий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тьютор</a:t>
            </a:r>
            <a:r>
              <a:rPr sz="2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ООО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«Развивающие</a:t>
            </a:r>
            <a:r>
              <a:rPr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игры </a:t>
            </a:r>
            <a:r>
              <a:rPr sz="2000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Воскобовича»,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стаж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работы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дополнительном </a:t>
            </a:r>
            <a:r>
              <a:rPr sz="2000" spc="-5" dirty="0" err="1">
                <a:solidFill>
                  <a:srgbClr val="002060"/>
                </a:solidFill>
                <a:latin typeface="Calibri"/>
                <a:cs typeface="Calibri"/>
              </a:rPr>
              <a:t>образовании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/>
                <a:cs typeface="Calibri"/>
              </a:rPr>
              <a:t>6</a:t>
            </a:r>
            <a:r>
              <a:rPr sz="20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лет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0154" y="4653076"/>
            <a:ext cx="2323844" cy="1864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40526"/>
            <a:ext cx="8229599" cy="27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ln w="9525">
            <a:solidFill>
              <a:srgbClr val="4966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16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Цель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программы: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развитие</a:t>
            </a:r>
            <a:r>
              <a:rPr sz="24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познавательно-творческих</a:t>
            </a:r>
            <a:endParaRPr sz="2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способностей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детей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игровой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251" y="2163445"/>
            <a:ext cx="820293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Задачи:</a:t>
            </a:r>
            <a:endParaRPr sz="2000">
              <a:latin typeface="Calibri"/>
              <a:cs typeface="Calibri"/>
            </a:endParaRPr>
          </a:p>
          <a:p>
            <a:pPr marL="12700" marR="5715" indent="635" algn="just">
              <a:lnSpc>
                <a:spcPct val="100000"/>
              </a:lnSpc>
              <a:buSzPct val="95000"/>
              <a:buChar char="•"/>
              <a:tabLst>
                <a:tab pos="141605" algn="l"/>
              </a:tabLst>
            </a:pP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Стимулировать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у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дошкольников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желание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и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готовность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познавать 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свойства,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отношения, зависимости через разнообразные сенсомоторные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действия.</a:t>
            </a:r>
            <a:endParaRPr sz="2000">
              <a:latin typeface="Calibri"/>
              <a:cs typeface="Calibri"/>
            </a:endParaRPr>
          </a:p>
          <a:p>
            <a:pPr marL="140970" indent="-128270" algn="just">
              <a:lnSpc>
                <a:spcPct val="100000"/>
              </a:lnSpc>
              <a:buSzPct val="95000"/>
              <a:buChar char="•"/>
              <a:tabLst>
                <a:tab pos="141605" algn="l"/>
              </a:tabLst>
            </a:pP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Совершенствовать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детей процессы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анализа,</a:t>
            </a:r>
            <a:r>
              <a:rPr sz="20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сравнения</a:t>
            </a:r>
            <a:r>
              <a:rPr sz="20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синтеза.</a:t>
            </a:r>
            <a:endParaRPr sz="2000">
              <a:latin typeface="Calibri"/>
              <a:cs typeface="Calibri"/>
            </a:endParaRPr>
          </a:p>
          <a:p>
            <a:pPr marL="13335" marR="5080" algn="just">
              <a:lnSpc>
                <a:spcPct val="100000"/>
              </a:lnSpc>
              <a:buSzPct val="95000"/>
              <a:buChar char="•"/>
              <a:tabLst>
                <a:tab pos="141605" algn="l"/>
              </a:tabLst>
            </a:pP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Способствовать накоплению детского познавательно-творческого опыта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через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практическую</a:t>
            </a:r>
            <a:r>
              <a:rPr sz="20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деятельность.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2146" y="4297045"/>
            <a:ext cx="6501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2313940" algn="l"/>
                <a:tab pos="4648835" algn="l"/>
              </a:tabLst>
            </a:pP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детей	проявление	самостоятельности,	инициативности,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3259" y="4601945"/>
            <a:ext cx="6650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2583180" algn="l"/>
                <a:tab pos="2967355" algn="l"/>
                <a:tab pos="4113529" algn="l"/>
                <a:tab pos="4512945" algn="l"/>
                <a:tab pos="6004560" algn="l"/>
              </a:tabLst>
            </a:pP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к	сам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га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ни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за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ц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и	в	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ов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й	и	т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во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че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й	в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ид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ах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267" y="4297045"/>
            <a:ext cx="15671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40335" algn="l"/>
                <a:tab pos="1411605" algn="l"/>
              </a:tabLst>
            </a:pP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Поощрять	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у </a:t>
            </a:r>
            <a:r>
              <a:rPr sz="2000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стремления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дея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ельно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ст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760" y="5211445"/>
            <a:ext cx="820165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40970" algn="l"/>
              </a:tabLst>
            </a:pP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Создавать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условия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для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становления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у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дошкольников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элементов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коммуникативной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культуры: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умения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слушать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и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договариваться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между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собой</a:t>
            </a:r>
            <a:r>
              <a:rPr sz="20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процессе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решения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игровых</a:t>
            </a:r>
            <a:r>
              <a:rPr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задач.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846200"/>
            <a:ext cx="3009099" cy="1538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228600"/>
            <a:ext cx="2209800" cy="3276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4608448" cy="23540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1845" y="2789936"/>
            <a:ext cx="8223884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5547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Основа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занятий –технология интеллектуально-творческого </a:t>
            </a:r>
            <a:r>
              <a:rPr sz="2000" b="1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развития</a:t>
            </a:r>
            <a:r>
              <a:rPr sz="20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детей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 «Сказочные лабиринты</a:t>
            </a:r>
            <a:r>
              <a:rPr sz="20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игры»,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автор</a:t>
            </a:r>
            <a:r>
              <a:rPr sz="2000" b="1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В.В.</a:t>
            </a:r>
            <a:r>
              <a:rPr sz="2000" b="1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Воскобович</a:t>
            </a:r>
            <a:endParaRPr sz="2000">
              <a:latin typeface="Calibri"/>
              <a:cs typeface="Calibri"/>
            </a:endParaRPr>
          </a:p>
          <a:p>
            <a:pPr marL="12700" marR="5080" indent="63500">
              <a:lnSpc>
                <a:spcPct val="100000"/>
              </a:lnSpc>
            </a:pP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Развивающие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игры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– это особенная,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самобытная,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творческая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 очень добрая технология. В основу игр заложены три </a:t>
            </a:r>
            <a:r>
              <a:rPr sz="2000" i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основных принципы – интерес,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познание, творчество. Это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просто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 игры – это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сказки,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интриги,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приключения,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забавные персонажи,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которые </a:t>
            </a:r>
            <a:r>
              <a:rPr sz="2000" i="1" spc="-4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побуждают</a:t>
            </a:r>
            <a:r>
              <a:rPr sz="2000" i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малыша</a:t>
            </a:r>
            <a:r>
              <a:rPr sz="2000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мышлению</a:t>
            </a:r>
            <a:r>
              <a:rPr sz="2000" i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творчеству.</a:t>
            </a:r>
            <a:endParaRPr sz="2000">
              <a:latin typeface="Calibri"/>
              <a:cs typeface="Calibri"/>
            </a:endParaRPr>
          </a:p>
          <a:p>
            <a:pPr marL="12700" marR="518795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Дети,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которые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развиваются по данной технологии, отлично </a:t>
            </a:r>
            <a:r>
              <a:rPr sz="2000" i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подготовлены к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школе.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Они умеют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ориентироваться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на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плоскости, </a:t>
            </a:r>
            <a:r>
              <a:rPr sz="2000" i="1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читать,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считать,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логически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мыслить.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230124"/>
            <a:ext cx="8369934" cy="1283335"/>
            <a:chOff x="387095" y="230124"/>
            <a:chExt cx="8369934" cy="1283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230124"/>
              <a:ext cx="8369806" cy="1283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4700"/>
              <a:ext cx="8229599" cy="1142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ln w="9525">
            <a:solidFill>
              <a:srgbClr val="4966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ts val="3979"/>
              </a:lnSpc>
            </a:pP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Предметно-развивающая</a:t>
            </a:r>
            <a:r>
              <a:rPr sz="40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C00000"/>
                </a:solidFill>
                <a:latin typeface="Calibri"/>
                <a:cs typeface="Calibri"/>
              </a:rPr>
              <a:t>среда</a:t>
            </a:r>
            <a:endParaRPr sz="40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</a:pP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«Фиолетовый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лес»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990600"/>
            <a:ext cx="9144000" cy="5867400"/>
            <a:chOff x="0" y="990600"/>
            <a:chExt cx="9144000" cy="5867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76400"/>
              <a:ext cx="7543799" cy="44282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90600"/>
              <a:ext cx="1828800" cy="2285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4495800"/>
              <a:ext cx="2743199" cy="2362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64" y="1052702"/>
              <a:ext cx="2764280" cy="86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990600"/>
              <a:ext cx="1905000" cy="2155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114800"/>
              <a:ext cx="2514599" cy="2743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4600" y="4648200"/>
              <a:ext cx="3200399" cy="2209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00584"/>
            <a:ext cx="8400415" cy="1173480"/>
            <a:chOff x="409955" y="100584"/>
            <a:chExt cx="8400415" cy="1173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40" y="100584"/>
              <a:ext cx="6914385" cy="127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40" y="1066647"/>
              <a:ext cx="6914385" cy="207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033144" marR="1025525" indent="22225">
              <a:lnSpc>
                <a:spcPct val="80000"/>
              </a:lnSpc>
              <a:spcBef>
                <a:spcPts val="500"/>
              </a:spcBef>
            </a:pP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Структурные</a:t>
            </a:r>
            <a:r>
              <a:rPr sz="2800" i="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компоненты</a:t>
            </a:r>
            <a:r>
              <a:rPr sz="2800" i="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комплексных </a:t>
            </a:r>
            <a:r>
              <a:rPr sz="2800" i="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развивающих</a:t>
            </a:r>
            <a:r>
              <a:rPr sz="2800" i="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занятий</a:t>
            </a:r>
            <a:r>
              <a:rPr sz="2800" i="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для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2800" i="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4-5</a:t>
            </a:r>
            <a:r>
              <a:rPr sz="2800" i="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лет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1508201"/>
            <a:ext cx="8763000" cy="12868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95"/>
              </a:spcBef>
            </a:pPr>
            <a:r>
              <a:rPr sz="16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Конструктивный</a:t>
            </a:r>
            <a:r>
              <a:rPr sz="1600" b="1" i="1" u="heavy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блок</a:t>
            </a:r>
            <a:endParaRPr sz="1600" dirty="0">
              <a:latin typeface="Calibri"/>
              <a:cs typeface="Calibri"/>
            </a:endParaRPr>
          </a:p>
          <a:p>
            <a:pPr marL="196215" marR="463550">
              <a:lnSpc>
                <a:spcPct val="100000"/>
              </a:lnSpc>
            </a:pP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(конструирование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по</a:t>
            </a:r>
            <a:r>
              <a:rPr sz="1600" b="1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схеме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1:1,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по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уменьшенной </a:t>
            </a:r>
            <a:r>
              <a:rPr sz="1600" b="1" spc="-35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схеме, творческое</a:t>
            </a:r>
            <a:r>
              <a:rPr sz="1600" b="1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конструирование,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тренировка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моторики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рук)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" y="2819400"/>
            <a:ext cx="3413340" cy="22954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1" y="5257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11580">
              <a:lnSpc>
                <a:spcPct val="100000"/>
              </a:lnSpc>
            </a:pPr>
            <a:r>
              <a:rPr lang="ru-RU" b="1" spc="-10" dirty="0">
                <a:solidFill>
                  <a:srgbClr val="002060"/>
                </a:solidFill>
                <a:cs typeface="Calibri"/>
              </a:rPr>
              <a:t>Продолжительность </a:t>
            </a:r>
            <a:r>
              <a:rPr lang="ru-RU" b="1" spc="-5" dirty="0">
                <a:solidFill>
                  <a:srgbClr val="002060"/>
                </a:solidFill>
                <a:cs typeface="Calibri"/>
              </a:rPr>
              <a:t>занятия 30 </a:t>
            </a:r>
            <a:r>
              <a:rPr lang="ru-RU" b="1" spc="-15" dirty="0">
                <a:solidFill>
                  <a:srgbClr val="002060"/>
                </a:solidFill>
                <a:cs typeface="Calibri"/>
              </a:rPr>
              <a:t>минут. </a:t>
            </a:r>
            <a:r>
              <a:rPr lang="ru-RU" b="1" spc="-39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-25" dirty="0">
                <a:solidFill>
                  <a:srgbClr val="002060"/>
                </a:solidFill>
                <a:cs typeface="Calibri"/>
              </a:rPr>
              <a:t>Группа</a:t>
            </a:r>
            <a:r>
              <a:rPr lang="ru-RU" b="1" spc="-1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–</a:t>
            </a:r>
            <a:r>
              <a:rPr lang="ru-RU" b="1" spc="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002060"/>
                </a:solidFill>
                <a:cs typeface="Calibri"/>
              </a:rPr>
              <a:t>до</a:t>
            </a:r>
            <a:r>
              <a:rPr lang="ru-RU" b="1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8-10 </a:t>
            </a:r>
            <a:r>
              <a:rPr lang="ru-RU" b="1" spc="-5" dirty="0">
                <a:solidFill>
                  <a:srgbClr val="002060"/>
                </a:solidFill>
                <a:cs typeface="Calibri"/>
              </a:rPr>
              <a:t>человек</a:t>
            </a:r>
            <a:endParaRPr lang="ru-RU" dirty="0">
              <a:cs typeface="Calibri"/>
            </a:endParaRPr>
          </a:p>
        </p:txBody>
      </p:sp>
      <p:pic>
        <p:nvPicPr>
          <p:cNvPr id="1028" name="Picture 4" descr="C:\Users\Пользователь\Downloads\16619457479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032375" y="2435225"/>
            <a:ext cx="2305050" cy="307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00584"/>
            <a:ext cx="8400415" cy="1173480"/>
            <a:chOff x="409955" y="100584"/>
            <a:chExt cx="8400415" cy="1173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40" y="100584"/>
              <a:ext cx="6914385" cy="127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40" y="1066647"/>
              <a:ext cx="6914385" cy="207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033144" marR="1025525" indent="22225">
              <a:lnSpc>
                <a:spcPct val="80000"/>
              </a:lnSpc>
              <a:spcBef>
                <a:spcPts val="500"/>
              </a:spcBef>
            </a:pP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Структурные</a:t>
            </a:r>
            <a:r>
              <a:rPr sz="2800" i="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компоненты</a:t>
            </a:r>
            <a:r>
              <a:rPr sz="2800" i="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комплексных </a:t>
            </a:r>
            <a:r>
              <a:rPr sz="2800" i="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развивающих</a:t>
            </a:r>
            <a:r>
              <a:rPr sz="2800" i="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занятий</a:t>
            </a:r>
            <a:r>
              <a:rPr sz="2800" i="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для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2800" i="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4-5</a:t>
            </a:r>
            <a:r>
              <a:rPr sz="2800" i="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лет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28" y="1508201"/>
            <a:ext cx="5092065" cy="1771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196215">
              <a:lnSpc>
                <a:spcPct val="100000"/>
              </a:lnSpc>
            </a:pPr>
            <a:r>
              <a:rPr sz="1600" b="1" i="1" u="heavy" spc="-1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Играем</a:t>
            </a:r>
            <a:r>
              <a:rPr sz="1600" b="1" i="1" u="heavy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в</a:t>
            </a:r>
            <a:r>
              <a:rPr sz="1600" b="1" i="1" u="heavy" spc="-2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математику</a:t>
            </a:r>
            <a:endParaRPr sz="1600" dirty="0">
              <a:latin typeface="Calibri"/>
              <a:cs typeface="Calibri"/>
            </a:endParaRPr>
          </a:p>
          <a:p>
            <a:pPr marL="196215" marR="5080">
              <a:lnSpc>
                <a:spcPct val="100000"/>
              </a:lnSpc>
            </a:pP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(геометрические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фигуры,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счет</a:t>
            </a:r>
            <a:r>
              <a:rPr sz="16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до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10,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порядковый</a:t>
            </a:r>
            <a:r>
              <a:rPr sz="16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счет, </a:t>
            </a:r>
            <a:r>
              <a:rPr sz="1600" b="1" spc="-35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сравнение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двух</a:t>
            </a:r>
            <a:r>
              <a:rPr sz="1600" b="1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групп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предметов, знакомство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с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цифрами,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величина, ориентировка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на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плоскости)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Calibri"/>
              <a:cs typeface="Calibri"/>
            </a:endParaRPr>
          </a:p>
        </p:txBody>
      </p:sp>
      <p:pic>
        <p:nvPicPr>
          <p:cNvPr id="9" name="Picture 2" descr="C:\Users\Пользователь\Downloads\1661945801314.jpg"/>
          <p:cNvPicPr>
            <a:picLocks noChangeAspect="1" noChangeArrowheads="1"/>
          </p:cNvPicPr>
          <p:nvPr/>
        </p:nvPicPr>
        <p:blipFill>
          <a:blip r:embed="rId6" cstate="print"/>
          <a:srcRect l="2326" t="17054"/>
          <a:stretch>
            <a:fillRect/>
          </a:stretch>
        </p:blipFill>
        <p:spPr bwMode="auto">
          <a:xfrm>
            <a:off x="381000" y="3296784"/>
            <a:ext cx="4004417" cy="2550432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16619449036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295650"/>
            <a:ext cx="34036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00584"/>
            <a:ext cx="8400415" cy="1173480"/>
            <a:chOff x="409955" y="100584"/>
            <a:chExt cx="8400415" cy="1173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40" y="100584"/>
              <a:ext cx="6914385" cy="127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40" y="1066647"/>
              <a:ext cx="6914385" cy="207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033144" marR="1025525" indent="22225">
              <a:lnSpc>
                <a:spcPct val="80000"/>
              </a:lnSpc>
              <a:spcBef>
                <a:spcPts val="500"/>
              </a:spcBef>
            </a:pP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Структурные</a:t>
            </a:r>
            <a:r>
              <a:rPr sz="2800" i="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компоненты</a:t>
            </a:r>
            <a:r>
              <a:rPr sz="2800" i="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комплексных </a:t>
            </a:r>
            <a:r>
              <a:rPr sz="2800" i="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развивающих</a:t>
            </a:r>
            <a:r>
              <a:rPr sz="2800" i="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занятий</a:t>
            </a:r>
            <a:r>
              <a:rPr sz="2800" i="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Calibri"/>
                <a:cs typeface="Calibri"/>
              </a:rPr>
              <a:t>для </a:t>
            </a:r>
            <a:r>
              <a:rPr sz="2800" i="0" spc="-15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2800" i="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4-5</a:t>
            </a:r>
            <a:r>
              <a:rPr sz="2800" i="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FF0000"/>
                </a:solidFill>
                <a:latin typeface="Calibri"/>
                <a:cs typeface="Calibri"/>
              </a:rPr>
              <a:t>лет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1508201"/>
            <a:ext cx="8305800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 marL="196215">
              <a:lnSpc>
                <a:spcPct val="100000"/>
              </a:lnSpc>
            </a:pPr>
            <a:r>
              <a:rPr lang="ru-RU" sz="1600" b="1" i="1" u="heavy" spc="-5" dirty="0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3. Упражнение </a:t>
            </a:r>
            <a:r>
              <a:rPr lang="ru-RU" sz="1600" b="1" i="1" u="heavy" spc="-5" dirty="0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на развитие логики или графическая </a:t>
            </a:r>
            <a:r>
              <a:rPr lang="ru-RU" sz="1600" b="1" i="1" u="heavy" spc="-5" dirty="0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практика (запись небольшого рассказа при помощи символов)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Calibri"/>
              <a:cs typeface="Calibri"/>
            </a:endParaRPr>
          </a:p>
        </p:txBody>
      </p:sp>
      <p:pic>
        <p:nvPicPr>
          <p:cNvPr id="1027" name="Picture 3" descr="C:\Users\Пользователь\Downloads\1661944868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362200"/>
            <a:ext cx="44196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297" y="1552448"/>
            <a:ext cx="38639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Сенсорно-математический блок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«Кораблик </a:t>
            </a:r>
            <a:r>
              <a:rPr sz="1600" spc="-3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Плюх-Плюх»,</a:t>
            </a:r>
            <a:r>
              <a:rPr sz="16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«Волшебная</a:t>
            </a:r>
            <a:r>
              <a:rPr sz="16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восьмерка</a:t>
            </a:r>
            <a:r>
              <a:rPr sz="16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1»,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 Комплект</a:t>
            </a:r>
            <a:r>
              <a:rPr sz="16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«Елочки»,</a:t>
            </a:r>
            <a:r>
              <a:rPr sz="16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«Логоформочки</a:t>
            </a:r>
            <a:r>
              <a:rPr sz="1600" spc="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3»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6458" y="1552448"/>
            <a:ext cx="39338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Конструктивный</a:t>
            </a:r>
            <a:r>
              <a:rPr sz="1600" b="1" u="heavy" spc="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блок</a:t>
            </a:r>
            <a:r>
              <a:rPr sz="1600" b="1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«Фонарики»,</a:t>
            </a:r>
            <a:r>
              <a:rPr sz="16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«Чудо-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 соты»,</a:t>
            </a:r>
            <a:r>
              <a:rPr sz="16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«Чудо-цветик»,</a:t>
            </a:r>
            <a:r>
              <a:rPr sz="16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Квадрат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«Шнур-затейник»,</a:t>
            </a:r>
            <a:r>
              <a:rPr sz="16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«Геоконт»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9955" y="201168"/>
            <a:ext cx="8400415" cy="1057910"/>
            <a:chOff x="409955" y="201168"/>
            <a:chExt cx="8400415" cy="1057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152" y="1066647"/>
              <a:ext cx="6890002" cy="19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3600" i="0" spc="-15" dirty="0">
                <a:solidFill>
                  <a:srgbClr val="FF0000"/>
                </a:solidFill>
                <a:latin typeface="Calibri"/>
                <a:cs typeface="Calibri"/>
              </a:rPr>
              <a:t>Используемые</a:t>
            </a:r>
            <a:r>
              <a:rPr sz="3600" i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i="0" spc="-5" dirty="0">
                <a:solidFill>
                  <a:srgbClr val="FF0000"/>
                </a:solidFill>
                <a:latin typeface="Calibri"/>
                <a:cs typeface="Calibri"/>
              </a:rPr>
              <a:t>игры </a:t>
            </a:r>
            <a:r>
              <a:rPr sz="3600" i="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3600" i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i="0" spc="-5" dirty="0">
                <a:solidFill>
                  <a:srgbClr val="FF0000"/>
                </a:solidFill>
                <a:latin typeface="Calibri"/>
                <a:cs typeface="Calibri"/>
              </a:rPr>
              <a:t>пособия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3400" y="2209800"/>
            <a:ext cx="8327390" cy="4648200"/>
            <a:chOff x="533400" y="2209800"/>
            <a:chExt cx="8327390" cy="4648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2362212"/>
              <a:ext cx="1886597" cy="188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2209800"/>
              <a:ext cx="2051303" cy="1824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3810000"/>
              <a:ext cx="2057399" cy="2047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0600" y="2590800"/>
              <a:ext cx="1940051" cy="15605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800" y="2209800"/>
              <a:ext cx="2078545" cy="2079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4200" y="4186428"/>
              <a:ext cx="2410967" cy="267157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19800" y="4495800"/>
            <a:ext cx="2057399" cy="15437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452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Руководитель кружка:</vt:lpstr>
      <vt:lpstr>Слайд 3</vt:lpstr>
      <vt:lpstr>Слайд 4</vt:lpstr>
      <vt:lpstr>Слайд 5</vt:lpstr>
      <vt:lpstr>Структурные компоненты комплексных  развивающих занятий для детей 4-5 лет</vt:lpstr>
      <vt:lpstr>Структурные компоненты комплексных  развивающих занятий для детей 4-5 лет</vt:lpstr>
      <vt:lpstr>Структурные компоненты комплексных  развивающих занятий для детей 4-5 лет</vt:lpstr>
      <vt:lpstr>Используемые игры и пособия</vt:lpstr>
      <vt:lpstr>Ожидаемые результаты реализации программы:</vt:lpstr>
      <vt:lpstr>Ждём ваших детей на занятия!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онрапноеамблорп</dc:title>
  <dc:creator>Olya</dc:creator>
  <cp:lastModifiedBy>Пользователь</cp:lastModifiedBy>
  <cp:revision>5</cp:revision>
  <dcterms:created xsi:type="dcterms:W3CDTF">2022-08-31T11:15:07Z</dcterms:created>
  <dcterms:modified xsi:type="dcterms:W3CDTF">2022-09-01T06:57:02Z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2022-08-31T00:00:00Z</vt:filetime>
  </property>
</Properties>
</file>