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4" r:id="rId11"/>
    <p:sldId id="265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7076"/>
            <a:ext cx="9143999" cy="24597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3138551"/>
            <a:ext cx="7281671" cy="3719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7062" y="168441"/>
            <a:ext cx="732535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251" y="2163445"/>
            <a:ext cx="820293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264785"/>
            <a:chOff x="0" y="0"/>
            <a:chExt cx="9144000" cy="5264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2327" y="0"/>
              <a:ext cx="7281671" cy="3719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00"/>
              <a:ext cx="4282946" cy="3435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55" y="3644963"/>
              <a:ext cx="3090087" cy="11394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01819" cy="25308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5970" y="4960111"/>
            <a:ext cx="81153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Кружок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«Сказки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Фиолетового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леса» для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детей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3-4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лет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816" y="182880"/>
            <a:ext cx="8400415" cy="932815"/>
            <a:chOff x="432816" y="182880"/>
            <a:chExt cx="8400415" cy="932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16" y="182880"/>
              <a:ext cx="8400287" cy="9326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252984"/>
              <a:ext cx="8272271" cy="832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615" y="210667"/>
              <a:ext cx="8305799" cy="838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9615" y="210667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170"/>
              </a:spcBef>
              <a:tabLst>
                <a:tab pos="4231640" algn="l"/>
              </a:tabLst>
            </a:pPr>
            <a:r>
              <a:rPr sz="2800" spc="-10" dirty="0">
                <a:solidFill>
                  <a:srgbClr val="FF0000"/>
                </a:solidFill>
              </a:rPr>
              <a:t>Ожидаемые</a:t>
            </a:r>
            <a:r>
              <a:rPr sz="2800" spc="45" dirty="0">
                <a:solidFill>
                  <a:srgbClr val="FF0000"/>
                </a:solidFill>
              </a:rPr>
              <a:t> </a:t>
            </a:r>
            <a:r>
              <a:rPr sz="2800" spc="-30" dirty="0">
                <a:solidFill>
                  <a:srgbClr val="FF0000"/>
                </a:solidFill>
              </a:rPr>
              <a:t>результаты	</a:t>
            </a:r>
            <a:r>
              <a:rPr sz="2800" spc="-5" dirty="0">
                <a:solidFill>
                  <a:srgbClr val="FF0000"/>
                </a:solidFill>
              </a:rPr>
              <a:t>реализации </a:t>
            </a:r>
            <a:r>
              <a:rPr sz="2800" spc="-10" dirty="0">
                <a:solidFill>
                  <a:srgbClr val="FF0000"/>
                </a:solidFill>
              </a:rPr>
              <a:t>программы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673100" y="1570739"/>
            <a:ext cx="7883525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 indent="-6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 MT"/>
              <a:buChar char="•"/>
              <a:tabLst>
                <a:tab pos="16700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Различает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выделяет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называет</a:t>
            </a:r>
            <a:r>
              <a:rPr sz="2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цвет, форму,</a:t>
            </a:r>
            <a:r>
              <a:rPr sz="21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величину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и другие 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признаки</a:t>
            </a:r>
            <a:r>
              <a:rPr sz="21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предметов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явлений</a:t>
            </a:r>
            <a:r>
              <a:rPr sz="21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при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выполнении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ряда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практических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действий</a:t>
            </a:r>
            <a:r>
              <a:rPr sz="2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при обследовании.</a:t>
            </a:r>
            <a:endParaRPr sz="2100">
              <a:latin typeface="Calibri"/>
              <a:cs typeface="Calibri"/>
            </a:endParaRPr>
          </a:p>
          <a:p>
            <a:pPr marL="12700" marR="974090" indent="-635">
              <a:lnSpc>
                <a:spcPct val="100000"/>
              </a:lnSpc>
              <a:buFont typeface="Arial MT"/>
              <a:buChar char="•"/>
              <a:tabLst>
                <a:tab pos="167640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Группирует</a:t>
            </a:r>
            <a:r>
              <a:rPr sz="2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предметы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цвету, форме,</a:t>
            </a:r>
            <a:r>
              <a:rPr sz="21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величине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и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другим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свойствам.</a:t>
            </a:r>
            <a:endParaRPr sz="2100">
              <a:latin typeface="Calibri"/>
              <a:cs typeface="Calibri"/>
            </a:endParaRPr>
          </a:p>
          <a:p>
            <a:pPr marL="167005" indent="-154940">
              <a:lnSpc>
                <a:spcPct val="100000"/>
              </a:lnSpc>
              <a:buFont typeface="Arial MT"/>
              <a:buChar char="•"/>
              <a:tabLst>
                <a:tab pos="167640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Чередует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предметы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цвету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определенной</a:t>
            </a:r>
            <a:r>
              <a:rPr sz="21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последовательности.</a:t>
            </a:r>
            <a:endParaRPr sz="21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Ориентируется</a:t>
            </a:r>
            <a:r>
              <a:rPr sz="2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пространстве.</a:t>
            </a:r>
            <a:endParaRPr sz="21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Конструирует по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схеме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способом</a:t>
            </a:r>
            <a:r>
              <a:rPr sz="21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наложения.</a:t>
            </a:r>
            <a:endParaRPr sz="2100">
              <a:latin typeface="Calibri"/>
              <a:cs typeface="Calibri"/>
            </a:endParaRPr>
          </a:p>
          <a:p>
            <a:pPr marL="13970" marR="942340" indent="-635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Имеет</a:t>
            </a:r>
            <a:r>
              <a:rPr sz="21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представление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составлении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целого</a:t>
            </a:r>
            <a:r>
              <a:rPr sz="21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4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частей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и о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сравнении</a:t>
            </a:r>
            <a:r>
              <a:rPr sz="21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предметов.</a:t>
            </a:r>
            <a:endParaRPr sz="2100">
              <a:latin typeface="Calibri"/>
              <a:cs typeface="Calibri"/>
            </a:endParaRPr>
          </a:p>
          <a:p>
            <a:pPr marL="13970" marR="900430" indent="-635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Положительно</a:t>
            </a:r>
            <a:r>
              <a:rPr sz="21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настроен,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 общается,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участвует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совместных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действиях со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взрослым, переносит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игровые действия в 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самостоятельные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игры.</a:t>
            </a:r>
            <a:endParaRPr sz="2100">
              <a:latin typeface="Calibri"/>
              <a:cs typeface="Calibri"/>
            </a:endParaRPr>
          </a:p>
          <a:p>
            <a:pPr marL="107950" indent="-94615">
              <a:lnSpc>
                <a:spcPct val="100000"/>
              </a:lnSpc>
              <a:buSzPct val="95238"/>
              <a:buFont typeface="Arial MT"/>
              <a:buChar char="•"/>
              <a:tabLst>
                <a:tab pos="10858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Умеет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считать</a:t>
            </a:r>
            <a:r>
              <a:rPr sz="21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до 5,</a:t>
            </a:r>
            <a:r>
              <a:rPr sz="21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знает</a:t>
            </a:r>
            <a:r>
              <a:rPr sz="21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цифры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2538476"/>
            <a:ext cx="8764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25" dirty="0">
                <a:latin typeface="Calibri"/>
                <a:cs typeface="Calibri"/>
              </a:rPr>
              <a:t>Ждём</a:t>
            </a:r>
            <a:r>
              <a:rPr sz="4800" i="1" spc="5" dirty="0">
                <a:latin typeface="Calibri"/>
                <a:cs typeface="Calibri"/>
              </a:rPr>
              <a:t> </a:t>
            </a:r>
            <a:r>
              <a:rPr sz="4800" i="1" spc="-5" dirty="0">
                <a:latin typeface="Calibri"/>
                <a:cs typeface="Calibri"/>
              </a:rPr>
              <a:t>ваших</a:t>
            </a:r>
            <a:r>
              <a:rPr sz="4800" i="1" spc="-20" dirty="0">
                <a:latin typeface="Calibri"/>
                <a:cs typeface="Calibri"/>
              </a:rPr>
              <a:t> </a:t>
            </a:r>
            <a:r>
              <a:rPr sz="4800" i="1" spc="-10" dirty="0">
                <a:latin typeface="Calibri"/>
                <a:cs typeface="Calibri"/>
              </a:rPr>
              <a:t>детей</a:t>
            </a:r>
            <a:r>
              <a:rPr sz="4800" i="1" spc="35" dirty="0">
                <a:latin typeface="Calibri"/>
                <a:cs typeface="Calibri"/>
              </a:rPr>
              <a:t> </a:t>
            </a:r>
            <a:r>
              <a:rPr sz="4800" i="1" spc="-5" dirty="0">
                <a:latin typeface="Calibri"/>
                <a:cs typeface="Calibri"/>
              </a:rPr>
              <a:t>на</a:t>
            </a:r>
            <a:r>
              <a:rPr sz="4800" i="1" spc="-10" dirty="0">
                <a:latin typeface="Calibri"/>
                <a:cs typeface="Calibri"/>
              </a:rPr>
              <a:t> </a:t>
            </a:r>
            <a:r>
              <a:rPr sz="4800" i="1" spc="-5" dirty="0">
                <a:latin typeface="Calibri"/>
                <a:cs typeface="Calibri"/>
              </a:rPr>
              <a:t>занятия!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430" y="162560"/>
            <a:ext cx="3496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Руководитель</a:t>
            </a:r>
            <a:r>
              <a:rPr sz="2800" spc="-65" dirty="0"/>
              <a:t> </a:t>
            </a:r>
            <a:r>
              <a:rPr sz="2800" spc="-15" dirty="0"/>
              <a:t>кружка: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938782" cy="6583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62200" y="0"/>
            <a:ext cx="6598920" cy="4098290"/>
            <a:chOff x="2362200" y="0"/>
            <a:chExt cx="6598920" cy="4098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0"/>
              <a:ext cx="2483738" cy="1702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762000"/>
              <a:ext cx="4448352" cy="33362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340" y="4283457"/>
            <a:ext cx="80149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Абуева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Наталья Владиславовна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старший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воспитатель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высшей 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квалификационной 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категории,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ведущий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тьютор</a:t>
            </a:r>
            <a:r>
              <a:rPr sz="2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ООО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«Развивающие</a:t>
            </a:r>
            <a:r>
              <a:rPr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000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Воскобовича»,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стаж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работы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дополнительном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образовании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5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лет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0154" y="4653076"/>
            <a:ext cx="2323844" cy="18643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7095" y="230124"/>
            <a:ext cx="8369934" cy="1141730"/>
            <a:chOff x="387095" y="230124"/>
            <a:chExt cx="8369934" cy="11417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230124"/>
              <a:ext cx="8369806" cy="1141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095" y="230124"/>
              <a:ext cx="8299702" cy="4278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8660" marR="5080" indent="-696595">
              <a:lnSpc>
                <a:spcPct val="100000"/>
              </a:lnSpc>
              <a:spcBef>
                <a:spcPts val="100"/>
              </a:spcBef>
            </a:pPr>
            <a:r>
              <a:rPr dirty="0"/>
              <a:t>Цель </a:t>
            </a:r>
            <a:r>
              <a:rPr spc="-5" dirty="0"/>
              <a:t>программы:</a:t>
            </a:r>
            <a:r>
              <a:rPr spc="10" dirty="0"/>
              <a:t> </a:t>
            </a:r>
            <a:r>
              <a:rPr spc="-5" dirty="0"/>
              <a:t>развитие</a:t>
            </a:r>
            <a:r>
              <a:rPr spc="45" dirty="0"/>
              <a:t> </a:t>
            </a:r>
            <a:r>
              <a:rPr spc="-5" dirty="0"/>
              <a:t>познавательно-творческих </a:t>
            </a:r>
            <a:r>
              <a:rPr spc="-530" dirty="0"/>
              <a:t> </a:t>
            </a:r>
            <a:r>
              <a:rPr dirty="0"/>
              <a:t>способностей</a:t>
            </a:r>
            <a:r>
              <a:rPr spc="-50" dirty="0"/>
              <a:t> </a:t>
            </a:r>
            <a:r>
              <a:rPr spc="-5" dirty="0"/>
              <a:t>детей</a:t>
            </a:r>
            <a:r>
              <a:rPr dirty="0"/>
              <a:t> в</a:t>
            </a:r>
            <a:r>
              <a:rPr spc="-5" dirty="0"/>
              <a:t> </a:t>
            </a:r>
            <a:r>
              <a:rPr dirty="0"/>
              <a:t>игровой</a:t>
            </a:r>
            <a:r>
              <a:rPr spc="-25" dirty="0"/>
              <a:t> </a:t>
            </a:r>
            <a:r>
              <a:rPr spc="-5" dirty="0"/>
              <a:t>деятельности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Задачи:</a:t>
            </a:r>
          </a:p>
          <a:p>
            <a:pPr marL="12700" marR="5715" indent="635" algn="just">
              <a:lnSpc>
                <a:spcPct val="100000"/>
              </a:lnSpc>
              <a:buSzPct val="95000"/>
              <a:buChar char="•"/>
              <a:tabLst>
                <a:tab pos="141605" algn="l"/>
              </a:tabLst>
            </a:pP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Стимулировать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 у</a:t>
            </a:r>
            <a:r>
              <a:rPr b="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дошкольников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желание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 и</a:t>
            </a:r>
            <a:r>
              <a:rPr b="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готовность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 познавать </a:t>
            </a:r>
            <a:r>
              <a:rPr b="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свойства,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отношения, зависимости через разнообразные сенсомоторные 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действия.</a:t>
            </a:r>
          </a:p>
          <a:p>
            <a:pPr marL="140970" indent="-128270" algn="just">
              <a:lnSpc>
                <a:spcPct val="100000"/>
              </a:lnSpc>
              <a:buSzPct val="95000"/>
              <a:buChar char="•"/>
              <a:tabLst>
                <a:tab pos="141605" algn="l"/>
              </a:tabLst>
            </a:pP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Совершенствовать</a:t>
            </a:r>
            <a:r>
              <a:rPr b="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b="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детей процессы 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анализа,</a:t>
            </a:r>
            <a:r>
              <a:rPr b="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сравнения</a:t>
            </a:r>
            <a:r>
              <a:rPr b="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b="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синтеза.</a:t>
            </a:r>
          </a:p>
          <a:p>
            <a:pPr marL="13335" marR="5080" algn="just">
              <a:lnSpc>
                <a:spcPct val="100000"/>
              </a:lnSpc>
              <a:buSzPct val="95000"/>
              <a:buChar char="•"/>
              <a:tabLst>
                <a:tab pos="141605" algn="l"/>
              </a:tabLst>
            </a:pP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Способствовать накоплению детского познавательно-творческого опыта </a:t>
            </a:r>
            <a:r>
              <a:rPr b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через</a:t>
            </a:r>
            <a:r>
              <a:rPr b="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практическую</a:t>
            </a:r>
            <a:r>
              <a:rPr b="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2060"/>
                </a:solidFill>
                <a:latin typeface="Calibri"/>
                <a:cs typeface="Calibri"/>
              </a:rPr>
              <a:t>деятельность.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72146" y="4297045"/>
            <a:ext cx="6501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2313940" algn="l"/>
                <a:tab pos="4648835" algn="l"/>
              </a:tabLst>
            </a:pP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детей	проявление	самостоятельности,	инициативности,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3259" y="4601945"/>
            <a:ext cx="6650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2583180" algn="l"/>
                <a:tab pos="2967355" algn="l"/>
                <a:tab pos="4113529" algn="l"/>
                <a:tab pos="4512945" algn="l"/>
                <a:tab pos="6004560" algn="l"/>
              </a:tabLst>
            </a:pP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к	сам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га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ни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за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ц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и	в	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й	и	т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че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й	в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ид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ах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267" y="4297045"/>
            <a:ext cx="15671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40335" algn="l"/>
                <a:tab pos="1411605" algn="l"/>
              </a:tabLst>
            </a:pP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Поощрять	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у </a:t>
            </a:r>
            <a:r>
              <a:rPr sz="2000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стремления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дея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ельно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760" y="5211445"/>
            <a:ext cx="820165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40970" algn="l"/>
              </a:tabLst>
            </a:pP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Создавать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условия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для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становления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у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дошкольников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элементов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коммуникативной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культуры: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умения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слушать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и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договариваться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между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собой</a:t>
            </a:r>
            <a:r>
              <a:rPr sz="2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процессе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решения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игровых</a:t>
            </a:r>
            <a:r>
              <a:rPr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задач.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3023" y="16460"/>
            <a:ext cx="53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095" y="875144"/>
            <a:ext cx="2675978" cy="1367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228600"/>
            <a:ext cx="2209800" cy="3276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608448" cy="23540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1845" y="2789936"/>
            <a:ext cx="8223884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5547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Основа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занятий –технология интеллектуально-творческого </a:t>
            </a:r>
            <a:r>
              <a:rPr sz="2000" b="1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развития</a:t>
            </a:r>
            <a:r>
              <a:rPr sz="20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детей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 «Сказочные лабиринты</a:t>
            </a:r>
            <a:r>
              <a:rPr sz="20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игры»,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автор</a:t>
            </a:r>
            <a:r>
              <a:rPr sz="2000" b="1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В.В.</a:t>
            </a:r>
            <a:r>
              <a:rPr sz="2000" b="1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Воскобович</a:t>
            </a:r>
            <a:endParaRPr sz="2000">
              <a:latin typeface="Calibri"/>
              <a:cs typeface="Calibri"/>
            </a:endParaRPr>
          </a:p>
          <a:p>
            <a:pPr marL="12700" marR="5080" indent="63500">
              <a:lnSpc>
                <a:spcPct val="100000"/>
              </a:lnSpc>
            </a:pP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Развивающие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– это особенная,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самобытная,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творческая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 очень добрая технология. В основу игр заложены три </a:t>
            </a:r>
            <a:r>
              <a:rPr sz="2000" i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основных принципы – интерес,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познание, творчество. Это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просто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 игры – это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сказки,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интриги,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приключения,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забавные персонажи,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которые </a:t>
            </a:r>
            <a:r>
              <a:rPr sz="2000" i="1" spc="-4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побуждают</a:t>
            </a:r>
            <a:r>
              <a:rPr sz="2000" i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малыша</a:t>
            </a:r>
            <a:r>
              <a:rPr sz="2000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мышлению</a:t>
            </a:r>
            <a:r>
              <a:rPr sz="2000" i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творчеству.</a:t>
            </a:r>
            <a:endParaRPr sz="2000">
              <a:latin typeface="Calibri"/>
              <a:cs typeface="Calibri"/>
            </a:endParaRPr>
          </a:p>
          <a:p>
            <a:pPr marL="12700" marR="518795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Дети,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которые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развиваются по данной технологии, отлично </a:t>
            </a:r>
            <a:r>
              <a:rPr sz="2000" i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подготовлены к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школе.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Они умеют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ориентироваться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на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плоскости, </a:t>
            </a:r>
            <a:r>
              <a:rPr sz="2000" i="1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читать,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считать,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логически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мыслить.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230124"/>
            <a:ext cx="8369934" cy="1283335"/>
            <a:chOff x="387095" y="230124"/>
            <a:chExt cx="8369934" cy="1283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230124"/>
              <a:ext cx="8369806" cy="1283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4700"/>
              <a:ext cx="8229599" cy="1142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ln w="9525">
            <a:solidFill>
              <a:srgbClr val="4966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ts val="3979"/>
              </a:lnSpc>
            </a:pP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Предметно-развивающая</a:t>
            </a:r>
            <a:r>
              <a:rPr sz="40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C00000"/>
                </a:solidFill>
                <a:latin typeface="Calibri"/>
                <a:cs typeface="Calibri"/>
              </a:rPr>
              <a:t>среда</a:t>
            </a:r>
            <a:endParaRPr sz="40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</a:pP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«Фиолетовый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лес»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76400"/>
              <a:ext cx="7543799" cy="44282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90600"/>
              <a:ext cx="1828800" cy="2285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4495800"/>
              <a:ext cx="2743199" cy="2362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4" y="1052702"/>
              <a:ext cx="2764280" cy="86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990600"/>
              <a:ext cx="1905000" cy="2155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114800"/>
              <a:ext cx="2514599" cy="2743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4600" y="4648200"/>
              <a:ext cx="3200399" cy="2209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295400"/>
            <a:ext cx="8077200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u="heavy" spc="-10" dirty="0" err="1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Играем</a:t>
            </a:r>
            <a:r>
              <a:rPr sz="1600" b="1" i="1" u="heavy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в</a:t>
            </a:r>
            <a:r>
              <a:rPr sz="1600" b="1" i="1" u="heavy" spc="-20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 err="1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математику</a:t>
            </a:r>
            <a:endParaRPr sz="1600" dirty="0" smtClean="0">
              <a:latin typeface="Calibri"/>
              <a:cs typeface="Calibri"/>
            </a:endParaRPr>
          </a:p>
          <a:p>
            <a:pPr marL="12700" marR="483234">
              <a:lnSpc>
                <a:spcPct val="100000"/>
              </a:lnSpc>
            </a:pP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геометрические</a:t>
            </a:r>
            <a:r>
              <a:rPr sz="1600" b="1" spc="-1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фигуры</a:t>
            </a: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sz="1600" b="1" spc="1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счет</a:t>
            </a:r>
            <a:r>
              <a:rPr sz="1600" b="1" spc="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до</a:t>
            </a:r>
            <a:r>
              <a:rPr sz="1600" b="1" spc="1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5,</a:t>
            </a:r>
            <a:r>
              <a:rPr sz="1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знакомство</a:t>
            </a:r>
            <a:r>
              <a:rPr sz="1600" b="1" spc="-1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с </a:t>
            </a:r>
            <a:r>
              <a:rPr sz="1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цифрами</a:t>
            </a: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sz="1600" b="1" spc="-1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величина</a:t>
            </a: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sz="1600" b="1" spc="-1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ориентировка</a:t>
            </a:r>
            <a:r>
              <a:rPr sz="1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1F497D"/>
                </a:solidFill>
                <a:latin typeface="Calibri"/>
                <a:cs typeface="Calibri"/>
              </a:rPr>
              <a:t>на</a:t>
            </a: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плоскости</a:t>
            </a:r>
            <a:r>
              <a:rPr sz="1600" b="1" spc="-5" dirty="0" smtClean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1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100584"/>
              <a:ext cx="8310369" cy="1173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4005" marR="285115" indent="762000">
              <a:lnSpc>
                <a:spcPct val="80000"/>
              </a:lnSpc>
              <a:spcBef>
                <a:spcPts val="500"/>
              </a:spcBef>
            </a:pPr>
            <a:r>
              <a:rPr sz="2800" spc="-10" dirty="0">
                <a:solidFill>
                  <a:srgbClr val="FF0000"/>
                </a:solidFill>
              </a:rPr>
              <a:t>Структурные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компоненты</a:t>
            </a:r>
            <a:r>
              <a:rPr sz="2800" spc="2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комплексных 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развивающих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занятий</a:t>
            </a:r>
            <a:r>
              <a:rPr sz="2800" spc="3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для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детей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3-4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лет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в </a:t>
            </a:r>
            <a:r>
              <a:rPr sz="2800" spc="-20" dirty="0">
                <a:solidFill>
                  <a:srgbClr val="FF0000"/>
                </a:solidFill>
              </a:rPr>
              <a:t>кружке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304800" y="5334000"/>
            <a:ext cx="4267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2060"/>
                </a:solidFill>
                <a:latin typeface="Calibri"/>
                <a:cs typeface="Calibri"/>
              </a:rPr>
              <a:t>Продолжительность </a:t>
            </a:r>
            <a:r>
              <a:rPr sz="1800" b="1" spc="-5" dirty="0">
                <a:solidFill>
                  <a:srgbClr val="002060"/>
                </a:solidFill>
                <a:latin typeface="Calibri"/>
                <a:cs typeface="Calibri"/>
              </a:rPr>
              <a:t>занятия 30 </a:t>
            </a:r>
            <a:r>
              <a:rPr sz="1800" b="1" spc="-15" dirty="0">
                <a:solidFill>
                  <a:srgbClr val="002060"/>
                </a:solidFill>
                <a:latin typeface="Calibri"/>
                <a:cs typeface="Calibri"/>
              </a:rPr>
              <a:t>минут. </a:t>
            </a:r>
            <a:r>
              <a:rPr sz="1800" b="1" spc="-3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2060"/>
                </a:solidFill>
                <a:latin typeface="Calibri"/>
                <a:cs typeface="Calibri"/>
              </a:rPr>
              <a:t>Группа</a:t>
            </a:r>
            <a:r>
              <a:rPr sz="18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8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alibri"/>
                <a:cs typeface="Calibri"/>
              </a:rPr>
              <a:t>до</a:t>
            </a:r>
            <a:r>
              <a:rPr sz="18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8-10 </a:t>
            </a:r>
            <a:r>
              <a:rPr sz="1800" b="1" spc="-5" dirty="0">
                <a:solidFill>
                  <a:srgbClr val="002060"/>
                </a:solidFill>
                <a:latin typeface="Calibri"/>
                <a:cs typeface="Calibri"/>
              </a:rPr>
              <a:t>человек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26" name="Picture 2" descr="C:\Users\Пользователь\Downloads\1661943059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590800"/>
            <a:ext cx="3644900" cy="273367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16619433578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590800"/>
            <a:ext cx="3619500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73" y="1508201"/>
            <a:ext cx="7500427" cy="989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Конструктивный</a:t>
            </a:r>
            <a:r>
              <a:rPr sz="1600" b="1" i="1" u="heavy" spc="-4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endParaRPr sz="1600" dirty="0">
              <a:latin typeface="Calibri"/>
              <a:cs typeface="Calibri"/>
            </a:endParaRPr>
          </a:p>
          <a:p>
            <a:pPr marL="12700" marR="451484">
              <a:lnSpc>
                <a:spcPct val="100000"/>
              </a:lnSpc>
            </a:pP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(конструирование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по</a:t>
            </a:r>
            <a:r>
              <a:rPr sz="16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схеме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1:1,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по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уменьшенной </a:t>
            </a:r>
            <a:r>
              <a:rPr sz="1600" b="1" spc="-35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схеме, творческое</a:t>
            </a:r>
            <a:r>
              <a:rPr sz="1600" b="1" spc="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конструирование,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тренировка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моторики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рук)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100584"/>
              <a:ext cx="8310369" cy="1173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4005" marR="285115" indent="762000">
              <a:lnSpc>
                <a:spcPct val="80000"/>
              </a:lnSpc>
              <a:spcBef>
                <a:spcPts val="500"/>
              </a:spcBef>
            </a:pPr>
            <a:r>
              <a:rPr sz="2800" spc="-10" dirty="0">
                <a:solidFill>
                  <a:srgbClr val="FF0000"/>
                </a:solidFill>
              </a:rPr>
              <a:t>Структурные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компоненты</a:t>
            </a:r>
            <a:r>
              <a:rPr sz="2800" spc="2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комплексных 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развивающих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занятий</a:t>
            </a:r>
            <a:r>
              <a:rPr sz="2800" spc="3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для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детей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3-4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лет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в </a:t>
            </a:r>
            <a:r>
              <a:rPr sz="2800" spc="-20" dirty="0">
                <a:solidFill>
                  <a:srgbClr val="FF0000"/>
                </a:solidFill>
              </a:rPr>
              <a:t>кружке</a:t>
            </a:r>
            <a:endParaRPr sz="2800"/>
          </a:p>
        </p:txBody>
      </p:sp>
      <p:pic>
        <p:nvPicPr>
          <p:cNvPr id="2050" name="Picture 2" descr="G:\IMG_20191006_174809_364.jpg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4724400" y="2819400"/>
            <a:ext cx="3048000" cy="2743200"/>
          </a:xfrm>
          <a:prstGeom prst="rect">
            <a:avLst/>
          </a:prstGeom>
          <a:noFill/>
        </p:spPr>
      </p:pic>
      <p:pic>
        <p:nvPicPr>
          <p:cNvPr id="2051" name="Picture 3" descr="G:\IMG_20191122_152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819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73" y="1508201"/>
            <a:ext cx="4895215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Сенсорный</a:t>
            </a:r>
            <a:r>
              <a:rPr sz="1600" b="1" i="1" u="heavy" spc="-1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(форма,</a:t>
            </a:r>
            <a:r>
              <a:rPr sz="16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цвет</a:t>
            </a:r>
            <a:r>
              <a:rPr sz="16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(основные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и</a:t>
            </a:r>
            <a:r>
              <a:rPr sz="16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промежуточные),</a:t>
            </a:r>
            <a:r>
              <a:rPr sz="1600" b="1" spc="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величина, </a:t>
            </a:r>
            <a:r>
              <a:rPr sz="1600" b="1" spc="-34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ориентировка в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пространстве)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2819399" cy="272950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100584"/>
              <a:ext cx="8310369" cy="1173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4005" marR="285115" indent="762000">
              <a:lnSpc>
                <a:spcPct val="80000"/>
              </a:lnSpc>
              <a:spcBef>
                <a:spcPts val="500"/>
              </a:spcBef>
            </a:pPr>
            <a:r>
              <a:rPr sz="2800" spc="-10" dirty="0">
                <a:solidFill>
                  <a:srgbClr val="FF0000"/>
                </a:solidFill>
              </a:rPr>
              <a:t>Структурные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компоненты</a:t>
            </a:r>
            <a:r>
              <a:rPr sz="2800" spc="2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комплексных 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развивающих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занятий</a:t>
            </a:r>
            <a:r>
              <a:rPr sz="2800" spc="3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для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детей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3-4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лет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в </a:t>
            </a:r>
            <a:r>
              <a:rPr sz="2800" spc="-20" dirty="0">
                <a:solidFill>
                  <a:srgbClr val="FF0000"/>
                </a:solidFill>
              </a:rPr>
              <a:t>кружке</a:t>
            </a:r>
            <a:endParaRPr sz="2800"/>
          </a:p>
        </p:txBody>
      </p:sp>
      <p:grpSp>
        <p:nvGrpSpPr>
          <p:cNvPr id="34" name="object 2"/>
          <p:cNvGrpSpPr/>
          <p:nvPr/>
        </p:nvGrpSpPr>
        <p:grpSpPr>
          <a:xfrm>
            <a:off x="4114800" y="0"/>
            <a:ext cx="8832202" cy="5791200"/>
            <a:chOff x="-349619" y="269748"/>
            <a:chExt cx="8679802" cy="5715000"/>
          </a:xfrm>
        </p:grpSpPr>
        <p:pic>
          <p:nvPicPr>
            <p:cNvPr id="38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49619" y="3277643"/>
              <a:ext cx="2209800" cy="2707105"/>
            </a:xfrm>
            <a:prstGeom prst="rect">
              <a:avLst/>
            </a:prstGeom>
          </p:spPr>
        </p:pic>
        <p:pic>
          <p:nvPicPr>
            <p:cNvPr id="39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816" y="269748"/>
              <a:ext cx="7516367" cy="1018031"/>
            </a:xfrm>
            <a:prstGeom prst="rect">
              <a:avLst/>
            </a:prstGeom>
          </p:spPr>
        </p:pic>
        <p:pic>
          <p:nvPicPr>
            <p:cNvPr id="40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0716" y="1219961"/>
              <a:ext cx="3874007" cy="906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297" y="1552448"/>
            <a:ext cx="38639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Сенсорно-математический блок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«Кораблик </a:t>
            </a:r>
            <a:r>
              <a:rPr sz="1600" spc="-3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Плюх-Плюх»,</a:t>
            </a:r>
            <a:r>
              <a:rPr sz="16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«Волшебная</a:t>
            </a:r>
            <a:r>
              <a:rPr sz="16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восьмерка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1»,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 Комплект</a:t>
            </a:r>
            <a:r>
              <a:rPr sz="16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«Елочки»,</a:t>
            </a:r>
            <a:r>
              <a:rPr sz="16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«Логоформочки</a:t>
            </a:r>
            <a:r>
              <a:rPr sz="1600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3»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6458" y="1552448"/>
            <a:ext cx="39338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Конструктивный</a:t>
            </a:r>
            <a:r>
              <a:rPr sz="1600" b="1" u="heavy" spc="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r>
              <a:rPr sz="16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«Фонарики»,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«Чудо-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 соты»,</a:t>
            </a:r>
            <a:r>
              <a:rPr sz="16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«Чудо-цветик»,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Квадрат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«Шнур-затейник»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9955" y="201168"/>
            <a:ext cx="8400415" cy="1057910"/>
            <a:chOff x="409955" y="201168"/>
            <a:chExt cx="8400415" cy="1057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152" y="1066647"/>
              <a:ext cx="6890002" cy="19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3600" spc="-15" dirty="0">
                <a:solidFill>
                  <a:srgbClr val="FF0000"/>
                </a:solidFill>
              </a:rPr>
              <a:t>Используемые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игры </a:t>
            </a:r>
            <a:r>
              <a:rPr sz="3600" dirty="0">
                <a:solidFill>
                  <a:srgbClr val="FF0000"/>
                </a:solidFill>
              </a:rPr>
              <a:t>и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пособия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533400" y="2133600"/>
            <a:ext cx="8327390" cy="4724400"/>
            <a:chOff x="533400" y="2133600"/>
            <a:chExt cx="8327390" cy="47244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2362212"/>
              <a:ext cx="1886597" cy="188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2209800"/>
              <a:ext cx="2051303" cy="1824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3810000"/>
              <a:ext cx="2057399" cy="2047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8200" y="2133600"/>
              <a:ext cx="2092451" cy="2017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800" y="2209800"/>
              <a:ext cx="2078545" cy="2079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4200" y="4186428"/>
              <a:ext cx="2410967" cy="267157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19800" y="4495800"/>
            <a:ext cx="2057399" cy="15437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455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Руководитель кружка:</vt:lpstr>
      <vt:lpstr>Цель программы: развитие познавательно-творческих  способностей детей в игровой деятельности</vt:lpstr>
      <vt:lpstr>Слайд 4</vt:lpstr>
      <vt:lpstr>Слайд 5</vt:lpstr>
      <vt:lpstr>Структурные компоненты комплексных  развивающих занятий для детей 3-4 лет в кружке</vt:lpstr>
      <vt:lpstr>Структурные компоненты комплексных  развивающих занятий для детей 3-4 лет в кружке</vt:lpstr>
      <vt:lpstr>Структурные компоненты комплексных  развивающих занятий для детей 3-4 лет в кружке</vt:lpstr>
      <vt:lpstr>Используемые игры и пособия</vt:lpstr>
      <vt:lpstr>Ожидаемые результаты реализации программы</vt:lpstr>
      <vt:lpstr>Ждём ваших детей на занятия!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онрапноеамблорп</dc:title>
  <dc:creator>Olya</dc:creator>
  <cp:lastModifiedBy>Пользователь</cp:lastModifiedBy>
  <cp:revision>4</cp:revision>
  <dcterms:created xsi:type="dcterms:W3CDTF">2022-08-31T10:44:56Z</dcterms:created>
  <dcterms:modified xsi:type="dcterms:W3CDTF">2022-09-01T07:06:32Z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2022-08-31T00:00:00Z</vt:filetime>
  </property>
</Properties>
</file>