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7076"/>
            <a:ext cx="9143999" cy="245973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3138551"/>
            <a:ext cx="7281671" cy="37194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7548" y="174878"/>
            <a:ext cx="841311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8300" y="1265936"/>
            <a:ext cx="8303895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3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264785"/>
            <a:chOff x="0" y="0"/>
            <a:chExt cx="9144000" cy="5264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2327" y="0"/>
              <a:ext cx="7281671" cy="37194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28800"/>
              <a:ext cx="4282946" cy="34359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9855" y="3644963"/>
              <a:ext cx="3090087" cy="11394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201819" cy="253085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72105" y="4960111"/>
            <a:ext cx="810450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4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Кружок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«Малыш</a:t>
            </a: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мире открытий»</a:t>
            </a: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для</a:t>
            </a:r>
            <a:r>
              <a:rPr sz="32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детей</a:t>
            </a:r>
            <a:r>
              <a:rPr sz="32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2-3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 лет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91" y="2538476"/>
            <a:ext cx="87649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spc="-25" dirty="0">
                <a:latin typeface="Calibri"/>
                <a:cs typeface="Calibri"/>
              </a:rPr>
              <a:t>Ждём</a:t>
            </a:r>
            <a:r>
              <a:rPr sz="4800" i="1" spc="5" dirty="0">
                <a:latin typeface="Calibri"/>
                <a:cs typeface="Calibri"/>
              </a:rPr>
              <a:t> </a:t>
            </a:r>
            <a:r>
              <a:rPr sz="4800" i="1" spc="-5" dirty="0">
                <a:latin typeface="Calibri"/>
                <a:cs typeface="Calibri"/>
              </a:rPr>
              <a:t>ваших</a:t>
            </a:r>
            <a:r>
              <a:rPr sz="4800" i="1" spc="-20" dirty="0">
                <a:latin typeface="Calibri"/>
                <a:cs typeface="Calibri"/>
              </a:rPr>
              <a:t> </a:t>
            </a:r>
            <a:r>
              <a:rPr sz="4800" i="1" spc="-10" dirty="0">
                <a:latin typeface="Calibri"/>
                <a:cs typeface="Calibri"/>
              </a:rPr>
              <a:t>детей</a:t>
            </a:r>
            <a:r>
              <a:rPr sz="4800" i="1" spc="35" dirty="0">
                <a:latin typeface="Calibri"/>
                <a:cs typeface="Calibri"/>
              </a:rPr>
              <a:t> </a:t>
            </a:r>
            <a:r>
              <a:rPr sz="4800" i="1" spc="-5" dirty="0">
                <a:latin typeface="Calibri"/>
                <a:cs typeface="Calibri"/>
              </a:rPr>
              <a:t>на</a:t>
            </a:r>
            <a:r>
              <a:rPr sz="4800" i="1" spc="-10" dirty="0">
                <a:latin typeface="Calibri"/>
                <a:cs typeface="Calibri"/>
              </a:rPr>
              <a:t> </a:t>
            </a:r>
            <a:r>
              <a:rPr sz="4800" i="1" spc="-5" dirty="0">
                <a:latin typeface="Calibri"/>
                <a:cs typeface="Calibri"/>
              </a:rPr>
              <a:t>занятия!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8430" y="162560"/>
            <a:ext cx="3496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Руководитель</a:t>
            </a:r>
            <a:r>
              <a:rPr sz="2800" spc="-65" dirty="0"/>
              <a:t> </a:t>
            </a:r>
            <a:r>
              <a:rPr sz="2800" spc="-15" dirty="0"/>
              <a:t>кружка: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938782" cy="6583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62200" y="0"/>
            <a:ext cx="6598920" cy="4098290"/>
            <a:chOff x="2362200" y="0"/>
            <a:chExt cx="6598920" cy="40982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000" y="0"/>
              <a:ext cx="2483738" cy="17026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2200" y="762000"/>
              <a:ext cx="4448352" cy="33362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7340" y="4283457"/>
            <a:ext cx="801497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Абуева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Наталья Владиславовна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старший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воспитатель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высшей </a:t>
            </a:r>
            <a:r>
              <a:rPr sz="20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квалификационной 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категории,</a:t>
            </a:r>
            <a:r>
              <a:rPr sz="200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ведущий</a:t>
            </a:r>
            <a:r>
              <a:rPr sz="200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Calibri"/>
                <a:cs typeface="Calibri"/>
              </a:rPr>
              <a:t>тьютор</a:t>
            </a:r>
            <a:r>
              <a:rPr sz="20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Calibri"/>
                <a:cs typeface="Calibri"/>
              </a:rPr>
              <a:t>ООО</a:t>
            </a:r>
            <a:r>
              <a:rPr sz="20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«Развивающие</a:t>
            </a:r>
            <a:r>
              <a:rPr sz="2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игры </a:t>
            </a:r>
            <a:r>
              <a:rPr sz="2000" spc="-4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Воскобовича»,</a:t>
            </a:r>
            <a:r>
              <a:rPr sz="200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стаж</a:t>
            </a:r>
            <a:r>
              <a:rPr sz="2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работы</a:t>
            </a:r>
            <a:r>
              <a:rPr sz="2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в </a:t>
            </a:r>
            <a:r>
              <a:rPr sz="2000" spc="-15" dirty="0">
                <a:solidFill>
                  <a:srgbClr val="002060"/>
                </a:solidFill>
                <a:latin typeface="Calibri"/>
                <a:cs typeface="Calibri"/>
              </a:rPr>
              <a:t>дополнительном </a:t>
            </a:r>
            <a:r>
              <a:rPr sz="2000" spc="-5" dirty="0" err="1">
                <a:solidFill>
                  <a:srgbClr val="002060"/>
                </a:solidFill>
                <a:latin typeface="Calibri"/>
                <a:cs typeface="Calibri"/>
              </a:rPr>
              <a:t>образовании</a:t>
            </a:r>
            <a:r>
              <a:rPr sz="2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libri"/>
                <a:cs typeface="Calibri"/>
              </a:rPr>
              <a:t>6</a:t>
            </a:r>
            <a:r>
              <a:rPr sz="200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libri"/>
                <a:cs typeface="Calibri"/>
              </a:rPr>
              <a:t>лет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0154" y="4653076"/>
            <a:ext cx="2323844" cy="18643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/>
              <a:t>Цель</a:t>
            </a:r>
            <a:r>
              <a:rPr spc="-5" dirty="0"/>
              <a:t> программы:</a:t>
            </a:r>
            <a:r>
              <a:rPr spc="5" dirty="0"/>
              <a:t> </a:t>
            </a:r>
            <a:r>
              <a:rPr spc="-5" dirty="0"/>
              <a:t>развитие</a:t>
            </a:r>
            <a:r>
              <a:rPr spc="-15" dirty="0"/>
              <a:t> </a:t>
            </a:r>
            <a:r>
              <a:rPr dirty="0"/>
              <a:t>у</a:t>
            </a:r>
            <a:r>
              <a:rPr spc="20" dirty="0"/>
              <a:t> </a:t>
            </a:r>
            <a:r>
              <a:rPr spc="-5" dirty="0"/>
              <a:t>детей 2-3</a:t>
            </a:r>
            <a:r>
              <a:rPr spc="10" dirty="0"/>
              <a:t> </a:t>
            </a:r>
            <a:r>
              <a:rPr dirty="0"/>
              <a:t>лет</a:t>
            </a:r>
            <a:r>
              <a:rPr spc="10" dirty="0"/>
              <a:t> </a:t>
            </a:r>
            <a:r>
              <a:rPr spc="-5" dirty="0"/>
              <a:t>познавательных</a:t>
            </a:r>
            <a:r>
              <a:rPr spc="10" dirty="0"/>
              <a:t> </a:t>
            </a:r>
            <a:r>
              <a:rPr spc="-5" dirty="0"/>
              <a:t>процессов</a:t>
            </a:r>
            <a:r>
              <a:rPr spc="-30" dirty="0"/>
              <a:t> </a:t>
            </a:r>
            <a:r>
              <a:rPr spc="-5" dirty="0"/>
              <a:t>посредством </a:t>
            </a:r>
            <a:r>
              <a:rPr spc="-390" dirty="0"/>
              <a:t> </a:t>
            </a:r>
            <a:r>
              <a:rPr spc="-5" dirty="0"/>
              <a:t>технологии интеллектуально-творческого развития детей «Сказочные </a:t>
            </a:r>
            <a:r>
              <a:rPr dirty="0"/>
              <a:t>лабиринты </a:t>
            </a:r>
            <a:r>
              <a:rPr spc="5" dirty="0"/>
              <a:t> </a:t>
            </a:r>
            <a:r>
              <a:rPr dirty="0"/>
              <a:t>игры»</a:t>
            </a:r>
            <a:r>
              <a:rPr spc="-5" dirty="0"/>
              <a:t> В.В.</a:t>
            </a:r>
            <a:r>
              <a:rPr dirty="0"/>
              <a:t> </a:t>
            </a:r>
            <a:r>
              <a:rPr spc="-5" dirty="0"/>
              <a:t>Воскобовича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Задачи:</a:t>
            </a: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b="0" spc="-5" dirty="0">
                <a:latin typeface="Calibri"/>
                <a:cs typeface="Calibri"/>
              </a:rPr>
              <a:t>Способствовать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развитию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устойчивости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внимания</a:t>
            </a:r>
            <a:r>
              <a:rPr b="0" spc="-5" dirty="0">
                <a:latin typeface="Calibri"/>
                <a:cs typeface="Calibri"/>
              </a:rPr>
              <a:t>.</a:t>
            </a: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b="0" dirty="0">
                <a:latin typeface="Calibri"/>
                <a:cs typeface="Calibri"/>
              </a:rPr>
              <a:t>Развивать </a:t>
            </a:r>
            <a:r>
              <a:rPr b="0" spc="-5" dirty="0">
                <a:latin typeface="Calibri"/>
                <a:cs typeface="Calibri"/>
              </a:rPr>
              <a:t>детское</a:t>
            </a:r>
            <a:r>
              <a:rPr b="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восприятие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(зрительное,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слуховое, осязательное).</a:t>
            </a: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b="0" dirty="0">
                <a:latin typeface="Calibri"/>
                <a:cs typeface="Calibri"/>
              </a:rPr>
              <a:t>Развивать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наглядно-действенное</a:t>
            </a:r>
            <a:r>
              <a:rPr b="0" spc="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и </a:t>
            </a:r>
            <a:r>
              <a:rPr b="0" spc="-5" dirty="0">
                <a:latin typeface="Calibri"/>
                <a:cs typeface="Calibri"/>
              </a:rPr>
              <a:t>наглядно-образное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мышление</a:t>
            </a:r>
            <a:r>
              <a:rPr b="0" spc="-5" dirty="0">
                <a:latin typeface="Calibri"/>
                <a:cs typeface="Calibri"/>
              </a:rPr>
              <a:t>.</a:t>
            </a: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b="0" dirty="0">
                <a:latin typeface="Calibri"/>
                <a:cs typeface="Calibri"/>
              </a:rPr>
              <a:t>Обеспечить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усвоение</a:t>
            </a:r>
            <a:r>
              <a:rPr b="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сенсорных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эталонов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(цвет,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форма,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величина).</a:t>
            </a: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  <a:tab pos="2113915" algn="l"/>
                <a:tab pos="2391410" algn="l"/>
                <a:tab pos="3183890" algn="l"/>
                <a:tab pos="4157979" algn="l"/>
                <a:tab pos="5645150" algn="l"/>
                <a:tab pos="6462395" algn="l"/>
                <a:tab pos="6870700" algn="l"/>
                <a:tab pos="7224395" algn="l"/>
                <a:tab pos="7517130" algn="l"/>
              </a:tabLst>
            </a:pPr>
            <a:r>
              <a:rPr b="0" spc="-10" dirty="0">
                <a:latin typeface="Calibri"/>
                <a:cs typeface="Calibri"/>
              </a:rPr>
              <a:t>Ф</a:t>
            </a:r>
            <a:r>
              <a:rPr b="0" spc="-5" dirty="0">
                <a:latin typeface="Calibri"/>
                <a:cs typeface="Calibri"/>
              </a:rPr>
              <a:t>о</a:t>
            </a:r>
            <a:r>
              <a:rPr b="0" dirty="0">
                <a:latin typeface="Calibri"/>
                <a:cs typeface="Calibri"/>
              </a:rPr>
              <a:t>рм</a:t>
            </a:r>
            <a:r>
              <a:rPr b="0" spc="-20" dirty="0">
                <a:latin typeface="Calibri"/>
                <a:cs typeface="Calibri"/>
              </a:rPr>
              <a:t>и</a:t>
            </a:r>
            <a:r>
              <a:rPr b="0" dirty="0">
                <a:latin typeface="Calibri"/>
                <a:cs typeface="Calibri"/>
              </a:rPr>
              <a:t>р</a:t>
            </a:r>
            <a:r>
              <a:rPr b="0" spc="-5" dirty="0">
                <a:latin typeface="Calibri"/>
                <a:cs typeface="Calibri"/>
              </a:rPr>
              <a:t>ова</a:t>
            </a:r>
            <a:r>
              <a:rPr b="0" dirty="0">
                <a:latin typeface="Calibri"/>
                <a:cs typeface="Calibri"/>
              </a:rPr>
              <a:t>ть	у	</a:t>
            </a:r>
            <a:r>
              <a:rPr b="0" spc="-5" dirty="0">
                <a:latin typeface="Calibri"/>
                <a:cs typeface="Calibri"/>
              </a:rPr>
              <a:t>де</a:t>
            </a:r>
            <a:r>
              <a:rPr b="0" dirty="0">
                <a:latin typeface="Calibri"/>
                <a:cs typeface="Calibri"/>
              </a:rPr>
              <a:t>т</a:t>
            </a:r>
            <a:r>
              <a:rPr b="0" spc="-5" dirty="0">
                <a:latin typeface="Calibri"/>
                <a:cs typeface="Calibri"/>
              </a:rPr>
              <a:t>е</a:t>
            </a:r>
            <a:r>
              <a:rPr b="0" dirty="0">
                <a:latin typeface="Calibri"/>
                <a:cs typeface="Calibri"/>
              </a:rPr>
              <a:t>й	</a:t>
            </a:r>
            <a:r>
              <a:rPr b="0" spc="-10" dirty="0">
                <a:latin typeface="Calibri"/>
                <a:cs typeface="Calibri"/>
              </a:rPr>
              <a:t>у</a:t>
            </a:r>
            <a:r>
              <a:rPr b="0" spc="-15" dirty="0">
                <a:latin typeface="Calibri"/>
                <a:cs typeface="Calibri"/>
              </a:rPr>
              <a:t>м</a:t>
            </a:r>
            <a:r>
              <a:rPr b="0" spc="-5" dirty="0">
                <a:latin typeface="Calibri"/>
                <a:cs typeface="Calibri"/>
              </a:rPr>
              <a:t>ени</a:t>
            </a:r>
            <a:r>
              <a:rPr b="0" dirty="0">
                <a:latin typeface="Calibri"/>
                <a:cs typeface="Calibri"/>
              </a:rPr>
              <a:t>е	состав</a:t>
            </a:r>
            <a:r>
              <a:rPr b="0" spc="-5" dirty="0">
                <a:latin typeface="Calibri"/>
                <a:cs typeface="Calibri"/>
              </a:rPr>
              <a:t>ля</a:t>
            </a:r>
            <a:r>
              <a:rPr b="0" dirty="0">
                <a:latin typeface="Calibri"/>
                <a:cs typeface="Calibri"/>
              </a:rPr>
              <a:t>ть	</a:t>
            </a:r>
            <a:r>
              <a:rPr b="0" spc="-5" dirty="0">
                <a:latin typeface="Calibri"/>
                <a:cs typeface="Calibri"/>
              </a:rPr>
              <a:t>цел</a:t>
            </a:r>
            <a:r>
              <a:rPr b="0" dirty="0">
                <a:latin typeface="Calibri"/>
                <a:cs typeface="Calibri"/>
              </a:rPr>
              <a:t>ое	</a:t>
            </a:r>
            <a:r>
              <a:rPr b="0" spc="-5" dirty="0">
                <a:latin typeface="Calibri"/>
                <a:cs typeface="Calibri"/>
              </a:rPr>
              <a:t>и</a:t>
            </a:r>
            <a:r>
              <a:rPr b="0" dirty="0">
                <a:latin typeface="Calibri"/>
                <a:cs typeface="Calibri"/>
              </a:rPr>
              <a:t>з	</a:t>
            </a:r>
            <a:r>
              <a:rPr b="0" spc="-10" dirty="0">
                <a:latin typeface="Calibri"/>
                <a:cs typeface="Calibri"/>
              </a:rPr>
              <a:t>3</a:t>
            </a:r>
            <a:r>
              <a:rPr b="0" dirty="0">
                <a:latin typeface="Calibri"/>
                <a:cs typeface="Calibri"/>
              </a:rPr>
              <a:t>,	4	</a:t>
            </a:r>
            <a:r>
              <a:rPr b="0" spc="-5" dirty="0">
                <a:latin typeface="Calibri"/>
                <a:cs typeface="Calibri"/>
              </a:rPr>
              <a:t>ч</a:t>
            </a:r>
            <a:r>
              <a:rPr b="0" dirty="0">
                <a:latin typeface="Calibri"/>
                <a:cs typeface="Calibri"/>
              </a:rPr>
              <a:t>ас</a:t>
            </a:r>
            <a:r>
              <a:rPr b="0" spc="-10" dirty="0">
                <a:latin typeface="Calibri"/>
                <a:cs typeface="Calibri"/>
              </a:rPr>
              <a:t>т</a:t>
            </a:r>
            <a:r>
              <a:rPr b="0" spc="-5" dirty="0">
                <a:latin typeface="Calibri"/>
                <a:cs typeface="Calibri"/>
              </a:rPr>
              <a:t>ей,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8300" y="3094836"/>
            <a:ext cx="847090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F497D"/>
                </a:solidFill>
                <a:latin typeface="Calibri"/>
                <a:cs typeface="Calibri"/>
              </a:rPr>
              <a:t>сравнивать</a:t>
            </a:r>
            <a:r>
              <a:rPr sz="2000" spc="-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97D"/>
                </a:solidFill>
                <a:latin typeface="Calibri"/>
                <a:cs typeface="Calibri"/>
              </a:rPr>
              <a:t>от</a:t>
            </a:r>
            <a:r>
              <a:rPr sz="2000" spc="-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97D"/>
                </a:solidFill>
                <a:latin typeface="Calibri"/>
                <a:cs typeface="Calibri"/>
              </a:rPr>
              <a:t>2-3</a:t>
            </a:r>
            <a:r>
              <a:rPr sz="2000" spc="-3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97D"/>
                </a:solidFill>
                <a:latin typeface="Calibri"/>
                <a:cs typeface="Calibri"/>
              </a:rPr>
              <a:t>предметов.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 startAt="6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1F497D"/>
                </a:solidFill>
                <a:latin typeface="Calibri"/>
                <a:cs typeface="Calibri"/>
              </a:rPr>
              <a:t>Развивать</a:t>
            </a:r>
            <a:r>
              <a:rPr sz="2000" spc="-3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97D"/>
                </a:solidFill>
                <a:latin typeface="Calibri"/>
                <a:cs typeface="Calibri"/>
              </a:rPr>
              <a:t>предметную</a:t>
            </a:r>
            <a:r>
              <a:rPr sz="2000" b="1" spc="-6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Calibri"/>
                <a:cs typeface="Calibri"/>
              </a:rPr>
              <a:t>деятельность</a:t>
            </a:r>
            <a:r>
              <a:rPr sz="2000" spc="-5" dirty="0">
                <a:solidFill>
                  <a:srgbClr val="1F497D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 startAt="6"/>
              <a:tabLst>
                <a:tab pos="469265" algn="l"/>
                <a:tab pos="469900" algn="l"/>
                <a:tab pos="1734185" algn="l"/>
                <a:tab pos="2764790" algn="l"/>
              </a:tabLst>
            </a:pPr>
            <a:r>
              <a:rPr sz="2000" dirty="0">
                <a:solidFill>
                  <a:srgbClr val="1F497D"/>
                </a:solidFill>
                <a:latin typeface="Calibri"/>
                <a:cs typeface="Calibri"/>
              </a:rPr>
              <a:t>Создавать	</a:t>
            </a:r>
            <a:r>
              <a:rPr sz="2000" spc="-5" dirty="0">
                <a:solidFill>
                  <a:srgbClr val="1F497D"/>
                </a:solidFill>
                <a:latin typeface="Calibri"/>
                <a:cs typeface="Calibri"/>
              </a:rPr>
              <a:t>условия	для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7007" y="3704335"/>
            <a:ext cx="4998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3795" algn="l"/>
                <a:tab pos="2776855" algn="l"/>
              </a:tabLst>
            </a:pPr>
            <a:r>
              <a:rPr sz="2000" dirty="0">
                <a:solidFill>
                  <a:srgbClr val="1F497D"/>
                </a:solidFill>
                <a:latin typeface="Calibri"/>
                <a:cs typeface="Calibri"/>
              </a:rPr>
              <a:t>развития	</a:t>
            </a:r>
            <a:r>
              <a:rPr sz="2000" spc="-5" dirty="0">
                <a:solidFill>
                  <a:srgbClr val="1F497D"/>
                </a:solidFill>
                <a:latin typeface="Calibri"/>
                <a:cs typeface="Calibri"/>
              </a:rPr>
              <a:t>предпосылок	наглядно-образного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300" y="4009236"/>
            <a:ext cx="830580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>
              <a:lnSpc>
                <a:spcPct val="100000"/>
              </a:lnSpc>
              <a:spcBef>
                <a:spcPts val="100"/>
              </a:spcBef>
              <a:tabLst>
                <a:tab pos="1873250" algn="l"/>
                <a:tab pos="4067810" algn="l"/>
                <a:tab pos="4561205" algn="l"/>
                <a:tab pos="5429885" algn="l"/>
                <a:tab pos="6711950" algn="l"/>
                <a:tab pos="8154670" algn="l"/>
              </a:tabLst>
            </a:pPr>
            <a:r>
              <a:rPr sz="2000" dirty="0">
                <a:solidFill>
                  <a:srgbClr val="1F497D"/>
                </a:solidFill>
                <a:latin typeface="Calibri"/>
                <a:cs typeface="Calibri"/>
              </a:rPr>
              <a:t>м</a:t>
            </a:r>
            <a:r>
              <a:rPr sz="2000" spc="-5" dirty="0">
                <a:solidFill>
                  <a:srgbClr val="1F497D"/>
                </a:solidFill>
                <a:latin typeface="Calibri"/>
                <a:cs typeface="Calibri"/>
              </a:rPr>
              <a:t>ы</a:t>
            </a:r>
            <a:r>
              <a:rPr sz="2000" dirty="0">
                <a:solidFill>
                  <a:srgbClr val="1F497D"/>
                </a:solidFill>
                <a:latin typeface="Calibri"/>
                <a:cs typeface="Calibri"/>
              </a:rPr>
              <a:t>ш</a:t>
            </a:r>
            <a:r>
              <a:rPr sz="2000" spc="-5" dirty="0">
                <a:solidFill>
                  <a:srgbClr val="1F497D"/>
                </a:solidFill>
                <a:latin typeface="Calibri"/>
                <a:cs typeface="Calibri"/>
              </a:rPr>
              <a:t>лени</a:t>
            </a:r>
            <a:r>
              <a:rPr sz="2000" dirty="0">
                <a:solidFill>
                  <a:srgbClr val="1F497D"/>
                </a:solidFill>
                <a:latin typeface="Calibri"/>
                <a:cs typeface="Calibri"/>
              </a:rPr>
              <a:t>я	</a:t>
            </a:r>
            <a:r>
              <a:rPr sz="2000" spc="15" dirty="0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sz="2000" b="1" spc="-10" dirty="0">
                <a:solidFill>
                  <a:srgbClr val="1F497D"/>
                </a:solidFill>
                <a:latin typeface="Calibri"/>
                <a:cs typeface="Calibri"/>
              </a:rPr>
              <a:t>к</a:t>
            </a:r>
            <a:r>
              <a:rPr sz="2000" b="1" spc="-5" dirty="0">
                <a:solidFill>
                  <a:srgbClr val="1F497D"/>
                </a:solidFill>
                <a:latin typeface="Calibri"/>
                <a:cs typeface="Calibri"/>
              </a:rPr>
              <a:t>он</a:t>
            </a:r>
            <a:r>
              <a:rPr sz="2000" b="1" dirty="0">
                <a:solidFill>
                  <a:srgbClr val="1F497D"/>
                </a:solidFill>
                <a:latin typeface="Calibri"/>
                <a:cs typeface="Calibri"/>
              </a:rPr>
              <a:t>ст</a:t>
            </a:r>
            <a:r>
              <a:rPr sz="2000" b="1" spc="-10" dirty="0">
                <a:solidFill>
                  <a:srgbClr val="1F497D"/>
                </a:solidFill>
                <a:latin typeface="Calibri"/>
                <a:cs typeface="Calibri"/>
              </a:rPr>
              <a:t>р</a:t>
            </a:r>
            <a:r>
              <a:rPr sz="2000" b="1" dirty="0">
                <a:solidFill>
                  <a:srgbClr val="1F497D"/>
                </a:solidFill>
                <a:latin typeface="Calibri"/>
                <a:cs typeface="Calibri"/>
              </a:rPr>
              <a:t>у</a:t>
            </a:r>
            <a:r>
              <a:rPr sz="2000" b="1" spc="-20" dirty="0">
                <a:solidFill>
                  <a:srgbClr val="1F497D"/>
                </a:solidFill>
                <a:latin typeface="Calibri"/>
                <a:cs typeface="Calibri"/>
              </a:rPr>
              <a:t>и</a:t>
            </a:r>
            <a:r>
              <a:rPr sz="2000" b="1" dirty="0">
                <a:solidFill>
                  <a:srgbClr val="1F497D"/>
                </a:solidFill>
                <a:latin typeface="Calibri"/>
                <a:cs typeface="Calibri"/>
              </a:rPr>
              <a:t>р</a:t>
            </a:r>
            <a:r>
              <a:rPr sz="2000" b="1" spc="-5" dirty="0">
                <a:solidFill>
                  <a:srgbClr val="1F497D"/>
                </a:solidFill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1F497D"/>
                </a:solidFill>
                <a:latin typeface="Calibri"/>
                <a:cs typeface="Calibri"/>
              </a:rPr>
              <a:t>в</a:t>
            </a:r>
            <a:r>
              <a:rPr sz="2000" b="1" spc="-15" dirty="0">
                <a:solidFill>
                  <a:srgbClr val="1F497D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1F497D"/>
                </a:solidFill>
                <a:latin typeface="Calibri"/>
                <a:cs typeface="Calibri"/>
              </a:rPr>
              <a:t>ни</a:t>
            </a:r>
            <a:r>
              <a:rPr sz="2000" b="1" dirty="0">
                <a:solidFill>
                  <a:srgbClr val="1F497D"/>
                </a:solidFill>
                <a:latin typeface="Calibri"/>
                <a:cs typeface="Calibri"/>
              </a:rPr>
              <a:t>е	по	с</a:t>
            </a:r>
            <a:r>
              <a:rPr sz="2000" b="1" spc="-5" dirty="0">
                <a:solidFill>
                  <a:srgbClr val="1F497D"/>
                </a:solidFill>
                <a:latin typeface="Calibri"/>
                <a:cs typeface="Calibri"/>
              </a:rPr>
              <a:t>х</a:t>
            </a:r>
            <a:r>
              <a:rPr sz="2000" b="1" spc="-15" dirty="0">
                <a:solidFill>
                  <a:srgbClr val="1F497D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1F497D"/>
                </a:solidFill>
                <a:latin typeface="Calibri"/>
                <a:cs typeface="Calibri"/>
              </a:rPr>
              <a:t>ме	с</a:t>
            </a:r>
            <a:r>
              <a:rPr sz="2000" b="1" spc="-15" dirty="0">
                <a:solidFill>
                  <a:srgbClr val="1F497D"/>
                </a:solidFill>
                <a:latin typeface="Calibri"/>
                <a:cs typeface="Calibri"/>
              </a:rPr>
              <a:t>п</a:t>
            </a:r>
            <a:r>
              <a:rPr sz="2000" b="1" dirty="0">
                <a:solidFill>
                  <a:srgbClr val="1F497D"/>
                </a:solidFill>
                <a:latin typeface="Calibri"/>
                <a:cs typeface="Calibri"/>
              </a:rPr>
              <a:t>ос</a:t>
            </a:r>
            <a:r>
              <a:rPr sz="2000" b="1" spc="-15" dirty="0">
                <a:solidFill>
                  <a:srgbClr val="1F497D"/>
                </a:solidFill>
                <a:latin typeface="Calibri"/>
                <a:cs typeface="Calibri"/>
              </a:rPr>
              <a:t>о</a:t>
            </a:r>
            <a:r>
              <a:rPr sz="2000" b="1" spc="-5" dirty="0">
                <a:solidFill>
                  <a:srgbClr val="1F497D"/>
                </a:solidFill>
                <a:latin typeface="Calibri"/>
                <a:cs typeface="Calibri"/>
              </a:rPr>
              <a:t>б</a:t>
            </a:r>
            <a:r>
              <a:rPr sz="2000" b="1" spc="-15" dirty="0">
                <a:solidFill>
                  <a:srgbClr val="1F497D"/>
                </a:solidFill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1F497D"/>
                </a:solidFill>
                <a:latin typeface="Calibri"/>
                <a:cs typeface="Calibri"/>
              </a:rPr>
              <a:t>м	</a:t>
            </a:r>
            <a:r>
              <a:rPr sz="2000" b="1" spc="-5" dirty="0">
                <a:solidFill>
                  <a:srgbClr val="1F497D"/>
                </a:solidFill>
                <a:latin typeface="Calibri"/>
                <a:cs typeface="Calibri"/>
              </a:rPr>
              <a:t>н</a:t>
            </a:r>
            <a:r>
              <a:rPr sz="2000" b="1" dirty="0">
                <a:solidFill>
                  <a:srgbClr val="1F497D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1F497D"/>
                </a:solidFill>
                <a:latin typeface="Calibri"/>
                <a:cs typeface="Calibri"/>
              </a:rPr>
              <a:t>ложени</a:t>
            </a:r>
            <a:r>
              <a:rPr sz="2000" b="1" dirty="0">
                <a:solidFill>
                  <a:srgbClr val="1F497D"/>
                </a:solidFill>
                <a:latin typeface="Calibri"/>
                <a:cs typeface="Calibri"/>
              </a:rPr>
              <a:t>я	и  </a:t>
            </a:r>
            <a:r>
              <a:rPr sz="2000" b="1" spc="-5" dirty="0">
                <a:solidFill>
                  <a:srgbClr val="1F497D"/>
                </a:solidFill>
                <a:latin typeface="Calibri"/>
                <a:cs typeface="Calibri"/>
              </a:rPr>
              <a:t>приложения</a:t>
            </a:r>
            <a:r>
              <a:rPr sz="2000" spc="-5" dirty="0">
                <a:solidFill>
                  <a:srgbClr val="1F497D"/>
                </a:solidFill>
                <a:latin typeface="Calibri"/>
                <a:cs typeface="Calibri"/>
              </a:rPr>
              <a:t>).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 startAt="8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1F497D"/>
                </a:solidFill>
                <a:latin typeface="Calibri"/>
                <a:cs typeface="Calibri"/>
              </a:rPr>
              <a:t>Формировать</a:t>
            </a:r>
            <a:r>
              <a:rPr sz="2000" spc="-3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97D"/>
                </a:solidFill>
                <a:latin typeface="Calibri"/>
                <a:cs typeface="Calibri"/>
              </a:rPr>
              <a:t>умение</a:t>
            </a:r>
            <a:r>
              <a:rPr sz="200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Calibri"/>
                <a:cs typeface="Calibri"/>
              </a:rPr>
              <a:t>ориентироваться</a:t>
            </a:r>
            <a:r>
              <a:rPr sz="2000" b="1" spc="-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97D"/>
                </a:solidFill>
                <a:latin typeface="Calibri"/>
                <a:cs typeface="Calibri"/>
              </a:rPr>
              <a:t>в пространстве</a:t>
            </a:r>
            <a:r>
              <a:rPr sz="2000" dirty="0">
                <a:solidFill>
                  <a:srgbClr val="1F497D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 startAt="8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1F497D"/>
                </a:solidFill>
                <a:latin typeface="Calibri"/>
                <a:cs typeface="Calibri"/>
              </a:rPr>
              <a:t>Развивать</a:t>
            </a:r>
            <a:r>
              <a:rPr sz="2000" spc="-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Calibri"/>
                <a:cs typeface="Calibri"/>
              </a:rPr>
              <a:t>мелкую</a:t>
            </a:r>
            <a:r>
              <a:rPr sz="2000" b="1" spc="-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Calibri"/>
                <a:cs typeface="Calibri"/>
              </a:rPr>
              <a:t>моторику</a:t>
            </a:r>
            <a:r>
              <a:rPr sz="2000" b="1" spc="-5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Calibri"/>
                <a:cs typeface="Calibri"/>
              </a:rPr>
              <a:t>руки</a:t>
            </a:r>
            <a:r>
              <a:rPr sz="2000" spc="-5" dirty="0">
                <a:solidFill>
                  <a:srgbClr val="1F497D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 startAt="8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1F497D"/>
                </a:solidFill>
                <a:latin typeface="Calibri"/>
                <a:cs typeface="Calibri"/>
              </a:rPr>
              <a:t>Поддерживать</a:t>
            </a:r>
            <a:r>
              <a:rPr sz="2000" spc="-4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Calibri"/>
                <a:cs typeface="Calibri"/>
              </a:rPr>
              <a:t>эмоционально-положительное</a:t>
            </a:r>
            <a:r>
              <a:rPr sz="2000" b="1" spc="-2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97D"/>
                </a:solidFill>
                <a:latin typeface="Calibri"/>
                <a:cs typeface="Calibri"/>
              </a:rPr>
              <a:t>состояние</a:t>
            </a:r>
            <a:r>
              <a:rPr sz="2000" b="1" spc="-1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Calibri"/>
                <a:cs typeface="Calibri"/>
              </a:rPr>
              <a:t>детей</a:t>
            </a:r>
            <a:r>
              <a:rPr sz="2000" spc="-5" dirty="0">
                <a:solidFill>
                  <a:srgbClr val="1F497D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0" y="1600200"/>
            <a:ext cx="1912123" cy="27699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753023" y="16460"/>
            <a:ext cx="53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228600"/>
            <a:ext cx="2209800" cy="3276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"/>
            <a:ext cx="4608448" cy="23540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1845" y="2789936"/>
            <a:ext cx="8223884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855470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solidFill>
                  <a:srgbClr val="002060"/>
                </a:solidFill>
                <a:latin typeface="Calibri"/>
                <a:cs typeface="Calibri"/>
              </a:rPr>
              <a:t>Основа </a:t>
            </a:r>
            <a:r>
              <a:rPr sz="2000" b="1" spc="-35" dirty="0">
                <a:solidFill>
                  <a:srgbClr val="002060"/>
                </a:solidFill>
                <a:latin typeface="Calibri"/>
                <a:cs typeface="Calibri"/>
              </a:rPr>
              <a:t>занятий –технология интеллектуально-творческого </a:t>
            </a:r>
            <a:r>
              <a:rPr sz="2000" b="1" spc="-4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002060"/>
                </a:solidFill>
                <a:latin typeface="Calibri"/>
                <a:cs typeface="Calibri"/>
              </a:rPr>
              <a:t>развития</a:t>
            </a:r>
            <a:r>
              <a:rPr sz="20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2060"/>
                </a:solidFill>
                <a:latin typeface="Calibri"/>
                <a:cs typeface="Calibri"/>
              </a:rPr>
              <a:t>детей</a:t>
            </a:r>
            <a:r>
              <a:rPr sz="2000" b="1" spc="-35" dirty="0">
                <a:solidFill>
                  <a:srgbClr val="002060"/>
                </a:solidFill>
                <a:latin typeface="Calibri"/>
                <a:cs typeface="Calibri"/>
              </a:rPr>
              <a:t> «Сказочные лабиринты</a:t>
            </a:r>
            <a:r>
              <a:rPr sz="20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002060"/>
                </a:solidFill>
                <a:latin typeface="Calibri"/>
                <a:cs typeface="Calibri"/>
              </a:rPr>
              <a:t>игры»,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30" dirty="0">
                <a:solidFill>
                  <a:srgbClr val="002060"/>
                </a:solidFill>
                <a:latin typeface="Calibri"/>
                <a:cs typeface="Calibri"/>
              </a:rPr>
              <a:t>автор</a:t>
            </a:r>
            <a:r>
              <a:rPr sz="2000" b="1" spc="-8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2060"/>
                </a:solidFill>
                <a:latin typeface="Calibri"/>
                <a:cs typeface="Calibri"/>
              </a:rPr>
              <a:t>В.В.</a:t>
            </a:r>
            <a:r>
              <a:rPr sz="2000" b="1" spc="-8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2060"/>
                </a:solidFill>
                <a:latin typeface="Calibri"/>
                <a:cs typeface="Calibri"/>
              </a:rPr>
              <a:t>Воскобович</a:t>
            </a:r>
            <a:endParaRPr sz="2000">
              <a:latin typeface="Calibri"/>
              <a:cs typeface="Calibri"/>
            </a:endParaRPr>
          </a:p>
          <a:p>
            <a:pPr marL="12700" marR="5080" indent="63500">
              <a:lnSpc>
                <a:spcPct val="100000"/>
              </a:lnSpc>
            </a:pP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Развивающие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игры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Воскобовича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– это особенная,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самобытная,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творческая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и очень добрая технология. В основу игр заложены три </a:t>
            </a:r>
            <a:r>
              <a:rPr sz="2000" i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основных принципы – интерес,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познание, творчество. Это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не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просто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 игры – это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сказки,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интриги,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приключения,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забавные персонажи,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которые </a:t>
            </a:r>
            <a:r>
              <a:rPr sz="2000" i="1" spc="-4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побуждают</a:t>
            </a:r>
            <a:r>
              <a:rPr sz="2000" i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малыша</a:t>
            </a:r>
            <a:r>
              <a:rPr sz="2000" i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мышлению</a:t>
            </a:r>
            <a:r>
              <a:rPr sz="2000" i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000" i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творчеству.</a:t>
            </a:r>
            <a:endParaRPr sz="2000">
              <a:latin typeface="Calibri"/>
              <a:cs typeface="Calibri"/>
            </a:endParaRPr>
          </a:p>
          <a:p>
            <a:pPr marL="12700" marR="518795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Дети,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которые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развиваются по данной технологии, отлично </a:t>
            </a:r>
            <a:r>
              <a:rPr sz="2000" i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подготовлены к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школе.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Они умеют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ориентироваться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на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плоскости, </a:t>
            </a:r>
            <a:r>
              <a:rPr sz="2000" i="1" spc="-4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alibri"/>
                <a:cs typeface="Calibri"/>
              </a:rPr>
              <a:t>читать,</a:t>
            </a:r>
            <a:r>
              <a:rPr sz="2000" i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считать,</a:t>
            </a:r>
            <a:r>
              <a:rPr sz="2000" i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логически</a:t>
            </a:r>
            <a:r>
              <a:rPr sz="2000" i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2060"/>
                </a:solidFill>
                <a:latin typeface="Calibri"/>
                <a:cs typeface="Calibri"/>
              </a:rPr>
              <a:t>мыслить.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7095" y="230124"/>
            <a:ext cx="8369934" cy="1283335"/>
            <a:chOff x="387095" y="230124"/>
            <a:chExt cx="8369934" cy="1283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095" y="230124"/>
              <a:ext cx="8369806" cy="12832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274700"/>
              <a:ext cx="8229599" cy="11429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ln w="9525">
            <a:solidFill>
              <a:srgbClr val="4966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" algn="ctr">
              <a:lnSpc>
                <a:spcPts val="3979"/>
              </a:lnSpc>
            </a:pPr>
            <a:r>
              <a:rPr sz="4000" b="1" spc="-30" dirty="0">
                <a:solidFill>
                  <a:srgbClr val="C00000"/>
                </a:solidFill>
                <a:latin typeface="Calibri"/>
                <a:cs typeface="Calibri"/>
              </a:rPr>
              <a:t>Предметно-развивающая</a:t>
            </a:r>
            <a:r>
              <a:rPr sz="40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C00000"/>
                </a:solidFill>
                <a:latin typeface="Calibri"/>
                <a:cs typeface="Calibri"/>
              </a:rPr>
              <a:t>среда</a:t>
            </a:r>
            <a:endParaRPr sz="4000">
              <a:latin typeface="Calibri"/>
              <a:cs typeface="Calibri"/>
            </a:endParaRPr>
          </a:p>
          <a:p>
            <a:pPr marL="7620" algn="ctr">
              <a:lnSpc>
                <a:spcPct val="100000"/>
              </a:lnSpc>
            </a:pPr>
            <a:r>
              <a:rPr sz="4000" b="1" spc="-30" dirty="0">
                <a:solidFill>
                  <a:srgbClr val="C00000"/>
                </a:solidFill>
                <a:latin typeface="Calibri"/>
                <a:cs typeface="Calibri"/>
              </a:rPr>
              <a:t>«Фиолетовый</a:t>
            </a:r>
            <a:r>
              <a:rPr sz="4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C00000"/>
                </a:solidFill>
                <a:latin typeface="Calibri"/>
                <a:cs typeface="Calibri"/>
              </a:rPr>
              <a:t>лес»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990600"/>
            <a:ext cx="9144000" cy="5867400"/>
            <a:chOff x="0" y="990600"/>
            <a:chExt cx="9144000" cy="58674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1676400"/>
              <a:ext cx="7543799" cy="44282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90600"/>
              <a:ext cx="1828800" cy="2285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0800" y="4495800"/>
              <a:ext cx="2743199" cy="2362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3564" y="1052702"/>
              <a:ext cx="2764280" cy="8638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9000" y="990600"/>
              <a:ext cx="1905000" cy="21558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114800"/>
              <a:ext cx="2514599" cy="27432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14600" y="4648200"/>
              <a:ext cx="3200399" cy="2209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1505153"/>
            <a:ext cx="74041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u="heavy" spc="-5" dirty="0" err="1" smtClean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Сенсорный</a:t>
            </a:r>
            <a:r>
              <a:rPr sz="1800" b="1" i="1" u="heavy" spc="-15" dirty="0" smtClean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 </a:t>
            </a:r>
            <a:r>
              <a:rPr sz="1800" b="1" i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блок</a:t>
            </a:r>
            <a:endParaRPr sz="1800" dirty="0">
              <a:latin typeface="Calibri"/>
              <a:cs typeface="Calibri"/>
            </a:endParaRPr>
          </a:p>
          <a:p>
            <a:pPr marL="12700" marR="1224915">
              <a:lnSpc>
                <a:spcPct val="100000"/>
              </a:lnSpc>
            </a:pPr>
            <a:r>
              <a:rPr sz="1800" b="1" spc="-5" dirty="0">
                <a:solidFill>
                  <a:srgbClr val="1F497D"/>
                </a:solidFill>
                <a:latin typeface="Calibri"/>
                <a:cs typeface="Calibri"/>
              </a:rPr>
              <a:t>(форма, цвет (основные 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и </a:t>
            </a:r>
            <a:r>
              <a:rPr sz="1800" b="1" spc="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97D"/>
                </a:solidFill>
                <a:latin typeface="Calibri"/>
                <a:cs typeface="Calibri"/>
              </a:rPr>
              <a:t>промежуточные), 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величина, </a:t>
            </a:r>
            <a:r>
              <a:rPr sz="1800" b="1" spc="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97D"/>
                </a:solidFill>
                <a:latin typeface="Calibri"/>
                <a:cs typeface="Calibri"/>
              </a:rPr>
              <a:t>ориентировка</a:t>
            </a:r>
            <a:r>
              <a:rPr sz="1800" b="1" spc="-5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в</a:t>
            </a:r>
            <a:r>
              <a:rPr sz="1800" b="1" spc="-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b="1" spc="-5" dirty="0" err="1" smtClean="0">
                <a:solidFill>
                  <a:srgbClr val="1F497D"/>
                </a:solidFill>
                <a:latin typeface="Calibri"/>
                <a:cs typeface="Calibri"/>
              </a:rPr>
              <a:t>пространстве</a:t>
            </a:r>
            <a:r>
              <a:rPr lang="ru-RU" sz="1800" b="1" spc="-5" dirty="0" smtClean="0">
                <a:solidFill>
                  <a:srgbClr val="1F497D"/>
                </a:solidFill>
                <a:latin typeface="Calibri"/>
                <a:cs typeface="Calibri"/>
              </a:rPr>
              <a:t>, обследование предметов</a:t>
            </a:r>
            <a:r>
              <a:rPr sz="1800" b="1" spc="-5" dirty="0" smtClean="0">
                <a:solidFill>
                  <a:srgbClr val="1F497D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9955" y="100584"/>
            <a:ext cx="8400415" cy="1173480"/>
            <a:chOff x="409955" y="100584"/>
            <a:chExt cx="8400415" cy="11734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01168"/>
              <a:ext cx="8400287" cy="9326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" y="100584"/>
              <a:ext cx="8310369" cy="11734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28600"/>
              <a:ext cx="8305800" cy="8382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05800" cy="838200"/>
          </a:xfrm>
          <a:prstGeom prst="rect">
            <a:avLst/>
          </a:prstGeom>
          <a:ln w="9525">
            <a:solidFill>
              <a:srgbClr val="7D60A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94005" marR="285115" indent="762000">
              <a:lnSpc>
                <a:spcPct val="80000"/>
              </a:lnSpc>
              <a:spcBef>
                <a:spcPts val="500"/>
              </a:spcBef>
            </a:pPr>
            <a:r>
              <a:rPr sz="2800" spc="-10" dirty="0">
                <a:solidFill>
                  <a:srgbClr val="FF0000"/>
                </a:solidFill>
              </a:rPr>
              <a:t>Структурные</a:t>
            </a:r>
            <a:r>
              <a:rPr sz="2800" spc="15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компоненты</a:t>
            </a:r>
            <a:r>
              <a:rPr sz="2800" spc="25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комплексных </a:t>
            </a:r>
            <a:r>
              <a:rPr sz="2800" spc="-1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развивающих</a:t>
            </a:r>
            <a:r>
              <a:rPr sz="2800" spc="5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занятий</a:t>
            </a:r>
            <a:r>
              <a:rPr sz="2800" spc="3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для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детей</a:t>
            </a:r>
            <a:r>
              <a:rPr sz="2800" spc="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2-3</a:t>
            </a:r>
            <a:r>
              <a:rPr sz="2800" spc="3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лет</a:t>
            </a:r>
            <a:r>
              <a:rPr sz="2800" spc="1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в </a:t>
            </a:r>
            <a:r>
              <a:rPr sz="2800" spc="-20" dirty="0">
                <a:solidFill>
                  <a:srgbClr val="FF0000"/>
                </a:solidFill>
              </a:rPr>
              <a:t>кружке</a:t>
            </a:r>
            <a:endParaRPr sz="2800"/>
          </a:p>
        </p:txBody>
      </p:sp>
      <p:pic>
        <p:nvPicPr>
          <p:cNvPr id="10" name="Picture 5" descr="C:\Users\Пользователь\Desktop\Лето 2022\1661940812237.jpg"/>
          <p:cNvPicPr>
            <a:picLocks noChangeAspect="1" noChangeArrowheads="1"/>
          </p:cNvPicPr>
          <p:nvPr/>
        </p:nvPicPr>
        <p:blipFill>
          <a:blip r:embed="rId5" cstate="print"/>
          <a:srcRect l="14602" t="7080"/>
          <a:stretch>
            <a:fillRect/>
          </a:stretch>
        </p:blipFill>
        <p:spPr bwMode="auto">
          <a:xfrm>
            <a:off x="228600" y="3048000"/>
            <a:ext cx="2708850" cy="2210590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Лето 2022\16619423595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2600" y="3048000"/>
            <a:ext cx="2946400" cy="22098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Лето 2022\16619423595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048000"/>
            <a:ext cx="2933700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1505153"/>
            <a:ext cx="4270375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Конструктивный</a:t>
            </a:r>
            <a:r>
              <a:rPr sz="1800" b="1" i="1" u="heavy" spc="-3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 </a:t>
            </a:r>
            <a:r>
              <a:rPr sz="1800" b="1" i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блок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1F497D"/>
                </a:solidFill>
                <a:latin typeface="Calibri"/>
                <a:cs typeface="Calibri"/>
              </a:rPr>
              <a:t>(конструирование по 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схеме </a:t>
            </a:r>
            <a:r>
              <a:rPr sz="1800" b="1" spc="-5" dirty="0">
                <a:solidFill>
                  <a:srgbClr val="1F497D"/>
                </a:solidFill>
                <a:latin typeface="Calibri"/>
                <a:cs typeface="Calibri"/>
              </a:rPr>
              <a:t>1:1 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приемом </a:t>
            </a:r>
            <a:r>
              <a:rPr sz="1800" b="1" spc="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97D"/>
                </a:solidFill>
                <a:latin typeface="Calibri"/>
                <a:cs typeface="Calibri"/>
              </a:rPr>
              <a:t>наложения и </a:t>
            </a:r>
            <a:r>
              <a:rPr sz="1800" b="1" spc="-5" dirty="0" err="1">
                <a:solidFill>
                  <a:srgbClr val="1F497D"/>
                </a:solidFill>
                <a:latin typeface="Calibri"/>
                <a:cs typeface="Calibri"/>
              </a:rPr>
              <a:t>прикладывания</a:t>
            </a:r>
            <a:r>
              <a:rPr sz="1800" b="1" spc="-5" dirty="0" smtClean="0">
                <a:solidFill>
                  <a:srgbClr val="1F497D"/>
                </a:solidFill>
                <a:latin typeface="Calibri"/>
                <a:cs typeface="Calibri"/>
              </a:rPr>
              <a:t>,</a:t>
            </a:r>
            <a:r>
              <a:rPr lang="ru-RU" sz="1800" b="1" spc="-5" dirty="0" smtClean="0">
                <a:solidFill>
                  <a:srgbClr val="1F497D"/>
                </a:solidFill>
                <a:latin typeface="Calibri"/>
                <a:cs typeface="Calibri"/>
              </a:rPr>
              <a:t> конструирование по памяти,</a:t>
            </a:r>
            <a:r>
              <a:rPr sz="1800" b="1" spc="-5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97D"/>
                </a:solidFill>
                <a:latin typeface="Calibri"/>
                <a:cs typeface="Calibri"/>
              </a:rPr>
              <a:t>тренировка </a:t>
            </a:r>
            <a:r>
              <a:rPr sz="1800" b="1" spc="-39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97D"/>
                </a:solidFill>
                <a:latin typeface="Calibri"/>
                <a:cs typeface="Calibri"/>
              </a:rPr>
              <a:t>моторики</a:t>
            </a:r>
            <a:r>
              <a:rPr sz="1800" b="1" spc="-3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97D"/>
                </a:solidFill>
                <a:latin typeface="Calibri"/>
                <a:cs typeface="Calibri"/>
              </a:rPr>
              <a:t>рук)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9955" y="100584"/>
            <a:ext cx="8400415" cy="1173480"/>
            <a:chOff x="409955" y="100584"/>
            <a:chExt cx="8400415" cy="11734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01168"/>
              <a:ext cx="8400287" cy="9326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" y="100584"/>
              <a:ext cx="8310369" cy="11734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28600"/>
              <a:ext cx="8305800" cy="8382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05800" cy="838200"/>
          </a:xfrm>
          <a:prstGeom prst="rect">
            <a:avLst/>
          </a:prstGeom>
          <a:ln w="9525">
            <a:solidFill>
              <a:srgbClr val="7D60A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94005" marR="285115" indent="762000">
              <a:lnSpc>
                <a:spcPct val="80000"/>
              </a:lnSpc>
              <a:spcBef>
                <a:spcPts val="500"/>
              </a:spcBef>
            </a:pPr>
            <a:r>
              <a:rPr sz="2800" spc="-10" dirty="0">
                <a:solidFill>
                  <a:srgbClr val="FF0000"/>
                </a:solidFill>
              </a:rPr>
              <a:t>Структурные</a:t>
            </a:r>
            <a:r>
              <a:rPr sz="2800" spc="15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компоненты</a:t>
            </a:r>
            <a:r>
              <a:rPr sz="2800" spc="25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комплексных </a:t>
            </a:r>
            <a:r>
              <a:rPr sz="2800" spc="-1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развивающих</a:t>
            </a:r>
            <a:r>
              <a:rPr sz="2800" spc="5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занятий</a:t>
            </a:r>
            <a:r>
              <a:rPr sz="2800" spc="3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для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детей</a:t>
            </a:r>
            <a:r>
              <a:rPr sz="2800" spc="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2-3</a:t>
            </a:r>
            <a:r>
              <a:rPr sz="2800" spc="3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лет</a:t>
            </a:r>
            <a:r>
              <a:rPr sz="2800" spc="1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в </a:t>
            </a:r>
            <a:r>
              <a:rPr sz="2800" spc="-20" dirty="0">
                <a:solidFill>
                  <a:srgbClr val="FF0000"/>
                </a:solidFill>
              </a:rPr>
              <a:t>кружке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457200" y="5562600"/>
            <a:ext cx="8305800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800" b="1" spc="-10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b="1" spc="-1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Продолжительность</a:t>
            </a:r>
            <a:r>
              <a:rPr sz="18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2060"/>
                </a:solidFill>
                <a:latin typeface="Calibri"/>
                <a:cs typeface="Calibri"/>
              </a:rPr>
              <a:t>занятия 20 </a:t>
            </a:r>
            <a:r>
              <a:rPr sz="1800" b="1" spc="-15" dirty="0">
                <a:solidFill>
                  <a:srgbClr val="002060"/>
                </a:solidFill>
                <a:latin typeface="Calibri"/>
                <a:cs typeface="Calibri"/>
              </a:rPr>
              <a:t>минут. </a:t>
            </a:r>
            <a:r>
              <a:rPr sz="1800" b="1" spc="-3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2060"/>
                </a:solidFill>
                <a:latin typeface="Calibri"/>
                <a:cs typeface="Calibri"/>
              </a:rPr>
              <a:t>Группа</a:t>
            </a:r>
            <a:r>
              <a:rPr sz="18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sz="18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Calibri"/>
                <a:cs typeface="Calibri"/>
              </a:rPr>
              <a:t>до</a:t>
            </a:r>
            <a:r>
              <a:rPr sz="18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alibri"/>
                <a:cs typeface="Calibri"/>
              </a:rPr>
              <a:t>5-6 </a:t>
            </a:r>
            <a:r>
              <a:rPr sz="1800" b="1" spc="-5" dirty="0">
                <a:solidFill>
                  <a:srgbClr val="002060"/>
                </a:solidFill>
                <a:latin typeface="Calibri"/>
                <a:cs typeface="Calibri"/>
              </a:rPr>
              <a:t>человек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3000" y="2438400"/>
            <a:ext cx="3678885" cy="24383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552448"/>
            <a:ext cx="37153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Сенсорный</a:t>
            </a:r>
            <a:r>
              <a:rPr sz="1600" b="1" u="heavy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блок</a:t>
            </a:r>
            <a:r>
              <a:rPr sz="1600" b="1" spc="34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«Кораблик</a:t>
            </a:r>
            <a:r>
              <a:rPr sz="16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Плюх-Плюх»,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«Волшебная</a:t>
            </a:r>
            <a:r>
              <a:rPr sz="16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восьмерка</a:t>
            </a:r>
            <a:r>
              <a:rPr sz="16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1», Комплект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«Елочки»,</a:t>
            </a:r>
            <a:r>
              <a:rPr sz="16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Calibri"/>
                <a:cs typeface="Calibri"/>
              </a:rPr>
              <a:t>«Логоформочки</a:t>
            </a:r>
            <a:r>
              <a:rPr sz="16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Calibri"/>
                <a:cs typeface="Calibri"/>
              </a:rPr>
              <a:t>3»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6458" y="1552448"/>
            <a:ext cx="37776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Конструктивный блок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«Фонарики», «Чудо- </a:t>
            </a:r>
            <a:r>
              <a:rPr sz="1600" spc="-3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крестики 1»,</a:t>
            </a:r>
            <a:r>
              <a:rPr sz="16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«Чудо-цветик»,</a:t>
            </a:r>
            <a:r>
              <a:rPr sz="16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Квадрат </a:t>
            </a:r>
            <a:r>
              <a:rPr sz="16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Воскобовича,</a:t>
            </a:r>
            <a:r>
              <a:rPr sz="16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Calibri"/>
                <a:cs typeface="Calibri"/>
              </a:rPr>
              <a:t>«Шнур-затейник»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9955" y="201168"/>
            <a:ext cx="8400415" cy="1057910"/>
            <a:chOff x="409955" y="201168"/>
            <a:chExt cx="8400415" cy="10579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01168"/>
              <a:ext cx="8400287" cy="932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6152" y="1066647"/>
              <a:ext cx="6890002" cy="19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28600"/>
              <a:ext cx="8305800" cy="8382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05800" cy="838200"/>
          </a:xfrm>
          <a:prstGeom prst="rect">
            <a:avLst/>
          </a:prstGeom>
          <a:ln w="9525">
            <a:solidFill>
              <a:srgbClr val="7D60A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sz="3600" spc="-15" dirty="0">
                <a:solidFill>
                  <a:srgbClr val="FF0000"/>
                </a:solidFill>
              </a:rPr>
              <a:t>Используемые</a:t>
            </a:r>
            <a:r>
              <a:rPr sz="3600" spc="-4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игры </a:t>
            </a:r>
            <a:r>
              <a:rPr sz="3600" dirty="0">
                <a:solidFill>
                  <a:srgbClr val="FF0000"/>
                </a:solidFill>
              </a:rPr>
              <a:t>и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пособия</a:t>
            </a:r>
            <a:endParaRPr sz="3600"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200" y="4267200"/>
            <a:ext cx="2057399" cy="204724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09600" y="2209800"/>
            <a:ext cx="6269990" cy="4648200"/>
            <a:chOff x="609600" y="2209800"/>
            <a:chExt cx="6269990" cy="464820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7000" y="2286000"/>
              <a:ext cx="1886608" cy="18866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" y="2209800"/>
              <a:ext cx="2051303" cy="18242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00600" y="2209800"/>
              <a:ext cx="2078548" cy="20796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24200" y="4186428"/>
              <a:ext cx="2410967" cy="267157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19800" y="4495800"/>
            <a:ext cx="2057399" cy="154378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86600" y="2286000"/>
            <a:ext cx="1828799" cy="18287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01168"/>
            <a:ext cx="8400415" cy="932815"/>
            <a:chOff x="409955" y="201168"/>
            <a:chExt cx="8400415" cy="932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55" y="201168"/>
              <a:ext cx="8400287" cy="9326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587" y="271272"/>
              <a:ext cx="8272271" cy="8321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228600"/>
              <a:ext cx="8305800" cy="8382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05800" cy="838200"/>
          </a:xfrm>
          <a:prstGeom prst="rect">
            <a:avLst/>
          </a:prstGeom>
          <a:ln w="9525">
            <a:solidFill>
              <a:srgbClr val="7D60A0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 marL="311785">
              <a:lnSpc>
                <a:spcPct val="100000"/>
              </a:lnSpc>
              <a:spcBef>
                <a:spcPts val="1170"/>
              </a:spcBef>
              <a:tabLst>
                <a:tab pos="4231640" algn="l"/>
              </a:tabLst>
            </a:pPr>
            <a:r>
              <a:rPr sz="2800" spc="-10" dirty="0">
                <a:solidFill>
                  <a:srgbClr val="FF0000"/>
                </a:solidFill>
              </a:rPr>
              <a:t>Ожидаемые</a:t>
            </a:r>
            <a:r>
              <a:rPr sz="2800" spc="45" dirty="0">
                <a:solidFill>
                  <a:srgbClr val="FF0000"/>
                </a:solidFill>
              </a:rPr>
              <a:t> </a:t>
            </a:r>
            <a:r>
              <a:rPr sz="2800" spc="-30" dirty="0">
                <a:solidFill>
                  <a:srgbClr val="FF0000"/>
                </a:solidFill>
              </a:rPr>
              <a:t>результаты	</a:t>
            </a:r>
            <a:r>
              <a:rPr sz="2800" spc="-5" dirty="0">
                <a:solidFill>
                  <a:srgbClr val="FF0000"/>
                </a:solidFill>
              </a:rPr>
              <a:t>реализации</a:t>
            </a:r>
            <a:r>
              <a:rPr sz="2800" spc="-10" dirty="0">
                <a:solidFill>
                  <a:srgbClr val="FF0000"/>
                </a:solidFill>
              </a:rPr>
              <a:t> программы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673100" y="1570739"/>
            <a:ext cx="7883525" cy="418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340" indent="-63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 MT"/>
              <a:buChar char="•"/>
              <a:tabLst>
                <a:tab pos="167005" algn="l"/>
              </a:tabLst>
            </a:pP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Успешно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различает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выделяет</a:t>
            </a: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называет</a:t>
            </a:r>
            <a:r>
              <a:rPr sz="21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цвет,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форму,</a:t>
            </a:r>
            <a:r>
              <a:rPr sz="21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величину и </a:t>
            </a:r>
            <a:r>
              <a:rPr sz="2100" spc="-45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другие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признаки предметов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и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явлений при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выполнении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ряда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практических действий</a:t>
            </a:r>
            <a:r>
              <a:rPr sz="21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при обследовании.</a:t>
            </a:r>
            <a:endParaRPr sz="2100">
              <a:latin typeface="Calibri"/>
              <a:cs typeface="Calibri"/>
            </a:endParaRPr>
          </a:p>
          <a:p>
            <a:pPr marL="12700" marR="974090" indent="-635">
              <a:lnSpc>
                <a:spcPct val="100000"/>
              </a:lnSpc>
              <a:buFont typeface="Arial MT"/>
              <a:buChar char="•"/>
              <a:tabLst>
                <a:tab pos="167640" algn="l"/>
              </a:tabLst>
            </a:pP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Группирует</a:t>
            </a:r>
            <a:r>
              <a:rPr sz="2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предметы</a:t>
            </a: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по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цвету, форме,</a:t>
            </a:r>
            <a:r>
              <a:rPr sz="21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величине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 и</a:t>
            </a: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другим </a:t>
            </a:r>
            <a:r>
              <a:rPr sz="2100" spc="-45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свойствам.</a:t>
            </a:r>
            <a:endParaRPr sz="2100">
              <a:latin typeface="Calibri"/>
              <a:cs typeface="Calibri"/>
            </a:endParaRPr>
          </a:p>
          <a:p>
            <a:pPr marL="167005" indent="-154940">
              <a:lnSpc>
                <a:spcPct val="100000"/>
              </a:lnSpc>
              <a:buFont typeface="Arial MT"/>
              <a:buChar char="•"/>
              <a:tabLst>
                <a:tab pos="167640" algn="l"/>
              </a:tabLst>
            </a:pP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Чередует</a:t>
            </a: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предметы</a:t>
            </a:r>
            <a:r>
              <a:rPr sz="21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по</a:t>
            </a: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цвету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определенной</a:t>
            </a:r>
            <a:r>
              <a:rPr sz="2100" spc="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последовательности.</a:t>
            </a:r>
            <a:endParaRPr sz="2100">
              <a:latin typeface="Calibri"/>
              <a:cs typeface="Calibri"/>
            </a:endParaRPr>
          </a:p>
          <a:p>
            <a:pPr marL="167640" indent="-154940">
              <a:lnSpc>
                <a:spcPct val="100000"/>
              </a:lnSpc>
              <a:buFont typeface="Arial MT"/>
              <a:buChar char="•"/>
              <a:tabLst>
                <a:tab pos="168275" algn="l"/>
              </a:tabLst>
            </a:pP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Ориентируется</a:t>
            </a:r>
            <a:r>
              <a:rPr sz="2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в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пространстве.</a:t>
            </a:r>
            <a:endParaRPr sz="2100">
              <a:latin typeface="Calibri"/>
              <a:cs typeface="Calibri"/>
            </a:endParaRPr>
          </a:p>
          <a:p>
            <a:pPr marL="167640" indent="-154940">
              <a:lnSpc>
                <a:spcPct val="100000"/>
              </a:lnSpc>
              <a:buFont typeface="Arial MT"/>
              <a:buChar char="•"/>
              <a:tabLst>
                <a:tab pos="168275" algn="l"/>
              </a:tabLst>
            </a:pP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Конструирует по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схеме</a:t>
            </a:r>
            <a:r>
              <a:rPr sz="21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способом</a:t>
            </a:r>
            <a:r>
              <a:rPr sz="2100" spc="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наложения.</a:t>
            </a:r>
            <a:endParaRPr sz="2100">
              <a:latin typeface="Calibri"/>
              <a:cs typeface="Calibri"/>
            </a:endParaRPr>
          </a:p>
          <a:p>
            <a:pPr marL="13970" marR="942340" indent="-635">
              <a:lnSpc>
                <a:spcPct val="100000"/>
              </a:lnSpc>
              <a:buFont typeface="Arial MT"/>
              <a:buChar char="•"/>
              <a:tabLst>
                <a:tab pos="168275" algn="l"/>
              </a:tabLst>
            </a:pP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Имеет</a:t>
            </a:r>
            <a:r>
              <a:rPr sz="21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представление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составлении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целого</a:t>
            </a:r>
            <a:r>
              <a:rPr sz="21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из</a:t>
            </a: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4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частей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 и о </a:t>
            </a:r>
            <a:r>
              <a:rPr sz="2100" spc="-45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сравнении</a:t>
            </a:r>
            <a:r>
              <a:rPr sz="21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3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предметов.</a:t>
            </a:r>
            <a:endParaRPr sz="2100">
              <a:latin typeface="Calibri"/>
              <a:cs typeface="Calibri"/>
            </a:endParaRPr>
          </a:p>
          <a:p>
            <a:pPr marL="13970" marR="900430" indent="-635">
              <a:lnSpc>
                <a:spcPct val="100000"/>
              </a:lnSpc>
              <a:buFont typeface="Arial MT"/>
              <a:buChar char="•"/>
              <a:tabLst>
                <a:tab pos="168275" algn="l"/>
              </a:tabLst>
            </a:pP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Положительно</a:t>
            </a:r>
            <a:r>
              <a:rPr sz="2100" spc="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настроен,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 общается,</a:t>
            </a:r>
            <a:r>
              <a:rPr sz="21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участвует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в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совместных </a:t>
            </a:r>
            <a:r>
              <a:rPr sz="2100" spc="-45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действиях со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взрослым, переносит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игровые действия в </a:t>
            </a:r>
            <a:r>
              <a:rPr sz="21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2060"/>
                </a:solidFill>
                <a:latin typeface="Calibri"/>
                <a:cs typeface="Calibri"/>
              </a:rPr>
              <a:t>самостоятельные</a:t>
            </a:r>
            <a:r>
              <a:rPr sz="21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2060"/>
                </a:solidFill>
                <a:latin typeface="Calibri"/>
                <a:cs typeface="Calibri"/>
              </a:rPr>
              <a:t>игры.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420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Руководитель кружка:</vt:lpstr>
      <vt:lpstr>Цель программы: развитие у детей 2-3 лет познавательных процессов посредством  технологии интеллектуально-творческого развития детей «Сказочные лабиринты  игры» В.В. Воскобовича</vt:lpstr>
      <vt:lpstr>Слайд 4</vt:lpstr>
      <vt:lpstr>Слайд 5</vt:lpstr>
      <vt:lpstr>Структурные компоненты комплексных  развивающих занятий для детей 2-3 лет в кружке</vt:lpstr>
      <vt:lpstr>Структурные компоненты комплексных  развивающих занятий для детей 2-3 лет в кружке</vt:lpstr>
      <vt:lpstr>Используемые игры и пособия</vt:lpstr>
      <vt:lpstr>Ожидаемые результаты реализации программы</vt:lpstr>
      <vt:lpstr>Ждём ваших детей на занятия!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онрапноеамблорп</dc:title>
  <dc:creator>Olya</dc:creator>
  <cp:lastModifiedBy>Пользователь</cp:lastModifiedBy>
  <cp:revision>5</cp:revision>
  <dcterms:created xsi:type="dcterms:W3CDTF">2022-08-31T10:05:05Z</dcterms:created>
  <dcterms:modified xsi:type="dcterms:W3CDTF">2022-09-01T06:42:19Z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2022-08-31T00:00:00Z</vt:filetime>
  </property>
</Properties>
</file>