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8" r:id="rId3"/>
    <p:sldId id="280" r:id="rId4"/>
    <p:sldId id="270" r:id="rId5"/>
    <p:sldId id="281" r:id="rId6"/>
    <p:sldId id="272" r:id="rId7"/>
    <p:sldId id="283" r:id="rId8"/>
    <p:sldId id="273" r:id="rId9"/>
    <p:sldId id="266" r:id="rId10"/>
  </p:sldIdLst>
  <p:sldSz cx="9906000" cy="6858000" type="A4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3C05"/>
    <a:srgbClr val="0F833B"/>
    <a:srgbClr val="418E03"/>
    <a:srgbClr val="FF0000"/>
    <a:srgbClr val="FFFF00"/>
    <a:srgbClr val="0066FF"/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69" autoAdjust="0"/>
    <p:restoredTop sz="94533" autoAdjust="0"/>
  </p:normalViewPr>
  <p:slideViewPr>
    <p:cSldViewPr snapToGrid="0">
      <p:cViewPr varScale="1">
        <p:scale>
          <a:sx n="114" d="100"/>
          <a:sy n="114" d="100"/>
        </p:scale>
        <p:origin x="1206" y="11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07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1FD6846-1345-4E5F-BB35-31E8DED83CB8}" type="datetimeFigureOut">
              <a:rPr lang="ru-RU"/>
              <a:pPr>
                <a:defRPr/>
              </a:pPr>
              <a:t>19.09.2022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276EB09-51A6-412B-9E0D-C806773CBC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6E2C50E-7EC4-4825-AB68-1B841B06EAD9}" type="datetimeFigureOut">
              <a:rPr lang="ru-RU"/>
              <a:pPr>
                <a:defRPr/>
              </a:pPr>
              <a:t>19.09.2022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934AC2E-1D6B-4AC5-9ACC-C3012CEDFA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FAAF917-D5B2-464F-AE0A-A1B953AEA6A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1286" y="1865122"/>
            <a:ext cx="7004052" cy="819125"/>
          </a:xfrm>
          <a:prstGeom prst="rect">
            <a:avLst/>
          </a:prstGeom>
          <a:ln w="76200">
            <a:noFill/>
          </a:ln>
        </p:spPr>
        <p:txBody>
          <a:bodyPr anchor="ctr"/>
          <a:lstStyle>
            <a:lvl1pPr algn="ctr">
              <a:defRPr sz="4500">
                <a:solidFill>
                  <a:srgbClr val="418E03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2302" y="3810220"/>
            <a:ext cx="4681603" cy="165576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_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-1757363" y="6048375"/>
            <a:ext cx="15430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10044113" y="3883025"/>
            <a:ext cx="15240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-1685925" y="3275013"/>
            <a:ext cx="159067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-1733550" y="4354513"/>
            <a:ext cx="15430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10044113" y="4687888"/>
            <a:ext cx="15240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416478" y="1628383"/>
            <a:ext cx="5073041" cy="2605413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Roboto Cn" pitchFamily="2" charset="0"/>
                <a:cs typeface="Segoe UI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 spd="slow">
    <p:fade/>
    <p:sndAc>
      <p:stSnd>
        <p:snd r:embed="rId1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4615E-6 2.59259E-6 L 0.32419 0.206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02" y="1030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0769E-6 -1.11111E-6 L 0.50016 0.0921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60" y="451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69231E-7 0 L 0.59872 -0.225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36" y="-1127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-4.81481E-6 L -0.53045 0.171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22" y="856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-3.7037E-7 L -0.4968 -0.0280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40" y="-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588"/>
            <a:ext cx="9901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-1270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ransition spd="slow">
    <p:strips dir="rd"/>
    <p:sndAc>
      <p:stSnd>
        <p:snd r:embed="rId13" name="chimes.wav"/>
      </p:stSnd>
    </p:sndAc>
  </p:transition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фон дизай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0" cy="686435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77838" y="3487738"/>
            <a:ext cx="8794750" cy="1514475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br>
              <a:rPr lang="ru-RU" sz="4800" b="1">
                <a:solidFill>
                  <a:srgbClr val="0F833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tangChe" pitchFamily="49" charset="-127"/>
              </a:rPr>
              <a:t>Руководитель: </a:t>
            </a:r>
            <a:br>
              <a:rPr lang="ru-RU" sz="3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tangChe" pitchFamily="49" charset="-127"/>
              </a:rPr>
            </a:br>
            <a:r>
              <a:rPr lang="ru-RU" sz="3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tangChe" pitchFamily="49" charset="-127"/>
              </a:rPr>
              <a:t>Семенова Наталья Александровна</a:t>
            </a:r>
            <a:endParaRPr lang="ru-RU" sz="36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atangChe" pitchFamily="49" charset="-127"/>
            </a:endParaRPr>
          </a:p>
        </p:txBody>
      </p:sp>
      <p:sp>
        <p:nvSpPr>
          <p:cNvPr id="15364" name="WordArt 4"/>
          <p:cNvSpPr>
            <a:spLocks noChangeArrowheads="1" noChangeShapeType="1" noTextEdit="1"/>
          </p:cNvSpPr>
          <p:nvPr/>
        </p:nvSpPr>
        <p:spPr bwMode="auto">
          <a:xfrm>
            <a:off x="1327150" y="1308100"/>
            <a:ext cx="7131050" cy="24320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66FF">
                    <a:alpha val="98000"/>
                  </a:srgbClr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"Детский дизайн"</a:t>
            </a:r>
          </a:p>
        </p:txBody>
      </p:sp>
    </p:spTree>
  </p:cSld>
  <p:clrMapOvr>
    <a:masterClrMapping/>
  </p:clrMapOvr>
  <p:transition spd="slow"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фон дизай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64350"/>
          </a:xfrm>
          <a:prstGeom prst="rect">
            <a:avLst/>
          </a:prstGeom>
          <a:noFill/>
        </p:spPr>
      </p:pic>
      <p:pic>
        <p:nvPicPr>
          <p:cNvPr id="17411" name="Picture 3" descr="фон дизай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64350"/>
          </a:xfrm>
          <a:prstGeom prst="rect">
            <a:avLst/>
          </a:prstGeom>
          <a:noFill/>
        </p:spPr>
      </p:pic>
      <p:sp>
        <p:nvSpPr>
          <p:cNvPr id="17409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017588" y="1562100"/>
            <a:ext cx="7718425" cy="32083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br>
              <a:rPr lang="ru-RU" sz="3200" b="1">
                <a:solidFill>
                  <a:srgbClr val="0F833B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sz="2800" b="1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«Дети охотно всегда чем-нибудь занимаются. Это весьма полезно, а потому не только не следует этому мешать, но нужно принимать меры к тому, чтобы всегда у них было что делать.»</a:t>
            </a:r>
            <a:br>
              <a:rPr lang="ru-RU" sz="2800" b="1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</a:br>
            <a:br>
              <a:rPr lang="ru-RU"/>
            </a:br>
            <a:r>
              <a:rPr lang="ru-RU"/>
              <a:t>                    </a:t>
            </a:r>
            <a:r>
              <a:rPr lang="ru-RU" sz="3600" b="1">
                <a:solidFill>
                  <a:srgbClr val="0066FF"/>
                </a:solidFill>
                <a:latin typeface="Calibri Light" pitchFamily="34" charset="0"/>
              </a:rPr>
              <a:t>Ян Амос Каменский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фон дизай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6435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73214" y="1551008"/>
            <a:ext cx="7361500" cy="3067292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ru-RU" sz="3200" b="1">
                <a:solidFill>
                  <a:srgbClr val="0F833B"/>
                </a:solidFill>
                <a:cs typeface="Arial" charset="0"/>
              </a:rPr>
              <a:t> </a:t>
            </a:r>
            <a:r>
              <a:rPr lang="ru-RU" sz="3200" b="1">
                <a:solidFill>
                  <a:srgbClr val="0000FF"/>
                </a:solidFill>
                <a:cs typeface="Arial" charset="0"/>
              </a:rPr>
              <a:t>Цель:</a:t>
            </a:r>
          </a:p>
          <a:p>
            <a:pPr>
              <a:buFont typeface="Wingdings" pitchFamily="2" charset="2"/>
              <a:buChar char="v"/>
            </a:pPr>
            <a:r>
              <a:rPr lang="ru-RU" sz="3200" b="1">
                <a:solidFill>
                  <a:srgbClr val="0000FF"/>
                </a:solidFill>
                <a:cs typeface="Arial" charset="0"/>
              </a:rPr>
              <a:t> развитие творческого потенциала каждого ребенка, стремления к самосовершенствованию и самореализации через  художественную деятельность (дизайн)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19525" y="1204913"/>
            <a:ext cx="6086475" cy="70167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4000">
              <a:latin typeface="Calibri" pitchFamily="34" charset="0"/>
            </a:endParaRPr>
          </a:p>
        </p:txBody>
      </p:sp>
      <p:sp>
        <p:nvSpPr>
          <p:cNvPr id="18440" name="WordArt 8"/>
          <p:cNvSpPr>
            <a:spLocks noChangeArrowheads="1" noChangeShapeType="1" noTextEdit="1"/>
          </p:cNvSpPr>
          <p:nvPr/>
        </p:nvSpPr>
        <p:spPr bwMode="auto">
          <a:xfrm rot="1366791">
            <a:off x="6510338" y="346075"/>
            <a:ext cx="3175000" cy="10033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66FF">
                    <a:alpha val="98000"/>
                  </a:srgbClr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"Детский дизайн"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5" name="Picture 9" descr="фон дизай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350"/>
            <a:ext cx="9906000" cy="686435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05349" y="1881188"/>
            <a:ext cx="4267201" cy="39497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3200" b="1">
                <a:solidFill>
                  <a:srgbClr val="0000FF"/>
                </a:solidFill>
                <a:ea typeface="Segoe UI Historic"/>
              </a:rPr>
              <a:t>Задачи:</a:t>
            </a:r>
            <a:br>
              <a:rPr lang="ru-RU" sz="3200" b="1">
                <a:solidFill>
                  <a:srgbClr val="0000FF"/>
                </a:solidFill>
                <a:ea typeface="Segoe UI Historic"/>
              </a:rPr>
            </a:br>
            <a:r>
              <a:rPr lang="ru-RU" sz="2800" b="1">
                <a:solidFill>
                  <a:srgbClr val="0000FF"/>
                </a:solidFill>
                <a:ea typeface="Segoe UI Historic"/>
              </a:rPr>
              <a:t> научить ребенка новым технологиям и видам художественной деятельности (декупаж,</a:t>
            </a:r>
          </a:p>
          <a:p>
            <a:r>
              <a:rPr lang="ru-RU" sz="2800" b="1">
                <a:solidFill>
                  <a:srgbClr val="0000FF"/>
                </a:solidFill>
                <a:ea typeface="Segoe UI Historic"/>
              </a:rPr>
              <a:t> флористика, оригами, работа с природным и бросовым материалом)</a:t>
            </a:r>
            <a:r>
              <a:rPr lang="ru-RU" sz="2800" b="1">
                <a:solidFill>
                  <a:srgbClr val="0F833B"/>
                </a:solidFill>
                <a:ea typeface="Segoe UI Historic"/>
              </a:rPr>
              <a:t>   </a:t>
            </a:r>
            <a:br>
              <a:rPr lang="ru-RU" sz="3200" b="1">
                <a:solidFill>
                  <a:srgbClr val="0F833B"/>
                </a:solidFill>
                <a:ea typeface="Segoe UI Historic"/>
              </a:rPr>
            </a:br>
            <a:endParaRPr lang="ru-RU" sz="3200">
              <a:ea typeface="Segoe UI Historic"/>
            </a:endParaRPr>
          </a:p>
        </p:txBody>
      </p:sp>
      <p:pic>
        <p:nvPicPr>
          <p:cNvPr id="19460" name="Picture 2" descr="D:\с компа\скриншоты\IMG_20220704_111129.jp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425" y="890588"/>
            <a:ext cx="2076450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 descr="D:\с компа\скриншоты\IMG_20211114_115901.jp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61513" y="-24796750"/>
            <a:ext cx="1943100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14450" y="2484438"/>
            <a:ext cx="3309938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3" descr="D:\с компа\скриншоты\IMG_20211004_154245.jpg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1563" y="179388"/>
            <a:ext cx="2328862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WordArt 10"/>
          <p:cNvSpPr>
            <a:spLocks noChangeArrowheads="1" noChangeShapeType="1" noTextEdit="1"/>
          </p:cNvSpPr>
          <p:nvPr/>
        </p:nvSpPr>
        <p:spPr bwMode="auto">
          <a:xfrm rot="1366791">
            <a:off x="6076950" y="374650"/>
            <a:ext cx="3625850" cy="13112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66FF">
                    <a:alpha val="98000"/>
                  </a:srgbClr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"Детский дизайн"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1" name="Picture 11" descr="фон дизай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6435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169085" y="1803350"/>
            <a:ext cx="4267201" cy="413292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z="3200" b="1">
                <a:solidFill>
                  <a:srgbClr val="0000FF"/>
                </a:solidFill>
                <a:ea typeface="Segoe UI Historic"/>
              </a:rPr>
              <a:t>Задачи:</a:t>
            </a:r>
            <a:br>
              <a:rPr lang="ru-RU" sz="3200" b="1">
                <a:solidFill>
                  <a:srgbClr val="0000FF"/>
                </a:solidFill>
                <a:ea typeface="Segoe UI Historic"/>
              </a:rPr>
            </a:br>
            <a:r>
              <a:rPr lang="ru-RU" sz="2800" b="1">
                <a:solidFill>
                  <a:srgbClr val="0000FF"/>
                </a:solidFill>
                <a:ea typeface="Segoe UI Historic"/>
              </a:rPr>
              <a:t>а так же (обратная аппликация из пластилина, работа с гофробумагой,  крупой, фоамираном, тканью, воздушным пластилином, готовыми формами )</a:t>
            </a:r>
            <a:r>
              <a:rPr lang="ru-RU" sz="2800" b="1">
                <a:solidFill>
                  <a:srgbClr val="B73C05"/>
                </a:solidFill>
                <a:ea typeface="Segoe UI Historic"/>
              </a:rPr>
              <a:t>   </a:t>
            </a:r>
            <a:br>
              <a:rPr lang="ru-RU" sz="3200" b="1">
                <a:solidFill>
                  <a:srgbClr val="0F833B"/>
                </a:solidFill>
                <a:ea typeface="Segoe UI Historic"/>
              </a:rPr>
            </a:br>
            <a:endParaRPr lang="ru-RU" sz="3200">
              <a:ea typeface="Segoe UI Historic"/>
            </a:endParaRPr>
          </a:p>
        </p:txBody>
      </p:sp>
      <p:pic>
        <p:nvPicPr>
          <p:cNvPr id="20484" name="Picture 4" descr="D:\с компа\скриншоты\IMG_20211114_115901.jp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61513" y="-24796750"/>
            <a:ext cx="1943100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https://st.stranamam.ru/data/cache/2017jun/09/22/22551154_76836.jp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019" y="3563469"/>
            <a:ext cx="4066286" cy="251460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55" name="Picture 7" descr="https://obschestvennaya-banya-72.ru/wp-content/uploads/4/8/5/4856bd7a886af4022ad7129bf286c7e3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9482" y="806824"/>
            <a:ext cx="3567952" cy="2823881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252" y="373063"/>
            <a:ext cx="26162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20489" name="WordArt 9"/>
          <p:cNvSpPr>
            <a:spLocks noChangeArrowheads="1" noChangeShapeType="1" noTextEdit="1"/>
          </p:cNvSpPr>
          <p:nvPr/>
        </p:nvSpPr>
        <p:spPr bwMode="auto">
          <a:xfrm rot="1366791">
            <a:off x="6423025" y="244475"/>
            <a:ext cx="3209925" cy="9890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66FF">
                    <a:alpha val="98000"/>
                  </a:srgbClr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"Детский дизайн"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2" name="Picture 8" descr="фон дизай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64350"/>
          </a:xfrm>
          <a:prstGeom prst="rect">
            <a:avLst/>
          </a:prstGeom>
          <a:noFill/>
        </p:spPr>
      </p:pic>
      <p:pic>
        <p:nvPicPr>
          <p:cNvPr id="21509" name="Picture 5" descr="фон дизай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643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0638" y="1635125"/>
            <a:ext cx="3203575" cy="24479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851" y="160338"/>
            <a:ext cx="42672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1333" y="1861951"/>
            <a:ext cx="441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1511" name="WordArt 7"/>
          <p:cNvSpPr>
            <a:spLocks noChangeArrowheads="1" noChangeShapeType="1" noTextEdit="1"/>
          </p:cNvSpPr>
          <p:nvPr/>
        </p:nvSpPr>
        <p:spPr bwMode="auto">
          <a:xfrm rot="1366791">
            <a:off x="6330950" y="274638"/>
            <a:ext cx="3232150" cy="10001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66FF">
                    <a:alpha val="98000"/>
                  </a:srgbClr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"Детский дизайн"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0" name="Picture 6" descr="фон дизай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643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80428" y="1275551"/>
            <a:ext cx="6664468" cy="4583813"/>
          </a:xfrm>
          <a:prstGeom prst="rect">
            <a:avLst/>
          </a:prstGeom>
          <a:ln w="38100"/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8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" pitchFamily="34" charset="0"/>
                <a:ea typeface="Segoe UI Historic"/>
                <a:cs typeface="Segoe UI" pitchFamily="34" charset="0"/>
              </a:rPr>
              <a:t>Ожидаемые результаты</a:t>
            </a:r>
          </a:p>
          <a:p>
            <a:pPr algn="ctr">
              <a:lnSpc>
                <a:spcPct val="100000"/>
              </a:lnSpc>
            </a:pPr>
            <a:r>
              <a:rPr lang="ru-RU" sz="28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" pitchFamily="34" charset="0"/>
                <a:ea typeface="Segoe UI Historic"/>
                <a:cs typeface="Segoe UI" pitchFamily="34" charset="0"/>
              </a:rPr>
              <a:t> дети 5-6 лет:</a:t>
            </a:r>
            <a:br>
              <a:rPr lang="ru-RU" sz="24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" pitchFamily="34" charset="0"/>
                <a:ea typeface="Segoe UI Historic"/>
                <a:cs typeface="Segoe UI" pitchFamily="34" charset="0"/>
              </a:rPr>
            </a:br>
            <a:r>
              <a:rPr lang="ru-RU" sz="2400" b="1">
                <a:solidFill>
                  <a:srgbClr val="0F833B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2400" b="1">
                <a:solidFill>
                  <a:srgbClr val="0000FF"/>
                </a:solidFill>
                <a:latin typeface="Arial" charset="0"/>
                <a:cs typeface="Arial" charset="0"/>
              </a:rPr>
              <a:t>–  имеют представления о нетрадиционных техниках рисования;</a:t>
            </a:r>
          </a:p>
          <a:p>
            <a:pPr algn="ctr">
              <a:lnSpc>
                <a:spcPct val="100000"/>
              </a:lnSpc>
            </a:pPr>
            <a:r>
              <a:rPr lang="ru-RU" sz="2400" b="1">
                <a:solidFill>
                  <a:srgbClr val="0000FF"/>
                </a:solidFill>
                <a:latin typeface="Arial" charset="0"/>
                <a:cs typeface="Arial" charset="0"/>
              </a:rPr>
              <a:t>– имеют представления об особенностях используемых материалов, их свойствах;</a:t>
            </a:r>
          </a:p>
          <a:p>
            <a:pPr algn="ctr">
              <a:lnSpc>
                <a:spcPct val="100000"/>
              </a:lnSpc>
            </a:pPr>
            <a:r>
              <a:rPr lang="ru-RU" sz="2400" b="1">
                <a:solidFill>
                  <a:srgbClr val="0000FF"/>
                </a:solidFill>
                <a:latin typeface="Arial" charset="0"/>
                <a:cs typeface="Arial" charset="0"/>
              </a:rPr>
              <a:t>– обладают навыками работы с различными инструментами, материалами;</a:t>
            </a:r>
          </a:p>
          <a:p>
            <a:pPr algn="ctr">
              <a:lnSpc>
                <a:spcPct val="100000"/>
              </a:lnSpc>
            </a:pPr>
            <a:r>
              <a:rPr lang="ru-RU" sz="2400" b="1">
                <a:solidFill>
                  <a:srgbClr val="0000FF"/>
                </a:solidFill>
                <a:latin typeface="Arial" charset="0"/>
                <a:cs typeface="Arial" charset="0"/>
              </a:rPr>
              <a:t>– проявляют самостоятельность в выборе материала, создании композиции;</a:t>
            </a:r>
          </a:p>
          <a:p>
            <a:pPr algn="ctr">
              <a:lnSpc>
                <a:spcPct val="100000"/>
              </a:lnSpc>
            </a:pPr>
            <a:r>
              <a:rPr lang="ru-RU" sz="2400" b="1">
                <a:solidFill>
                  <a:srgbClr val="0000FF"/>
                </a:solidFill>
                <a:latin typeface="Arial" charset="0"/>
                <a:cs typeface="Arial" charset="0"/>
              </a:rPr>
              <a:t>– проявляют устойчивый интерес к продуктивной деятельности</a:t>
            </a:r>
            <a:r>
              <a:rPr lang="ru-RU" sz="2000">
                <a:solidFill>
                  <a:srgbClr val="00CC00"/>
                </a:solidFill>
                <a:latin typeface="Arial" charset="0"/>
                <a:cs typeface="Arial" charset="0"/>
              </a:rPr>
              <a:t> </a:t>
            </a:r>
            <a:endParaRPr lang="ru-RU" sz="2000" b="1">
              <a:solidFill>
                <a:srgbClr val="00CC00"/>
              </a:solidFill>
              <a:latin typeface="Segoe UI" pitchFamily="34" charset="0"/>
              <a:cs typeface="Segoe UI" pitchFamily="34" charset="0"/>
            </a:endParaRPr>
          </a:p>
          <a:p>
            <a:pPr algn="ctr"/>
            <a:endParaRPr lang="ru-RU" sz="2000" b="1">
              <a:solidFill>
                <a:srgbClr val="00CC0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6871" name="WordArt 7"/>
          <p:cNvSpPr>
            <a:spLocks noChangeArrowheads="1" noChangeShapeType="1" noTextEdit="1"/>
          </p:cNvSpPr>
          <p:nvPr/>
        </p:nvSpPr>
        <p:spPr bwMode="auto">
          <a:xfrm rot="1366791">
            <a:off x="6330950" y="274638"/>
            <a:ext cx="3232150" cy="10001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66FF">
                    <a:alpha val="98000"/>
                  </a:srgbClr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"Детский дизайн"</a:t>
            </a:r>
          </a:p>
        </p:txBody>
      </p:sp>
      <p:pic>
        <p:nvPicPr>
          <p:cNvPr id="36873" name="Picture 9" descr="9a_picture_5e5e42a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863" y="3255963"/>
            <a:ext cx="2284412" cy="328771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6" name="Picture 8" descr="фон дизай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643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6163" y="1122363"/>
            <a:ext cx="4660899" cy="4190999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r>
              <a:rPr lang="ru-RU" sz="28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egoe UI Historic"/>
              </a:rPr>
              <a:t>Ожидаемые результаты дети 6-7 лет:</a:t>
            </a:r>
            <a:br>
              <a:rPr lang="ru-RU" sz="24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egoe UI Historic"/>
              </a:rPr>
            </a:br>
            <a:br>
              <a:rPr lang="ru-RU" sz="2400" b="1">
                <a:solidFill>
                  <a:srgbClr val="002060"/>
                </a:solidFill>
                <a:ea typeface="Segoe UI Historic"/>
              </a:rPr>
            </a:br>
            <a:r>
              <a:rPr lang="ru-RU" sz="2400" b="1">
                <a:solidFill>
                  <a:srgbClr val="0000FF"/>
                </a:solidFill>
                <a:ea typeface="Segoe UI Historic"/>
              </a:rPr>
              <a:t>– умеют планировать работу;</a:t>
            </a:r>
            <a:br>
              <a:rPr lang="ru-RU" sz="2400" b="1">
                <a:solidFill>
                  <a:srgbClr val="0000FF"/>
                </a:solidFill>
                <a:ea typeface="Segoe UI Historic"/>
              </a:rPr>
            </a:br>
            <a:r>
              <a:rPr lang="ru-RU" sz="2400" b="1">
                <a:solidFill>
                  <a:srgbClr val="0000FF"/>
                </a:solidFill>
                <a:ea typeface="Segoe UI Historic"/>
              </a:rPr>
              <a:t>– реализуют творческие замыслы;</a:t>
            </a:r>
            <a:br>
              <a:rPr lang="ru-RU" sz="2400" b="1">
                <a:solidFill>
                  <a:srgbClr val="0000FF"/>
                </a:solidFill>
                <a:ea typeface="Segoe UI Historic"/>
              </a:rPr>
            </a:br>
            <a:r>
              <a:rPr lang="ru-RU" sz="2400" b="1">
                <a:solidFill>
                  <a:srgbClr val="0000FF"/>
                </a:solidFill>
                <a:ea typeface="Segoe UI Historic"/>
              </a:rPr>
              <a:t>– сочетают разные приемы, техники продуктивной деятельности;</a:t>
            </a:r>
            <a:br>
              <a:rPr lang="ru-RU" sz="2400" b="1">
                <a:solidFill>
                  <a:srgbClr val="0000FF"/>
                </a:solidFill>
                <a:ea typeface="Segoe UI Historic"/>
              </a:rPr>
            </a:br>
            <a:r>
              <a:rPr lang="ru-RU" sz="2400" b="1">
                <a:solidFill>
                  <a:srgbClr val="0000FF"/>
                </a:solidFill>
                <a:ea typeface="Segoe UI Historic"/>
              </a:rPr>
              <a:t>– выражает свое отношение к эстетическим объектам. </a:t>
            </a:r>
            <a:br>
              <a:rPr lang="ru-RU" sz="2000">
                <a:solidFill>
                  <a:srgbClr val="0000FF"/>
                </a:solidFill>
                <a:ea typeface="Segoe UI Historic"/>
              </a:rPr>
            </a:br>
            <a:endParaRPr lang="ru-RU" sz="2000" b="1">
              <a:solidFill>
                <a:srgbClr val="0000FF"/>
              </a:solidFill>
              <a:ea typeface="Segoe UI Historic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494176" y="2391406"/>
            <a:ext cx="4683918" cy="3420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22537" name="WordArt 9"/>
          <p:cNvSpPr>
            <a:spLocks noChangeArrowheads="1" noChangeShapeType="1" noTextEdit="1"/>
          </p:cNvSpPr>
          <p:nvPr/>
        </p:nvSpPr>
        <p:spPr bwMode="auto">
          <a:xfrm rot="1366791">
            <a:off x="6330950" y="274638"/>
            <a:ext cx="3232150" cy="10001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66FF">
                    <a:alpha val="98000"/>
                  </a:srgbClr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"Детский дизайн"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фон дизай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350"/>
            <a:ext cx="9906000" cy="6864350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1102408" y="2828657"/>
            <a:ext cx="7881256" cy="41460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z="7200" b="1" dirty="0">
                <a:solidFill>
                  <a:srgbClr val="0000FF"/>
                </a:solidFill>
                <a:ea typeface="Roboto Cn"/>
              </a:rPr>
              <a:t>Творческих успехов! </a:t>
            </a:r>
            <a:br>
              <a:rPr lang="ru-RU" sz="7200" b="1" dirty="0">
                <a:solidFill>
                  <a:srgbClr val="0000FF"/>
                </a:solidFill>
                <a:ea typeface="Roboto Cn"/>
              </a:rPr>
            </a:br>
            <a:r>
              <a:rPr lang="ru-RU" sz="7200" b="1" dirty="0">
                <a:solidFill>
                  <a:srgbClr val="0000FF"/>
                </a:solidFill>
                <a:ea typeface="Roboto Cn"/>
              </a:rPr>
              <a:t>Жд</a:t>
            </a:r>
            <a:r>
              <a:rPr lang="ru-RU" sz="7200" b="1" dirty="0">
                <a:solidFill>
                  <a:srgbClr val="0000FF"/>
                </a:solidFill>
              </a:rPr>
              <a:t>у</a:t>
            </a:r>
            <a:r>
              <a:rPr lang="ru-RU" sz="7200" b="1" dirty="0">
                <a:solidFill>
                  <a:srgbClr val="0000FF"/>
                </a:solidFill>
                <a:ea typeface="Roboto Cn"/>
                <a:cs typeface="Roboto Cn"/>
              </a:rPr>
              <a:t> всех!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04B86468-5EDA-401F-B952-F2AF1B539289}" vid="{10703081-4F7F-4945-A963-D28AAE3C7E6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Пазл</Template>
  <TotalTime>0</TotalTime>
  <Words>264</Words>
  <Application>Microsoft Office PowerPoint</Application>
  <PresentationFormat>Лист A4 (210x297 мм)</PresentationFormat>
  <Paragraphs>23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BatangChe</vt:lpstr>
      <vt:lpstr>Arial</vt:lpstr>
      <vt:lpstr>Calibri</vt:lpstr>
      <vt:lpstr>Calibri Light</vt:lpstr>
      <vt:lpstr>Impact</vt:lpstr>
      <vt:lpstr>Segoe UI</vt:lpstr>
      <vt:lpstr>Segoe UI Light</vt:lpstr>
      <vt:lpstr>Wingdings</vt:lpstr>
      <vt:lpstr>Тема1</vt:lpstr>
      <vt:lpstr> Руководитель:  Семенова Наталья Александровна</vt:lpstr>
      <vt:lpstr> «Дети охотно всегда чем-нибудь занимаются. Это весьма полезно, а потому не только не следует этому мешать, но нужно принимать меры к тому, чтобы всегда у них было что делать.»                      Ян Амос Каменский</vt:lpstr>
      <vt:lpstr>Презентация PowerPoint</vt:lpstr>
      <vt:lpstr>Задачи:  научить ребенка новым технологиям и видам художественной деятельности (декупаж,  флористика, оригами, работа с природным и бросовым материалом)    </vt:lpstr>
      <vt:lpstr>Задачи: а так же (обратная аппликация из пластилина, работа с гофробумагой,  крупой, фоамираном, тканью, воздушным пластилином, готовыми формами )    </vt:lpstr>
      <vt:lpstr>Презентация PowerPoint</vt:lpstr>
      <vt:lpstr>Ожидаемые результаты  дети 5-6 лет:  –  имеют представления о нетрадиционных техниках рисования; – имеют представления об особенностях используемых материалов, их свойствах; – обладают навыками работы с различными инструментами, материалами; – проявляют самостоятельность в выборе материала, создании композиции; – проявляют устойчивый интерес к продуктивной деятельности  </vt:lpstr>
      <vt:lpstr>Ожидаемые результаты дети 6-7 лет:  – умеют планировать работу; – реализуют творческие замыслы; – сочетают разные приемы, техники продуктивной деятельности; – выражает свое отношение к эстетическим объектам.  </vt:lpstr>
      <vt:lpstr>Творческих успехов!  Жду всех!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Руководитель:  Семенова Наталья Александровна</dc:title>
  <dc:creator/>
  <cp:lastModifiedBy/>
  <cp:revision>5</cp:revision>
  <dcterms:created xsi:type="dcterms:W3CDTF">2019-02-15T14:42:38Z</dcterms:created>
  <dcterms:modified xsi:type="dcterms:W3CDTF">2022-09-19T05:51:18Z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  <property fmtid="{D5CDD505-2E9C-101B-9397-08002B2CF9AE}" pid="3" name="_ip_UnifiedCompliancePolicyUIAction">
    <vt:lpwstr/>
  </property>
  <property fmtid="{D5CDD505-2E9C-101B-9397-08002B2CF9AE}" pid="4" name="_ip_UnifiedCompliancePolicyProperties">
    <vt:lpwstr/>
  </property>
</Properties>
</file>