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73" r:id="rId3"/>
    <p:sldId id="377" r:id="rId4"/>
    <p:sldId id="376" r:id="rId5"/>
    <p:sldId id="258" r:id="rId6"/>
    <p:sldId id="371" r:id="rId7"/>
    <p:sldId id="372" r:id="rId8"/>
    <p:sldId id="319" r:id="rId9"/>
    <p:sldId id="370" r:id="rId10"/>
    <p:sldId id="369" r:id="rId11"/>
    <p:sldId id="386" r:id="rId12"/>
    <p:sldId id="400" r:id="rId13"/>
    <p:sldId id="396" r:id="rId14"/>
    <p:sldId id="397" r:id="rId15"/>
    <p:sldId id="398" r:id="rId16"/>
    <p:sldId id="399" r:id="rId17"/>
    <p:sldId id="40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ga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E3917"/>
    <a:srgbClr val="A50021"/>
    <a:srgbClr val="CC0000"/>
    <a:srgbClr val="007033"/>
    <a:srgbClr val="D4D3DF"/>
    <a:srgbClr val="642F04"/>
    <a:srgbClr val="351413"/>
    <a:srgbClr val="212911"/>
    <a:srgbClr val="1A210D"/>
    <a:srgbClr val="4600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4-12T22:24:56.374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4-12T22:24:56.374" idx="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62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553313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4220893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077948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553313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745930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08818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48370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826748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875529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976431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678769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78507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slide" Target="slide1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635896" y="2780928"/>
            <a:ext cx="424847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2400" b="1" i="1" dirty="0" smtClean="0">
              <a:latin typeface="Times New Roman" pitchFamily="18" charset="0"/>
            </a:endParaRPr>
          </a:p>
          <a:p>
            <a:pPr algn="r"/>
            <a:r>
              <a:rPr lang="ru-RU" sz="2200" b="1" i="1" dirty="0" smtClean="0">
                <a:latin typeface="Times New Roman" pitchFamily="18" charset="0"/>
              </a:rPr>
              <a:t>         МДОУ №10  </a:t>
            </a:r>
          </a:p>
          <a:p>
            <a:pPr algn="r"/>
            <a:r>
              <a:rPr lang="ru-RU" sz="2200" b="1" i="1" dirty="0" smtClean="0">
                <a:latin typeface="Times New Roman" pitchFamily="18" charset="0"/>
              </a:rPr>
              <a:t>Вторая младшая группа №6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04664"/>
            <a:ext cx="784887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Неделя 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математики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«Мир геометрических фигур»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Как окно прямоугольник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Аккуратный, словно школьник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Он похож на дверь и книжки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И на ранец у мальчишки…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                               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8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ПРЯМОУГОЛЬНИК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3645024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Дидактическая игра: «Угадай что это?»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Развивающая игра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В.В. «Фонарики» (построй фигуру конфета по образцу), «Найди свой домик».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\IMG_20160411_1624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03279">
            <a:off x="5754394" y="648808"/>
            <a:ext cx="2500068" cy="3333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7" t="736" r="-843" b="-736"/>
          <a:stretch/>
        </p:blipFill>
        <p:spPr>
          <a:xfrm>
            <a:off x="215516" y="332656"/>
            <a:ext cx="4392488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05" r="11942" b="7218"/>
          <a:stretch/>
        </p:blipFill>
        <p:spPr>
          <a:xfrm>
            <a:off x="4427984" y="297565"/>
            <a:ext cx="3888432" cy="6054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Продукты деятельности: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008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«Парад геометрических фигур»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225" t="12575" r="4656" b="16692"/>
          <a:stretch>
            <a:fillRect/>
          </a:stretch>
        </p:blipFill>
        <p:spPr bwMode="auto">
          <a:xfrm rot="20416025">
            <a:off x="455906" y="4635341"/>
            <a:ext cx="1876291" cy="196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23712" r="-34" b="2189"/>
          <a:stretch>
            <a:fillRect/>
          </a:stretch>
        </p:blipFill>
        <p:spPr bwMode="auto">
          <a:xfrm rot="711024">
            <a:off x="3282151" y="2734420"/>
            <a:ext cx="324036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198" t="18477" r="5128" b="13301"/>
          <a:stretch>
            <a:fillRect/>
          </a:stretch>
        </p:blipFill>
        <p:spPr bwMode="auto">
          <a:xfrm rot="1565936">
            <a:off x="2423182" y="4482860"/>
            <a:ext cx="3168352" cy="176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7720" t="1922" r="10253" b="3875"/>
          <a:stretch>
            <a:fillRect/>
          </a:stretch>
        </p:blipFill>
        <p:spPr bwMode="auto">
          <a:xfrm rot="1267917" flipH="1">
            <a:off x="6377479" y="2729724"/>
            <a:ext cx="2398308" cy="3672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 t="10577" b="12976"/>
          <a:stretch>
            <a:fillRect/>
          </a:stretch>
        </p:blipFill>
        <p:spPr bwMode="auto">
          <a:xfrm>
            <a:off x="467544" y="2276872"/>
            <a:ext cx="226063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55" r="2943" b="9167"/>
          <a:stretch/>
        </p:blipFill>
        <p:spPr>
          <a:xfrm>
            <a:off x="179512" y="274638"/>
            <a:ext cx="8357399" cy="5458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93775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фигуры в </a:t>
            </a:r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тихах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417638"/>
            <a:ext cx="7200800" cy="540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04089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08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«Фигурные картины»</a:t>
            </a:r>
            <a:endParaRPr lang="ru-RU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052736"/>
            <a:ext cx="8018758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6789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452" y="274638"/>
            <a:ext cx="8459348" cy="5862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6211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635896" y="2852936"/>
            <a:ext cx="42484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2400" b="1" i="1" dirty="0" smtClean="0">
              <a:latin typeface="Times New Roman" pitchFamily="18" charset="0"/>
            </a:endParaRPr>
          </a:p>
          <a:p>
            <a:pPr algn="r"/>
            <a:r>
              <a:rPr lang="ru-RU" sz="2200" b="1" i="1" dirty="0" smtClean="0">
                <a:latin typeface="Times New Roman" pitchFamily="18" charset="0"/>
              </a:rPr>
              <a:t>         МДОУ №10  </a:t>
            </a:r>
          </a:p>
          <a:p>
            <a:pPr algn="r"/>
            <a:r>
              <a:rPr lang="ru-RU" sz="2200" b="1" i="1" dirty="0" smtClean="0">
                <a:latin typeface="Times New Roman" pitchFamily="18" charset="0"/>
              </a:rPr>
              <a:t>Вторая младшая группа №</a:t>
            </a:r>
            <a:r>
              <a:rPr lang="ru-RU" sz="2200" b="1" i="1" dirty="0" smtClean="0">
                <a:latin typeface="Times New Roman" pitchFamily="18" charset="0"/>
              </a:rPr>
              <a:t>6</a:t>
            </a:r>
          </a:p>
          <a:p>
            <a:pPr algn="r"/>
            <a:r>
              <a:rPr lang="ru-RU" sz="2200" b="1" i="1" dirty="0" smtClean="0">
                <a:latin typeface="Times New Roman" pitchFamily="18" charset="0"/>
              </a:rPr>
              <a:t>апрель 2016 год</a:t>
            </a:r>
            <a:r>
              <a:rPr lang="ru-RU" sz="2200" b="1" i="1" dirty="0" smtClean="0">
                <a:latin typeface="Times New Roman" pitchFamily="18" charset="0"/>
              </a:rPr>
              <a:t> </a:t>
            </a:r>
            <a:endParaRPr lang="ru-RU" sz="2200" b="1" i="1" dirty="0" smtClean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060848"/>
            <a:ext cx="77768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412776"/>
            <a:ext cx="7632848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/>
              <a:t>Кто с детских лет занимается математикой,  тот развивает внимание, тренирует свой мозг, свою волю, воспитывает настойчивость и упорство в достижении цели.</a:t>
            </a:r>
          </a:p>
          <a:p>
            <a:pPr>
              <a:spcBef>
                <a:spcPct val="20000"/>
              </a:spcBef>
            </a:pPr>
            <a:r>
              <a:rPr lang="ru-RU" sz="2400" dirty="0" smtClean="0"/>
              <a:t>                                А. </a:t>
            </a:r>
            <a:r>
              <a:rPr lang="ru-RU" sz="2400" dirty="0" err="1" smtClean="0"/>
              <a:t>Маркушевич</a:t>
            </a:r>
            <a:endParaRPr lang="ru-RU" sz="2400" dirty="0" smtClean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dirty="0" smtClean="0">
                <a:latin typeface="Georgia" pitchFamily="18" charset="0"/>
              </a:rPr>
              <a:t>Цель проекта: </a:t>
            </a:r>
            <a:r>
              <a:rPr lang="ru-RU" sz="2000" dirty="0" smtClean="0">
                <a:latin typeface="Georgia" pitchFamily="18" charset="0"/>
              </a:rPr>
              <a:t>Формирование у детей младшего дошкольного возраста знания о геометрических фигурах.</a:t>
            </a:r>
          </a:p>
          <a:p>
            <a:pPr>
              <a:spcBef>
                <a:spcPct val="20000"/>
              </a:spcBef>
            </a:pPr>
            <a:r>
              <a:rPr lang="ru-RU" sz="2000" b="1" dirty="0" smtClean="0">
                <a:latin typeface="Georgia" pitchFamily="18" charset="0"/>
              </a:rPr>
              <a:t>Задачи проекта: 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 Учить детей раскладывать фигуры по порядку  большой, поменьше, маленький.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 Закреплять умение различать и называть круг, треугольник, овал, квадрат, прямоугольник.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 Совершенствовать умение детей сравнивать две фигуры по цвету и форме, подбирая по фигуре.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 Распознавать геометрические фигуры и находить их в предметах окружающей обстановки.</a:t>
            </a: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83568" y="980728"/>
            <a:ext cx="763284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600" b="1" dirty="0" smtClean="0"/>
              <a:t>Организация деятельности над проектом.</a:t>
            </a:r>
          </a:p>
          <a:p>
            <a:pPr>
              <a:spcBef>
                <a:spcPct val="20000"/>
              </a:spcBef>
            </a:pPr>
            <a:r>
              <a:rPr lang="ru-RU" sz="1400" b="1" dirty="0" smtClean="0">
                <a:latin typeface="Georgia" pitchFamily="18" charset="0"/>
              </a:rPr>
              <a:t>Педагоги:</a:t>
            </a: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Georgia" pitchFamily="18" charset="0"/>
              </a:rPr>
              <a:t>Подготовка методических и дидактических материалов.</a:t>
            </a: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Georgia" pitchFamily="18" charset="0"/>
              </a:rPr>
              <a:t>Поведение занятий, дидактических игр и упражнений, наблюдений, бесед, образных ситуаций.</a:t>
            </a: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Georgia" pitchFamily="18" charset="0"/>
              </a:rPr>
              <a:t>Организация продуктивной деятельности.</a:t>
            </a: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Georgia" pitchFamily="18" charset="0"/>
              </a:rPr>
              <a:t>Донести до родителей важность развития математических способностей детей на занятиях и в повседневной жизни.</a:t>
            </a:r>
          </a:p>
          <a:p>
            <a:pPr>
              <a:spcBef>
                <a:spcPct val="20000"/>
              </a:spcBef>
            </a:pPr>
            <a:r>
              <a:rPr lang="ru-RU" sz="1400" b="1" dirty="0" smtClean="0">
                <a:latin typeface="Georgia" pitchFamily="18" charset="0"/>
              </a:rPr>
              <a:t>Дети:</a:t>
            </a: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Georgia" pitchFamily="18" charset="0"/>
              </a:rPr>
              <a:t>Участие в различных  играх, беседах.</a:t>
            </a: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Georgia" pitchFamily="18" charset="0"/>
              </a:rPr>
              <a:t>Заучивание стихотворений, разгадывание загадок о геометрических фигурах.</a:t>
            </a: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Georgia" pitchFamily="18" charset="0"/>
              </a:rPr>
              <a:t>Изготовление поделок из пластилина, бумаги.</a:t>
            </a:r>
          </a:p>
          <a:p>
            <a:pPr>
              <a:spcBef>
                <a:spcPct val="20000"/>
              </a:spcBef>
            </a:pPr>
            <a:r>
              <a:rPr lang="ru-RU" sz="1400" b="1" dirty="0" smtClean="0">
                <a:latin typeface="Georgia" pitchFamily="18" charset="0"/>
              </a:rPr>
              <a:t>Родители:</a:t>
            </a: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Georgia" pitchFamily="18" charset="0"/>
              </a:rPr>
              <a:t>Оказание помощи в пополнении групповой библиотеки.</a:t>
            </a: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Georgia" pitchFamily="18" charset="0"/>
              </a:rPr>
              <a:t>Изготовление  книг «Геометрические фигуры в стихах»</a:t>
            </a: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Georgia" pitchFamily="18" charset="0"/>
              </a:rPr>
              <a:t>Участие в изготовлении дидактических игр.</a:t>
            </a: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Georgia" pitchFamily="18" charset="0"/>
              </a:rPr>
              <a:t>Оформление  «Фигурной картины»</a:t>
            </a:r>
          </a:p>
          <a:p>
            <a:pPr>
              <a:spcBef>
                <a:spcPct val="20000"/>
              </a:spcBef>
            </a:pPr>
            <a:endParaRPr lang="ru-RU" sz="1400" dirty="0" smtClean="0">
              <a:latin typeface="Georgia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4149080"/>
            <a:ext cx="792088" cy="820127"/>
          </a:xfrm>
          <a:prstGeom prst="rect">
            <a:avLst/>
          </a:prstGeom>
          <a:noFill/>
        </p:spPr>
      </p:pic>
      <p:pic>
        <p:nvPicPr>
          <p:cNvPr id="6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4149080"/>
            <a:ext cx="792088" cy="820127"/>
          </a:xfrm>
          <a:prstGeom prst="rect">
            <a:avLst/>
          </a:prstGeom>
          <a:noFill/>
        </p:spPr>
      </p:pic>
      <p:pic>
        <p:nvPicPr>
          <p:cNvPr id="6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4149080"/>
            <a:ext cx="792088" cy="820127"/>
          </a:xfrm>
          <a:prstGeom prst="rect">
            <a:avLst/>
          </a:prstGeom>
          <a:noFill/>
        </p:spPr>
      </p:pic>
      <p:pic>
        <p:nvPicPr>
          <p:cNvPr id="6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4221088"/>
            <a:ext cx="792088" cy="820127"/>
          </a:xfrm>
          <a:prstGeom prst="rect">
            <a:avLst/>
          </a:prstGeom>
          <a:noFill/>
        </p:spPr>
      </p:pic>
      <p:pic>
        <p:nvPicPr>
          <p:cNvPr id="6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149080"/>
            <a:ext cx="792088" cy="820127"/>
          </a:xfrm>
          <a:prstGeom prst="rect">
            <a:avLst/>
          </a:prstGeom>
          <a:noFill/>
        </p:spPr>
      </p:pic>
      <p:pic>
        <p:nvPicPr>
          <p:cNvPr id="5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3356992"/>
            <a:ext cx="792088" cy="820127"/>
          </a:xfrm>
          <a:prstGeom prst="rect">
            <a:avLst/>
          </a:prstGeom>
          <a:noFill/>
        </p:spPr>
      </p:pic>
      <p:pic>
        <p:nvPicPr>
          <p:cNvPr id="5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3356992"/>
            <a:ext cx="792088" cy="820127"/>
          </a:xfrm>
          <a:prstGeom prst="rect">
            <a:avLst/>
          </a:prstGeom>
          <a:noFill/>
        </p:spPr>
      </p:pic>
      <p:pic>
        <p:nvPicPr>
          <p:cNvPr id="5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3356992"/>
            <a:ext cx="792088" cy="820127"/>
          </a:xfrm>
          <a:prstGeom prst="rect">
            <a:avLst/>
          </a:prstGeom>
          <a:noFill/>
        </p:spPr>
      </p:pic>
      <p:pic>
        <p:nvPicPr>
          <p:cNvPr id="5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3356992"/>
            <a:ext cx="792088" cy="820127"/>
          </a:xfrm>
          <a:prstGeom prst="rect">
            <a:avLst/>
          </a:prstGeom>
          <a:noFill/>
        </p:spPr>
      </p:pic>
      <p:pic>
        <p:nvPicPr>
          <p:cNvPr id="6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3356992"/>
            <a:ext cx="792088" cy="820127"/>
          </a:xfrm>
          <a:prstGeom prst="rect">
            <a:avLst/>
          </a:prstGeom>
          <a:noFill/>
        </p:spPr>
      </p:pic>
      <p:pic>
        <p:nvPicPr>
          <p:cNvPr id="5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2636912"/>
            <a:ext cx="792088" cy="820127"/>
          </a:xfrm>
          <a:prstGeom prst="rect">
            <a:avLst/>
          </a:prstGeom>
          <a:noFill/>
        </p:spPr>
      </p:pic>
      <p:pic>
        <p:nvPicPr>
          <p:cNvPr id="5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2636912"/>
            <a:ext cx="792088" cy="820127"/>
          </a:xfrm>
          <a:prstGeom prst="rect">
            <a:avLst/>
          </a:prstGeom>
          <a:noFill/>
        </p:spPr>
      </p:pic>
      <p:pic>
        <p:nvPicPr>
          <p:cNvPr id="5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2636912"/>
            <a:ext cx="792088" cy="820127"/>
          </a:xfrm>
          <a:prstGeom prst="rect">
            <a:avLst/>
          </a:prstGeom>
          <a:noFill/>
        </p:spPr>
      </p:pic>
      <p:pic>
        <p:nvPicPr>
          <p:cNvPr id="5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2636912"/>
            <a:ext cx="792088" cy="820127"/>
          </a:xfrm>
          <a:prstGeom prst="rect">
            <a:avLst/>
          </a:prstGeom>
          <a:noFill/>
        </p:spPr>
      </p:pic>
      <p:pic>
        <p:nvPicPr>
          <p:cNvPr id="5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2636912"/>
            <a:ext cx="792088" cy="820127"/>
          </a:xfrm>
          <a:prstGeom prst="rect">
            <a:avLst/>
          </a:prstGeom>
          <a:noFill/>
        </p:spPr>
      </p:pic>
      <p:pic>
        <p:nvPicPr>
          <p:cNvPr id="4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1916832"/>
            <a:ext cx="792088" cy="820127"/>
          </a:xfrm>
          <a:prstGeom prst="rect">
            <a:avLst/>
          </a:prstGeom>
          <a:noFill/>
        </p:spPr>
      </p:pic>
      <p:pic>
        <p:nvPicPr>
          <p:cNvPr id="4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916832"/>
            <a:ext cx="792088" cy="820127"/>
          </a:xfrm>
          <a:prstGeom prst="rect">
            <a:avLst/>
          </a:prstGeom>
          <a:noFill/>
        </p:spPr>
      </p:pic>
      <p:pic>
        <p:nvPicPr>
          <p:cNvPr id="4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1916832"/>
            <a:ext cx="792088" cy="820127"/>
          </a:xfrm>
          <a:prstGeom prst="rect">
            <a:avLst/>
          </a:prstGeom>
          <a:noFill/>
        </p:spPr>
      </p:pic>
      <p:pic>
        <p:nvPicPr>
          <p:cNvPr id="4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1916832"/>
            <a:ext cx="792088" cy="820127"/>
          </a:xfrm>
          <a:prstGeom prst="rect">
            <a:avLst/>
          </a:prstGeom>
          <a:noFill/>
        </p:spPr>
      </p:pic>
      <p:pic>
        <p:nvPicPr>
          <p:cNvPr id="5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1916832"/>
            <a:ext cx="792088" cy="820127"/>
          </a:xfrm>
          <a:prstGeom prst="rect">
            <a:avLst/>
          </a:prstGeom>
          <a:noFill/>
        </p:spPr>
      </p:pic>
      <p:pic>
        <p:nvPicPr>
          <p:cNvPr id="4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1124744"/>
            <a:ext cx="792088" cy="820127"/>
          </a:xfrm>
          <a:prstGeom prst="rect">
            <a:avLst/>
          </a:prstGeom>
          <a:noFill/>
        </p:spPr>
      </p:pic>
      <p:pic>
        <p:nvPicPr>
          <p:cNvPr id="4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1124744"/>
            <a:ext cx="792088" cy="820127"/>
          </a:xfrm>
          <a:prstGeom prst="rect">
            <a:avLst/>
          </a:prstGeom>
          <a:noFill/>
        </p:spPr>
      </p:pic>
      <p:pic>
        <p:nvPicPr>
          <p:cNvPr id="4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1124744"/>
            <a:ext cx="792088" cy="820127"/>
          </a:xfrm>
          <a:prstGeom prst="rect">
            <a:avLst/>
          </a:prstGeom>
          <a:noFill/>
        </p:spPr>
      </p:pic>
      <p:pic>
        <p:nvPicPr>
          <p:cNvPr id="4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124744"/>
            <a:ext cx="792088" cy="820127"/>
          </a:xfrm>
          <a:prstGeom prst="rect">
            <a:avLst/>
          </a:prstGeom>
          <a:noFill/>
        </p:spPr>
      </p:pic>
      <p:pic>
        <p:nvPicPr>
          <p:cNvPr id="4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1124744"/>
            <a:ext cx="792088" cy="820127"/>
          </a:xfrm>
          <a:prstGeom prst="rect">
            <a:avLst/>
          </a:prstGeom>
          <a:noFill/>
        </p:spPr>
      </p:pic>
      <p:sp>
        <p:nvSpPr>
          <p:cNvPr id="3124" name="AutoShape 5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11960" y="1844824"/>
            <a:ext cx="3455442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круг</a:t>
            </a:r>
            <a:endParaRPr lang="ru-RU" sz="2800" b="1" dirty="0"/>
          </a:p>
        </p:txBody>
      </p:sp>
      <p:sp>
        <p:nvSpPr>
          <p:cNvPr id="3129" name="AutoShape 5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83968" y="2564904"/>
            <a:ext cx="338343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треугольник</a:t>
            </a:r>
            <a:endParaRPr lang="ru-RU" sz="2800" b="1" dirty="0"/>
          </a:p>
        </p:txBody>
      </p:sp>
      <p:sp>
        <p:nvSpPr>
          <p:cNvPr id="3134" name="AutoShape 6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427984" y="3284984"/>
            <a:ext cx="338343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овал</a:t>
            </a:r>
            <a:endParaRPr lang="ru-RU" sz="2800" b="1" dirty="0"/>
          </a:p>
        </p:txBody>
      </p:sp>
      <p:sp>
        <p:nvSpPr>
          <p:cNvPr id="3139" name="AutoShape 6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499992" y="3933056"/>
            <a:ext cx="3311426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квадрат</a:t>
            </a:r>
            <a:endParaRPr lang="ru-RU" sz="2800" b="1" dirty="0"/>
          </a:p>
        </p:txBody>
      </p:sp>
      <p:sp>
        <p:nvSpPr>
          <p:cNvPr id="3145" name="AutoShape 7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355976" y="4653136"/>
            <a:ext cx="3312368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прямоугольник</a:t>
            </a:r>
            <a:endParaRPr lang="ru-RU" sz="2800" b="1" dirty="0"/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971600" y="1844824"/>
            <a:ext cx="2951559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понедельник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827584" y="4581128"/>
            <a:ext cx="2951559" cy="50400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пятница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899592" y="3933056"/>
            <a:ext cx="2951559" cy="50303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четверг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827584" y="2564904"/>
            <a:ext cx="2951559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вторник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899592" y="3284984"/>
            <a:ext cx="2951559" cy="503039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среда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4644008" y="6485191"/>
            <a:ext cx="1512168" cy="37280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23528" y="260648"/>
            <a:ext cx="78488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проекта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«Что хотим узнать?»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95536" y="1700808"/>
            <a:ext cx="648072" cy="671013"/>
          </a:xfrm>
          <a:prstGeom prst="rect">
            <a:avLst/>
          </a:prstGeom>
          <a:noFill/>
        </p:spPr>
      </p:pic>
      <p:pic>
        <p:nvPicPr>
          <p:cNvPr id="7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23528" y="2420888"/>
            <a:ext cx="648072" cy="671013"/>
          </a:xfrm>
          <a:prstGeom prst="rect">
            <a:avLst/>
          </a:prstGeom>
          <a:noFill/>
        </p:spPr>
      </p:pic>
      <p:pic>
        <p:nvPicPr>
          <p:cNvPr id="7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23528" y="3212976"/>
            <a:ext cx="648072" cy="671013"/>
          </a:xfrm>
          <a:prstGeom prst="rect">
            <a:avLst/>
          </a:prstGeom>
          <a:noFill/>
        </p:spPr>
      </p:pic>
      <p:pic>
        <p:nvPicPr>
          <p:cNvPr id="7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23528" y="3789040"/>
            <a:ext cx="648072" cy="671013"/>
          </a:xfrm>
          <a:prstGeom prst="rect">
            <a:avLst/>
          </a:prstGeom>
          <a:noFill/>
        </p:spPr>
      </p:pic>
      <p:pic>
        <p:nvPicPr>
          <p:cNvPr id="7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23528" y="4509120"/>
            <a:ext cx="648072" cy="671013"/>
          </a:xfrm>
          <a:prstGeom prst="rect">
            <a:avLst/>
          </a:prstGeom>
          <a:noFill/>
        </p:spPr>
      </p:pic>
      <p:pic>
        <p:nvPicPr>
          <p:cNvPr id="66" name="Picture 4" descr="C:\Users\Елена\Pictures\klip_249_божьи коровки_adr\1 (10)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24" grpId="0" animBg="1"/>
      <p:bldP spid="3129" grpId="0" animBg="1"/>
      <p:bldP spid="3134" grpId="0" animBg="1"/>
      <p:bldP spid="3139" grpId="0" animBg="1"/>
      <p:bldP spid="31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</a:rPr>
              <a:t>Эта форма у клубка,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</a:rPr>
              <a:t>У планеты, колобка,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</a:rPr>
              <a:t>Но сожми ее, дружок,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333333"/>
                </a:solidFill>
                <a:latin typeface="Tahoma" panose="020B0604030504040204" pitchFamily="34" charset="0"/>
              </a:rPr>
              <a:t>И получится </a:t>
            </a:r>
            <a:r>
              <a:rPr lang="ru-RU" sz="2400" dirty="0" smtClean="0">
                <a:solidFill>
                  <a:srgbClr val="333333"/>
                </a:solidFill>
                <a:latin typeface="Tahoma" panose="020B0604030504040204" pitchFamily="34" charset="0"/>
              </a:rPr>
              <a:t>...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solidFill>
                  <a:srgbClr val="333333"/>
                </a:solidFill>
                <a:latin typeface="Tahoma" panose="020B0604030504040204" pitchFamily="34" charset="0"/>
              </a:rPr>
              <a:t>                            Кружок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164288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ФИГУРЫ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03648" y="4293096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Развивающая игра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В.В.  «Фонарики» (построй фигуру зайчик по образцу).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50" b="-3350"/>
          <a:stretch/>
        </p:blipFill>
        <p:spPr>
          <a:xfrm rot="794396">
            <a:off x="4715587" y="299709"/>
            <a:ext cx="3096344" cy="412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70241" y="1241393"/>
            <a:ext cx="7632848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/>
              <a:t>Три вершины тут видны,</a:t>
            </a:r>
            <a:br>
              <a:rPr lang="ru-RU" sz="2400" dirty="0"/>
            </a:br>
            <a:r>
              <a:rPr lang="ru-RU" sz="2400" dirty="0"/>
              <a:t>Три угла, три стороны, -</a:t>
            </a:r>
            <a:br>
              <a:rPr lang="ru-RU" sz="2400" dirty="0"/>
            </a:br>
            <a:r>
              <a:rPr lang="ru-RU" sz="2400" dirty="0"/>
              <a:t>Ну, пожалуй, и довольно! -</a:t>
            </a:r>
            <a:br>
              <a:rPr lang="ru-RU" sz="2400" dirty="0"/>
            </a:br>
            <a:r>
              <a:rPr lang="ru-RU" sz="2400" dirty="0"/>
              <a:t>Что ты видишь? - </a:t>
            </a:r>
            <a:r>
              <a:rPr lang="ru-RU" sz="2400" dirty="0" smtClean="0"/>
              <a:t>...</a:t>
            </a: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                     Треугольник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ФИГУРЫ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3501008"/>
            <a:ext cx="6048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Развивающая игра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В.В. «Волшебный квадрат».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Дидактическая игра: «Один, два, три к треугольнику беги»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Объект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36"/>
          <a:stretch/>
        </p:blipFill>
        <p:spPr>
          <a:xfrm rot="646013">
            <a:off x="6045706" y="479855"/>
            <a:ext cx="2736304" cy="4133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/>
              <a:t>Не овал я и не круг,</a:t>
            </a:r>
            <a:br>
              <a:rPr lang="ru-RU" sz="2400" dirty="0"/>
            </a:br>
            <a:r>
              <a:rPr lang="ru-RU" sz="2400" dirty="0"/>
              <a:t>Треугольнику я друг,</a:t>
            </a:r>
            <a:br>
              <a:rPr lang="ru-RU" sz="2400" dirty="0"/>
            </a:br>
            <a:r>
              <a:rPr lang="ru-RU" sz="2400" dirty="0"/>
              <a:t>Прямоугольнику я брат,</a:t>
            </a:r>
            <a:br>
              <a:rPr lang="ru-RU" sz="2400" dirty="0"/>
            </a:br>
            <a:r>
              <a:rPr lang="ru-RU" sz="2400" dirty="0"/>
              <a:t>Ведь зовут меня... </a:t>
            </a:r>
            <a:endParaRPr lang="ru-RU" sz="2400" dirty="0" smtClean="0"/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                                     Квадрат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6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ФИГУРЫ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99592" y="3717032"/>
            <a:ext cx="4608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Дидактические игры: «Найди одинаковую фигуру», «Угадай что это?».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66" t="2750" r="1735" b="6951"/>
          <a:stretch/>
        </p:blipFill>
        <p:spPr>
          <a:xfrm rot="823087">
            <a:off x="5113009" y="263823"/>
            <a:ext cx="2740428" cy="4285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r>
              <a:rPr lang="ru-RU" sz="2400" dirty="0" smtClean="0"/>
              <a:t>Наш овал нам сделать просто:</a:t>
            </a:r>
          </a:p>
          <a:p>
            <a:r>
              <a:rPr lang="ru-RU" sz="2400" dirty="0" smtClean="0"/>
              <a:t>Круг </a:t>
            </a:r>
            <a:r>
              <a:rPr lang="ru-RU" sz="2400" dirty="0" err="1" smtClean="0"/>
              <a:t>растянем-больше</a:t>
            </a:r>
            <a:r>
              <a:rPr lang="ru-RU" sz="2400" dirty="0" smtClean="0"/>
              <a:t> роста</a:t>
            </a:r>
          </a:p>
          <a:p>
            <a:r>
              <a:rPr lang="ru-RU" sz="2400" dirty="0" smtClean="0"/>
              <a:t>Нет углов и нет сторон</a:t>
            </a:r>
          </a:p>
          <a:p>
            <a:r>
              <a:rPr lang="ru-RU" sz="2400" dirty="0" smtClean="0"/>
              <a:t>Очень вытянутый он…</a:t>
            </a:r>
          </a:p>
          <a:p>
            <a:r>
              <a:rPr lang="ru-RU" sz="2400" dirty="0" smtClean="0"/>
              <a:t>                                         </a:t>
            </a:r>
            <a:endParaRPr lang="ru-RU" sz="2400" dirty="0"/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164288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7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04664"/>
            <a:ext cx="6264696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ФИГУРЫ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3645024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Дидактические игры: «Чудесный мешочек», «Найди предмет такой же формы».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85" t="3617" r="10017" b="3964"/>
          <a:stretch/>
        </p:blipFill>
        <p:spPr>
          <a:xfrm rot="1001872">
            <a:off x="5451077" y="723759"/>
            <a:ext cx="2887105" cy="4537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422</Words>
  <Application>Microsoft Office PowerPoint</Application>
  <PresentationFormat>Экран (4:3)</PresentationFormat>
  <Paragraphs>96</Paragraphs>
  <Slides>17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Продукты деятельности:</vt:lpstr>
      <vt:lpstr>Слайд 13</vt:lpstr>
      <vt:lpstr>Геометрические фигуры в стихах</vt:lpstr>
      <vt:lpstr>«Фигурные картины»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Sega</cp:lastModifiedBy>
  <cp:revision>63</cp:revision>
  <dcterms:created xsi:type="dcterms:W3CDTF">2014-01-06T16:00:12Z</dcterms:created>
  <dcterms:modified xsi:type="dcterms:W3CDTF">2016-04-17T08:14:33Z</dcterms:modified>
</cp:coreProperties>
</file>