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84" r:id="rId17"/>
    <p:sldId id="286" r:id="rId18"/>
    <p:sldId id="287" r:id="rId19"/>
    <p:sldId id="288" r:id="rId20"/>
    <p:sldId id="289" r:id="rId21"/>
    <p:sldId id="291" r:id="rId22"/>
    <p:sldId id="294" r:id="rId23"/>
    <p:sldId id="295" r:id="rId24"/>
    <p:sldId id="305" r:id="rId25"/>
    <p:sldId id="306" r:id="rId2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5128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04CC74-1C0F-44EB-B03B-7B9116E30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EB254C-2E70-4175-82B3-C485013EB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AE22DF-B90D-46BF-B661-72D8BA3A06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</p:spPr>
        <p:txBody>
          <a:bodyPr/>
          <a:lstStyle>
            <a:lvl1pPr>
              <a:defRPr/>
            </a:lvl1pPr>
          </a:lstStyle>
          <a:p>
            <a:fld id="{EFBAD02D-3674-4301-BD87-F30868F29C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574D1C-6C55-4A4B-8371-E6B6E4D30F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FF1AF5-2D0C-43CE-8B1E-CABB549B4D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30E13F-DCCB-44AF-80CE-11BE92A6E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2F2E2A-FC14-4AAB-B3C7-E0DDF95640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401437-0E14-46EA-8257-3C952A458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147F5D-8528-4783-8C68-E81CD09B43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82C639-2F52-4220-8B53-DE968A028E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4AF5CF-7164-4F0C-AB58-5E4E327878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ABA6DF92-7132-4E2A-AFD0-7B0BD87E05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96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20725"/>
            <a:ext cx="8229600" cy="16192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Возрастные особенности детей 5-6 лет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420888"/>
            <a:ext cx="5219700" cy="3825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Если до 5 лет ребенка интересовал окружающий мир, то после — присоединяется интерес к  взаимоотношениям людей.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Дети чувствуют любую неискренность и перестают доверять человеку, который обманул.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Старшие дошкольники способны различать весь спектр человеческих эмоций, у них появляются устойчивые чувства и отношения.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9750" y="12223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Обладает установкой </a:t>
            </a: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положительного отношения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к миру, к разным видам труда, другим людям и самому себе, обладает чувством собственного достоинства; активно </a:t>
            </a: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взаимодействует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со сверстниками и взрослыми, участвует в совместных играх. </a:t>
            </a: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Способен договариваться</a:t>
            </a: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, учитывать интересы и чувства других, </a:t>
            </a: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сопереживать</a:t>
            </a: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неудачам и радоваться успехам других;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адекватно проявляет свои чувства</a:t>
            </a: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, в том числе чувство веры в себя, старается разрешать конфликты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938"/>
            <a:ext cx="8229600" cy="11906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>
                <a:solidFill>
                  <a:srgbClr val="DC2300"/>
                </a:solidFill>
                <a:latin typeface="Georgia" pitchFamily="16" charset="0"/>
              </a:rPr>
              <a:t>Формируются  высшие чувства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108075"/>
            <a:ext cx="8280400" cy="5372100"/>
          </a:xfrm>
          <a:ln/>
        </p:spPr>
        <p:txBody>
          <a:bodyPr lIns="0" tIns="0" rIns="0" bIns="0" anchor="ctr"/>
          <a:lstStyle/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latin typeface="Cambria" pitchFamily="16" charset="0"/>
              </a:rPr>
              <a:t>Моральные: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гордости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стыда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дружбы.</a:t>
            </a:r>
          </a:p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latin typeface="Cambria" pitchFamily="16" charset="0"/>
              </a:rPr>
              <a:t>Интеллектуальные</a:t>
            </a:r>
            <a:r>
              <a:rPr lang="ru-RU" sz="2600" i="1">
                <a:latin typeface="Cambria" pitchFamily="16" charset="0"/>
              </a:rPr>
              <a:t>: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любознательность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интерес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удивление</a:t>
            </a:r>
          </a:p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latin typeface="Cambria" pitchFamily="16" charset="0"/>
              </a:rPr>
              <a:t>Эстетические</a:t>
            </a:r>
            <a:r>
              <a:rPr lang="ru-RU" sz="2600">
                <a:latin typeface="Cambria" pitchFamily="16" charset="0"/>
              </a:rPr>
              <a:t>: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прекрасного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героического.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Часто в этом возрасте появляется такоя черта, как лживость, т. е. целеноправленное искажение истины.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Формируются основные черты характера ребенка, «Я» - позиция. 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Уже можно понять, каким будет ребенок в будущем.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60363" y="1079500"/>
            <a:ext cx="8280400" cy="449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Но родители продолжают оставаться примером для детей. Если родители несут позитивную информацию, если у ребенка на душе хорошо, нет страха, обиды, тревоги, то любую информацию (личностную и интеллектуальную) можно заложить в ребенка.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>
                <a:solidFill>
                  <a:srgbClr val="FF0000"/>
                </a:solidFill>
                <a:latin typeface="Georgia" pitchFamily="16" charset="0"/>
              </a:rPr>
              <a:t>Развитие речи детей </a:t>
            </a:r>
            <a:r>
              <a:rPr lang="ru-RU" b="1" i="1" dirty="0" smtClean="0">
                <a:solidFill>
                  <a:srgbClr val="FF0000"/>
                </a:solidFill>
                <a:latin typeface="Georgia" pitchFamily="16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Georgia" pitchFamily="1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Georgia" pitchFamily="16" charset="0"/>
              </a:rPr>
              <a:t>5-6 </a:t>
            </a:r>
            <a:r>
              <a:rPr lang="ru-RU" b="1" i="1" dirty="0">
                <a:solidFill>
                  <a:srgbClr val="FF0000"/>
                </a:solidFill>
                <a:latin typeface="Georgia" pitchFamily="16" charset="0"/>
              </a:rPr>
              <a:t>лет</a:t>
            </a:r>
            <a:r>
              <a:rPr lang="ru-RU" dirty="0"/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20725" y="1484313"/>
            <a:ext cx="7920038" cy="409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Иметь достаточно богатый словарный запас, около 4000 слов;.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Может участвовать в беседе, высказывать свое мнение.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Уметь аргументировано и доброжелательно оценить ответ, высказывание сверстника.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Определять место звука в слове.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Уметь подбирать к существительным несколько прилагательных; заменять слова другим словом со сходным значением.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Работать над интонационной выразительностью речи.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60363" y="1597025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Необходимо: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     Продолжать развивать речь как средство общения. Расширять представления детей о многообразии окружающего мира.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     Поощрять попытки ребенка делиться с педагогом и другими детьми разнообразными впечатлениями.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     Подсказывать детям формы выражения вежливости.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     Учить детей решать спорные вопросы и улаживать конфликты с помощью речи</a:t>
            </a:r>
            <a:r>
              <a:rPr lang="ru-RU" sz="22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720725" y="360363"/>
            <a:ext cx="8280400" cy="1260475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Речевая среда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95313" y="539750"/>
            <a:ext cx="8224837" cy="69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Лексика и грамматика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9750" y="1416050"/>
            <a:ext cx="8099425" cy="524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Различать и называть виды транспорта, овощи, фрукты, рбувь, ягоды, мебель, одежда, посуда, домашние, дикие животные;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Называть профессии: учитель, продавец, водитель, летчик, парикмахер...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Знать название родного города, страны, ее столицы, домашний адрес, И. О. родителей, их профессии;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Классифицировать предметы, определять материалы, из которых они сделаны;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Знать  времена года, называть дни недели, части суток;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Называть части тела;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Называть детенышей животных.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79388"/>
            <a:ext cx="8224838" cy="1260475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Чтение художественной литературы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9750" y="1979613"/>
            <a:ext cx="8099425" cy="450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Знать 2-3 стихотворения, 2-3 считалки, 2-3 загадки.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Называть жанр произведения (сказка, стих, рассказ).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Драматизировать небольшие сказки, читать по ролям стихотворения.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Называть любимого детского автора, любимые сказки и рассказы.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7000"/>
            <a:ext cx="8229600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Внимание</a:t>
            </a:r>
            <a:r>
              <a:rPr lang="ru-R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44650"/>
            <a:ext cx="8229600" cy="4435475"/>
          </a:xfrm>
          <a:ln/>
        </p:spPr>
        <p:txBody>
          <a:bodyPr lIns="0" tIns="0" rIns="0" bIns="0" anchor="ctr"/>
          <a:lstStyle/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2775" y="1439863"/>
            <a:ext cx="8062913" cy="4429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5176"/>
                </a:solidFill>
                <a:cs typeface="Times New Roman" pitchFamily="16" charset="0"/>
              </a:rPr>
              <a:t> - 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выполнить задание, не отвлекаясь в течение 20-25 минут;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удерживать в поле зрения 6-7 предметов;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находить 10 отличий между предметами;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  выполнять самостоятельно задания по предложенному образцу;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находить 8-9 пар одинаковых предметов;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384175"/>
            <a:ext cx="8224838" cy="874713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Связная речь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9750" y="1439863"/>
            <a:ext cx="8280400" cy="4697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Задачей на данном возрастном этапе является—совершенствование связной речи ребенка.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     Хорошее упражнение для развития речи—рассматривание картинок и составление по ним рассказа (3-5 предложений), описание картинок по памяти. Ребенку можно предложить не только рассказать о том, что изображено на картинке, но и описать последующие или предшествующие события.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204788"/>
            <a:ext cx="8224838" cy="874712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Фонематический слух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20725" y="2160588"/>
            <a:ext cx="7740650" cy="244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  <a:cs typeface="Arial Unicode MS" charset="0"/>
              </a:rPr>
              <a:t>Учится различать </a:t>
            </a:r>
            <a:r>
              <a:rPr lang="ru-RU" sz="3200" dirty="0">
                <a:solidFill>
                  <a:srgbClr val="000080"/>
                </a:solidFill>
                <a:latin typeface="Cambria" pitchFamily="16" charset="0"/>
                <a:cs typeface="Arial Unicode MS" charset="0"/>
              </a:rPr>
              <a:t>гласные и согласные звуки, может определить количество слогов в словах, место звука в слове (в начале, середине, конце слова)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14338" y="384175"/>
            <a:ext cx="8224837" cy="874713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Словесные игры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19150" y="1536700"/>
            <a:ext cx="5481638" cy="4583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Придумай предложение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Найди ошибку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Назови слово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Конкурс загадок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Счет предметов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Чистоговорки, скороговорки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Угадай предмет по описанию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Скажи наоборот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2550"/>
            <a:ext cx="8229600" cy="15287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00113" y="1260475"/>
            <a:ext cx="6480175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Отгадай предмет по названию его частей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Кто как передвигается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Кто как ест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Кто как подает голос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Подбери слова признаки (какой)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Назови ласково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Назови детенышей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Что лишнее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3250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96900" y="171450"/>
            <a:ext cx="8223250" cy="1219200"/>
          </a:xfrm>
          <a:ln/>
        </p:spPr>
        <p:txBody>
          <a:bodyPr lIns="0" tIns="0" rIns="0" bIns="0" anchor="ctr"/>
          <a:lstStyle/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Развитие мелкой моторики руки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60363" y="1439863"/>
            <a:ext cx="8459787" cy="365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Как показывает практика, именно это положение обеспечивает свободное движение пишущей руки. Обратите внимание на то, как ребенок держит ручку: если сильно сжимая и выгнув указательный палец, то письмо ему будет даваться с трудом.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          Не стремитесь купить ручку какой-либо удивительной формы. Лучше обыкновенные. Особенно не подходят плоские четырехгранные, а также чересчур короткие или слишком длинные</a:t>
            </a:r>
            <a:r>
              <a:rPr lang="ru-RU" sz="1600">
                <a:solidFill>
                  <a:srgbClr val="0D0D0D"/>
                </a:solidFill>
                <a:latin typeface="Times New Roman" pitchFamily="16" charset="0"/>
                <a:cs typeface="Times New Roman" pitchFamily="16" charset="0"/>
              </a:rPr>
              <a:t>. 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63" y="5040313"/>
            <a:ext cx="3771900" cy="1570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2813" y="5040313"/>
            <a:ext cx="3557587" cy="157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499176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/>
              <a:t>   	Н</a:t>
            </a:r>
            <a:r>
              <a:rPr lang="ru-RU" sz="2400" dirty="0" smtClean="0"/>
              <a:t>ельзя заниматься с ребенком, если у вас плохое настроение. Лучше отложить занятие и в том случае, если малыш чем-то расстроен или болен. Только положительные эмоции обеспечивают эффективность и высокую результативность занятия.</a:t>
            </a:r>
          </a:p>
          <a:p>
            <a:endParaRPr lang="ru-RU" sz="2400" dirty="0"/>
          </a:p>
        </p:txBody>
      </p:sp>
      <p:pic>
        <p:nvPicPr>
          <p:cNvPr id="6147" name="Picture 3" descr="C:\Users\Татьяна\Pictures\картинки\фото детские\маль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12976"/>
            <a:ext cx="3643338" cy="2890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3250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Память</a:t>
            </a:r>
            <a:r>
              <a:rPr lang="ru-RU"/>
              <a:t>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9750" y="1800225"/>
            <a:ext cx="7702550" cy="4068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запоминать 10-12 картинок в течение 1-2 минут;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рассказывать наизусть несколько стихотворений;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пересказать близко к тексту прочитанное произведение;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сравнивать два изображения, предмета по памяти;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3250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Мышление</a:t>
            </a:r>
            <a:r>
              <a:rPr lang="ru-RU"/>
              <a:t>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8313" y="1439863"/>
            <a:ext cx="8026400" cy="499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определять последовательность событий;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складывать разрезанную картинку из 6-9 частей;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находить и объяснять несоответствия на рисунках;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находить и объяснять отличия между предметами и явлениями;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- находить среди предложенных 4 предметов лишний, объяснять свой выбор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27000"/>
            <a:ext cx="8229600" cy="143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90550" y="714375"/>
            <a:ext cx="8229600" cy="540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Ведущая деятельность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игра со сверстниками.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i="1">
              <a:solidFill>
                <a:srgbClr val="000080"/>
              </a:solidFill>
              <a:latin typeface="Cambria" pitchFamily="16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Условия успешности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собственный широкий кругозор, хорошо развитая речь.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80"/>
              </a:solidFill>
              <a:latin typeface="Cambria" pitchFamily="16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Отношения со сверстниками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партнер по играм, предпочтения в общении.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80"/>
              </a:solidFill>
              <a:latin typeface="Cambria" pitchFamily="16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Отношения со взрослыми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источник информации, собеседник.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12223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Способ познания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общение со взрослым, сверстником, самостоятельная деятельность, экспериментирование.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i="1">
              <a:solidFill>
                <a:srgbClr val="000080"/>
              </a:solidFill>
              <a:latin typeface="Cambria" pitchFamily="16" charset="0"/>
            </a:endParaRP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Эмоции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настроение ровное, оптимистическое.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2550"/>
            <a:ext cx="8229600" cy="15287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>
                <a:solidFill>
                  <a:srgbClr val="FF0000"/>
                </a:solidFill>
                <a:latin typeface="Georgia" pitchFamily="16" charset="0"/>
              </a:rPr>
              <a:t>Признаки познавательной активности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1619250"/>
            <a:ext cx="8229600" cy="5040313"/>
          </a:xfrm>
          <a:ln/>
        </p:spPr>
        <p:txBody>
          <a:bodyPr lIns="0" tIns="0" rIns="0" bIns="0" anchor="ctr"/>
          <a:lstStyle/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Ребенок сам занимается умственной деятельностью.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Предпочитает сам найти ответ на вопрос.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Просит почитать книги, дослушивает до конца.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Положительно относится к занятиям, связанным с умсвенным напряжением.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Часто задает вопросы.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Дожидается ответа на заданный вопрос.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Склонен к принятию собственных решений, опираясь на свои знания, умения в различных видах деятельности.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3250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>
                <a:solidFill>
                  <a:srgbClr val="FF0000"/>
                </a:solidFill>
                <a:latin typeface="Georgia" pitchFamily="16" charset="0"/>
              </a:rPr>
              <a:t>Трудовая деятельность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00063" y="1800225"/>
            <a:ext cx="8228012" cy="436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Освоенные ранее виды детского труда выполняются качественно, быстро, осознанно. </a:t>
            </a:r>
          </a:p>
          <a:p>
            <a: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Становится возможным освоение детьми разных видов ручного труда.</a:t>
            </a:r>
          </a:p>
          <a:p>
            <a: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В старшем дошкольном возрасте (5-7 лет) активно развиваются </a:t>
            </a:r>
            <a:r>
              <a:rPr lang="ru-RU" sz="2800" i="1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планирование и самооценивание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 трудовой деятельности.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80"/>
              </a:solidFill>
              <a:latin typeface="Cambria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Пятилетние дети влюбчивы.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Объектом влюбленности может стать человек любого возраста.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Вместе с влюбленностью приходит и ревность.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Мальчики начинают ревновать маму к отцу, а девочки наоборот, папу к маме.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Это порождает агрессивные выпады.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34465</TotalTime>
  <Words>940</Words>
  <Application>Microsoft Office PowerPoint</Application>
  <PresentationFormat>Экран (4:3)</PresentationFormat>
  <Paragraphs>133</Paragraphs>
  <Slides>25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Возрастные особенности детей 5-6 лет</vt:lpstr>
      <vt:lpstr>Внимание </vt:lpstr>
      <vt:lpstr>Память </vt:lpstr>
      <vt:lpstr>Мышление </vt:lpstr>
      <vt:lpstr>Слайд 5</vt:lpstr>
      <vt:lpstr>Слайд 6</vt:lpstr>
      <vt:lpstr>Признаки познавательной активности</vt:lpstr>
      <vt:lpstr>Трудовая деятельность</vt:lpstr>
      <vt:lpstr>Слайд 9</vt:lpstr>
      <vt:lpstr>Слайд 10</vt:lpstr>
      <vt:lpstr>Слайд 11</vt:lpstr>
      <vt:lpstr>Слайд 12</vt:lpstr>
      <vt:lpstr>Формируются  высшие чувства</vt:lpstr>
      <vt:lpstr>Слайд 14</vt:lpstr>
      <vt:lpstr>Слайд 15</vt:lpstr>
      <vt:lpstr>Развитие речи детей  5-6 лет </vt:lpstr>
      <vt:lpstr> </vt:lpstr>
      <vt:lpstr> </vt:lpstr>
      <vt:lpstr> </vt:lpstr>
      <vt:lpstr> </vt:lpstr>
      <vt:lpstr> </vt:lpstr>
      <vt:lpstr> </vt:lpstr>
      <vt:lpstr> </vt:lpstr>
      <vt:lpstr> 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ГРУППА 9</cp:lastModifiedBy>
  <cp:revision>4</cp:revision>
  <cp:lastPrinted>1601-01-01T00:00:00Z</cp:lastPrinted>
  <dcterms:created xsi:type="dcterms:W3CDTF">2014-04-11T03:14:28Z</dcterms:created>
  <dcterms:modified xsi:type="dcterms:W3CDTF">2016-09-07T12:07:34Z</dcterms:modified>
</cp:coreProperties>
</file>