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5" r:id="rId6"/>
    <p:sldId id="276" r:id="rId7"/>
    <p:sldId id="277" r:id="rId8"/>
    <p:sldId id="278" r:id="rId9"/>
    <p:sldId id="280" r:id="rId10"/>
    <p:sldId id="279" r:id="rId11"/>
    <p:sldId id="272" r:id="rId12"/>
    <p:sldId id="270" r:id="rId13"/>
    <p:sldId id="267" r:id="rId14"/>
    <p:sldId id="271" r:id="rId15"/>
    <p:sldId id="274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11" Target="../media/image32.jpeg" Type="http://schemas.openxmlformats.org/officeDocument/2006/relationships/image"/><Relationship Id="rId5" Target="../media/image26.jpeg" Type="http://schemas.openxmlformats.org/officeDocument/2006/relationships/image"/><Relationship Id="rId10" Target="../media/image31.jpeg" Type="http://schemas.openxmlformats.org/officeDocument/2006/relationships/image"/><Relationship Id="rId4" Target="../media/image25.jpe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33.jpeg" Type="http://schemas.openxmlformats.org/officeDocument/2006/relationships/image"/><Relationship Id="rId7" Target="../media/image37.jpeg" Type="http://schemas.openxmlformats.org/officeDocument/2006/relationships/image"/><Relationship Id="rId12" Target="../media/image4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6.jpeg" Type="http://schemas.openxmlformats.org/officeDocument/2006/relationships/image"/><Relationship Id="rId11" Target="../media/image41.jpeg" Type="http://schemas.openxmlformats.org/officeDocument/2006/relationships/image"/><Relationship Id="rId5" Target="../media/image35.jpeg" Type="http://schemas.openxmlformats.org/officeDocument/2006/relationships/image"/><Relationship Id="rId10" Target="../media/image40.jpeg" Type="http://schemas.openxmlformats.org/officeDocument/2006/relationships/image"/><Relationship Id="rId4" Target="../media/image34.jpeg" Type="http://schemas.openxmlformats.org/officeDocument/2006/relationships/image"/><Relationship Id="rId9" Target="../media/image39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47.jpeg" Type="http://schemas.openxmlformats.org/officeDocument/2006/relationships/image"/><Relationship Id="rId3" Target="../media/image43.jpeg" Type="http://schemas.openxmlformats.org/officeDocument/2006/relationships/image"/><Relationship Id="rId7" Target="../media/image46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10" Target="../media/image49.jpeg" Type="http://schemas.openxmlformats.org/officeDocument/2006/relationships/image"/><Relationship Id="rId4" Target="../media/image25.jpeg" Type="http://schemas.openxmlformats.org/officeDocument/2006/relationships/image"/><Relationship Id="rId9" Target="../media/image4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1.jpeg" Type="http://schemas.openxmlformats.org/officeDocument/2006/relationships/image"/><Relationship Id="rId5" Target="../media/image50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55.jpeg" Type="http://schemas.openxmlformats.org/officeDocument/2006/relationships/image"/><Relationship Id="rId13" Target="../media/image60.jpeg" Type="http://schemas.openxmlformats.org/officeDocument/2006/relationships/image"/><Relationship Id="rId3" Target="../media/image6.jpeg" Type="http://schemas.openxmlformats.org/officeDocument/2006/relationships/image"/><Relationship Id="rId7" Target="../media/image54.jpeg" Type="http://schemas.openxmlformats.org/officeDocument/2006/relationships/image"/><Relationship Id="rId12" Target="../media/image59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5.jpeg" Type="http://schemas.openxmlformats.org/officeDocument/2006/relationships/image"/><Relationship Id="rId11" Target="../media/image58.jpeg" Type="http://schemas.openxmlformats.org/officeDocument/2006/relationships/image"/><Relationship Id="rId5" Target="../media/image53.jpeg" Type="http://schemas.openxmlformats.org/officeDocument/2006/relationships/image"/><Relationship Id="rId10" Target="../media/image57.jpeg" Type="http://schemas.openxmlformats.org/officeDocument/2006/relationships/image"/><Relationship Id="rId4" Target="../media/image52.jpeg" Type="http://schemas.openxmlformats.org/officeDocument/2006/relationships/image"/><Relationship Id="rId9" Target="../media/image56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 ?><Relationships xmlns="http://schemas.openxmlformats.org/package/2006/relationships"><Relationship Id="rId8" Target="../media/image16.jpeg" Type="http://schemas.openxmlformats.org/officeDocument/2006/relationships/image"/><Relationship Id="rId3" Target="../media/image11.jpeg" Type="http://schemas.openxmlformats.org/officeDocument/2006/relationships/image"/><Relationship Id="rId7" Target="../media/image15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.jpeg" Type="http://schemas.openxmlformats.org/officeDocument/2006/relationships/image"/><Relationship Id="rId11" Target="../media/image19.jpeg" Type="http://schemas.openxmlformats.org/officeDocument/2006/relationships/image"/><Relationship Id="rId5" Target="../media/image13.jpeg" Type="http://schemas.openxmlformats.org/officeDocument/2006/relationships/image"/><Relationship Id="rId10" Target="../media/image18.jpeg" Type="http://schemas.openxmlformats.org/officeDocument/2006/relationships/image"/><Relationship Id="rId4" Target="../media/image12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4daily.net/wp-content/uploads/2013/07/water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4" y="14246"/>
            <a:ext cx="9145433" cy="6843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№10»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0162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- источник жизни»</a:t>
            </a:r>
          </a:p>
          <a:p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3882069"/>
            <a:ext cx="252028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100000"/>
            </a:pPr>
            <a:endParaRPr lang="ru-RU" sz="2400" kern="0" dirty="0" smtClean="0">
              <a:latin typeface="Times New Roman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100000"/>
            </a:pPr>
            <a:endParaRPr lang="ru-RU" sz="2400" kern="0" dirty="0">
              <a:latin typeface="Times New Roman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100000"/>
            </a:pPr>
            <a:r>
              <a:rPr lang="ru-RU" sz="2400" kern="0" dirty="0" smtClean="0">
                <a:latin typeface="Times New Roman"/>
              </a:rPr>
              <a:t>Авторы</a:t>
            </a:r>
            <a:r>
              <a:rPr lang="ru-RU" sz="2400" kern="0" dirty="0">
                <a:latin typeface="Times New Roman"/>
              </a:rPr>
              <a:t>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100000"/>
            </a:pPr>
            <a:r>
              <a:rPr lang="ru-RU" sz="2400" kern="0" dirty="0" smtClean="0">
                <a:latin typeface="Times New Roman"/>
              </a:rPr>
              <a:t>Федорова </a:t>
            </a:r>
            <a:r>
              <a:rPr lang="ru-RU" sz="2400" kern="0" dirty="0">
                <a:latin typeface="Times New Roman"/>
              </a:rPr>
              <a:t>Д.А</a:t>
            </a:r>
            <a:r>
              <a:rPr lang="ru-RU" sz="2400" kern="0" dirty="0" smtClean="0">
                <a:latin typeface="Times New Roman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100000"/>
            </a:pPr>
            <a:r>
              <a:rPr lang="ru-RU" sz="2400" kern="0" dirty="0" smtClean="0">
                <a:latin typeface="Times New Roman"/>
              </a:rPr>
              <a:t>Березина А.Ю.</a:t>
            </a:r>
            <a:endParaRPr lang="ru-RU" sz="2400" kern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2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.d-cd.net/2UAAAgCyy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41" y="-297"/>
            <a:ext cx="9163082" cy="685859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32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kern="0" dirty="0" smtClean="0">
                <a:latin typeface="Times New Roman"/>
              </a:rPr>
              <a:t>Художественно-эстетическое </a:t>
            </a:r>
            <a:br>
              <a:rPr lang="ru-RU" sz="3600" b="1" kern="0" dirty="0" smtClean="0">
                <a:latin typeface="Times New Roman"/>
              </a:rPr>
            </a:br>
            <a:r>
              <a:rPr lang="ru-RU" sz="3600" b="1" kern="0" dirty="0" smtClean="0">
                <a:latin typeface="Times New Roman"/>
              </a:rPr>
              <a:t>развитие</a:t>
            </a:r>
            <a:r>
              <a:rPr lang="ru-RU" sz="3600" b="1" kern="0" dirty="0">
                <a:latin typeface="Times New Roman"/>
              </a:rPr>
              <a:t/>
            </a:r>
            <a:br>
              <a:rPr lang="ru-RU" sz="3600" b="1" kern="0" dirty="0">
                <a:latin typeface="Times New Roman"/>
              </a:rPr>
            </a:br>
            <a:endParaRPr lang="ru-RU" sz="3600" dirty="0"/>
          </a:p>
        </p:txBody>
      </p:sp>
      <p:pic>
        <p:nvPicPr>
          <p:cNvPr id="5122" name="Picture 2" descr="C:\Users\Пользователь\AppData\Local\Temp\Tmp_view\IMG-65c8c053f484bcc99f43f8287206933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4" y="1629000"/>
            <a:ext cx="24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AppData\Local\Temp\Tmp_view\IMG-a7dda85168d254004324f611ae74a96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81" y="2240808"/>
            <a:ext cx="1440000" cy="19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AppData\Local\Temp\Tmp_view\IMG-e0e06e627d0020bf7342ddd5100e9165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1440000" cy="19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AppData\Local\Temp\Tmp_view\IMG-e62cd3ef5ef2741da9240ea2e02eefb1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440000" cy="108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6" name="Picture 6" descr="C:\Users\Пользователь\AppData\Local\Temp\Tmp_view\IMG-f5965caa8ebd1a984a95d002a496f5cc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81" y="4772736"/>
            <a:ext cx="24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AppData\Local\Temp\Tmp_view\IMG-ff6421eac5c0ae1bd83f90951b60d097-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04" y="3512736"/>
            <a:ext cx="2400000" cy="18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8" name="Picture 8" descr="C:\Users\Пользователь\AppData\Local\Temp\Tmp_view\IMG-2f80270128f5d36cfc9ad786abab2238-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8" y="4403129"/>
            <a:ext cx="1304791" cy="1252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a.d-cd.net/2UAAAgCyy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44" y="0"/>
            <a:ext cx="9162444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9321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849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AppData\Local\Temp\Tmp_view\IMG-6c6fb98850190594170058fb5d39a13f-V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52842" cy="233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AppData\Local\Temp\Tmp_view\IMG-09c5581e6219693ffdd5f4a9c982b75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1440000" cy="19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AppData\Local\Temp\Tmp_view\IMG-9c2ac9c9ab034af81da895cd8f78681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232408" cy="167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AppData\Local\Temp\Tmp_view\IMG-43ae5b548d3276f6b29664279445b97f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1440"/>
            <a:ext cx="2101081" cy="157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AppData\Local\Temp\Tmp_view\IMG-578e2359808959af5df54464cf215ceb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5913"/>
            <a:ext cx="1440000" cy="19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AppData\Local\Temp\Tmp_view\IMG-c4bf8f523f4bbe47c0c33d4d56ec809f-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33" y="4656470"/>
            <a:ext cx="2201041" cy="1650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Пользователь\AppData\Local\Temp\Tmp_view\IMG-e427e1ee8613ab796386621445bd70ce-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1332"/>
            <a:ext cx="1440000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Пользователь\AppData\Local\Temp\Tmp_view\20200708_11005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7346" y="4809082"/>
            <a:ext cx="2114754" cy="1514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.d-cd.net/2UAAAgCyy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32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AppData\Local\Temp\Tmp_view\IMG-5c2b4deaed0f2fcbe165a1c3daa20cd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" y="2271302"/>
            <a:ext cx="2737846" cy="1540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Пользователь\AppData\Local\Temp\Tmp_view\IMG-cef3b69cc1e378341a20480ac7e1cf9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057851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C:\Users\Пользователь\AppData\Local\Temp\Tmp_view\20200902_0927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0336" y="4617128"/>
            <a:ext cx="2405710" cy="1714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C:\Users\Пользователь\AppData\Local\Temp\Tmp_view\20200902_0928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5483" r="16239" b="-696"/>
          <a:stretch/>
        </p:blipFill>
        <p:spPr bwMode="auto">
          <a:xfrm>
            <a:off x="755576" y="4581128"/>
            <a:ext cx="2311717" cy="1786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8" name="Picture 6" descr="C:\Users\Пользователь\Downloads\20200902_0928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68314"/>
            <a:ext cx="2952328" cy="1660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3" descr="C:\Users\Пользователь\AppData\Local\Temp\Tmp_view\IMG-79beb2190fd688c5e6ee924e0d1febae-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58" y="4205527"/>
            <a:ext cx="1903223" cy="253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07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.d-cd.net/2UAAAgCyy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" y="6946"/>
            <a:ext cx="9140587" cy="685105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32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AppData\Local\Temp\Tmp_view\20200901_164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28" y="1484784"/>
            <a:ext cx="38404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AppData\Local\Temp\Tmp_view\20200902_1121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680000" cy="263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67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" y="0"/>
            <a:ext cx="9168606" cy="6857999"/>
          </a:xfrm>
          <a:prstGeom prst="rect">
            <a:avLst/>
          </a:prstGeom>
        </p:spPr>
      </p:pic>
      <p:pic>
        <p:nvPicPr>
          <p:cNvPr id="4" name="Picture 2" descr="https://st2.depositphotos.com/1008550/12031/i/950/depositphotos_120315000-stock-photo-drops-of-water-o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86" y="-297"/>
            <a:ext cx="9181372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17364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328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Пользователь\AppData\Local\Temp\Tmp_view\20200904_102726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0667" y="1272342"/>
            <a:ext cx="3267118" cy="1837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AppData\Local\Temp\Tmp_view\20200904_1033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6453" y="1864084"/>
            <a:ext cx="2706757" cy="1522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AppData\Local\Temp\Tmp_view\IMG-20200904-WA0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18" y="1706546"/>
            <a:ext cx="1997952" cy="2663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AppData\Local\Temp\Tmp_view\IMG-20200904-WA0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3861048"/>
            <a:ext cx="2105784" cy="2807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воды»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Пользователь\AppData\Local\Temp\Tmp_view\IMG-20200904-WA000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60" y="4392048"/>
            <a:ext cx="2624320" cy="1968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AppData\Local\Temp\Tmp_view\IMG-20200904-WA000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38" y="188640"/>
            <a:ext cx="2374508" cy="1780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AppData\Local\Temp\Tmp_view\IMG-20200904-WA00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11096"/>
            <a:ext cx="2293122" cy="305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0.liveinternet.ru/images/attach/b/4/103/141/103141816_large_PAP_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4" y="0"/>
            <a:ext cx="915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«Праздник воды»;</a:t>
            </a:r>
          </a:p>
          <a:p>
            <a:pPr lvl="2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«Вода-источник жизни»;</a:t>
            </a:r>
          </a:p>
          <a:p>
            <a:pPr lvl="2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папка «Вода-источник жизни»;</a:t>
            </a:r>
          </a:p>
          <a:p>
            <a:pPr lvl="2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«Вода-источник жизни»;</a:t>
            </a:r>
          </a:p>
          <a:p>
            <a:pPr lvl="2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AppData\Local\Temp\Tmp_view\20200710_112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512" y="3999712"/>
            <a:ext cx="3240000" cy="2098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ds05.infourok.ru/uploads/ex/05d5/000410fc-30048081/hello_html_6066d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0"/>
            <a:ext cx="9144000" cy="68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allpaper-house.com/data/out/12/wallpaper2you_5815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5486400"/>
            <a:ext cx="432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2984" y="243512"/>
            <a:ext cx="67338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200" b="1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22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краткосрочный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 проекта</a:t>
            </a:r>
            <a:r>
              <a:rPr lang="ru-RU" sz="2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ru-RU" sz="22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познавательно-исследовательский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</a:t>
            </a:r>
            <a:r>
              <a:rPr lang="ru-RU" sz="22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</a:t>
            </a:r>
            <a:r>
              <a:rPr lang="ru-RU" sz="22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endParaRPr lang="ru-RU" sz="22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группы №7, воспитатели, родители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lvl="0" indent="450215" algn="just">
              <a:lnSpc>
                <a:spcPct val="150000"/>
              </a:lnSpc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>
                <a:solidFill>
                  <a:prstClr val="black"/>
                </a:solidFill>
                <a:latin typeface="Times New Roman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формирование у детей представления о воде как источнике жизни на земле.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Пользователь\AppData\Local\Temp\Tmp_view\20200706_094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133" y="790216"/>
            <a:ext cx="2376265" cy="1619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0950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2.depositphotos.com/1008550/12031/i/950/depositphotos_120315000-stock-photo-drops-of-water-on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1"/>
            <a:ext cx="8291264" cy="590465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100" b="1" i="1" dirty="0">
                <a:latin typeface="Times New Roman"/>
                <a:ea typeface="Calibri"/>
                <a:cs typeface="Times New Roman"/>
              </a:rPr>
              <a:t>Актуальность проекта: </a:t>
            </a:r>
            <a:endParaRPr lang="ru-RU" sz="3800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800" dirty="0">
                <a:latin typeface="Times New Roman"/>
                <a:cs typeface="Times New Roman"/>
              </a:rPr>
              <a:t>	</a:t>
            </a:r>
            <a:r>
              <a:rPr lang="ru-RU" sz="4400" dirty="0" smtClean="0">
                <a:latin typeface="Times New Roman"/>
                <a:cs typeface="Times New Roman"/>
              </a:rPr>
              <a:t>Сколько </a:t>
            </a:r>
            <a:r>
              <a:rPr lang="ru-RU" sz="4400" dirty="0">
                <a:latin typeface="Times New Roman"/>
                <a:cs typeface="Times New Roman"/>
              </a:rPr>
              <a:t>удовольствия приносят детям игры с водой! Первые представления о воде складываются в младшем дошкольном возрасте: вода течет из крана, в весеннем ручейке, ее можно разлить. Дошкольники – это прирожденные исследователи. И тому подтверждение – их любознательность, постоянное стремление к эксперименту, желание самостоятельно находить решение в проблемной ситуации. С целью формирования знаний детей о важности воды, был разработан проект </a:t>
            </a:r>
            <a:r>
              <a:rPr lang="ru-RU" sz="4400" i="1" dirty="0">
                <a:latin typeface="Times New Roman"/>
                <a:cs typeface="Times New Roman"/>
              </a:rPr>
              <a:t>«Вода-источник жизни» </a:t>
            </a:r>
            <a:r>
              <a:rPr lang="ru-RU" sz="4400" dirty="0">
                <a:latin typeface="Times New Roman"/>
                <a:cs typeface="Times New Roman"/>
              </a:rPr>
              <a:t>для детей младшего дошкольного возраста</a:t>
            </a:r>
            <a:r>
              <a:rPr lang="ru-RU" sz="4400" dirty="0" smtClean="0">
                <a:latin typeface="Times New Roman"/>
                <a:cs typeface="Times New Roman"/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38050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.d-cd.net/2UAAAgCyy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Фон основания_часть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b="1" i="1" dirty="0">
                <a:latin typeface="Times New Roman"/>
                <a:ea typeface="Calibri"/>
                <a:cs typeface="Times New Roman"/>
              </a:rPr>
              <a:t>Задачи проекта:</a:t>
            </a:r>
            <a:endParaRPr lang="ru-RU" sz="42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-формировать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представление о воде, как источнике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жизни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земле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обогатить словарный запас детей по данной теме; 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формировать навыки исследовательской деятельности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 развивать творческое воображение, фантазию;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развивать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любознательность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наблюдательность;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воспитывать взаимопомощь, доброжелательного отношения друг к другу;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воспитывать бережное отношение к природе, эмоциональную отзывчивость.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3" descr="C:\Users\Пользователь\AppData\Local\Temp\Tmp_view\20200713_105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50312" y="1179000"/>
            <a:ext cx="288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3371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.d-cd.net/2UAAAgCyy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8" y="0"/>
            <a:ext cx="91835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1.Чтение с детьми </a:t>
            </a:r>
            <a:r>
              <a:rPr lang="ru-RU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загадок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воду.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альбома «Вода-источник жизни».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3.Консультации «Почему нужно беречь воду», «Наблюдаем летом «Природные явления»».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4.Просмотр видеороликов о значении воды в жизни.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Пользователь\AppData\Local\Temp\Tmp_view\IMG-5a4a8099e2ab025c3b750a62db92c1b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1" y="275325"/>
            <a:ext cx="1374986" cy="1833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Пользователь\AppData\Local\Temp\Tmp_view\IMG-5df08cf564b5985a762f4aae5fa9a5c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" y="3688421"/>
            <a:ext cx="1420008" cy="189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Пользователь\AppData\Local\Temp\Tmp_view\IMG-7e5b849537ee566cd8904d5281117330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Пользователь\AppData\Local\Temp\Tmp_view\IMG-8be2dd0978effdca6ce994276e01cbf5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C:\Users\Пользователь\AppData\Local\Temp\Tmp_view\IMG-9c7c4f7f31e2ef8b37ca417e81c31fc8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33" y="3661765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C:\Users\Пользователь\AppData\Local\Temp\Tmp_view\IMG-92ad20111bc14bcfc2997cbf7330906d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86" y="4635093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C:\Users\Пользователь\AppData\Local\Temp\Tmp_view\IMG-357779be5605be2f9f412bd814448e1c-V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92" y="3613979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C:\Users\Пользователь\AppData\Local\Temp\Tmp_view\IMG-b80c524bf6b2eb72383ced192a38c479-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33" y="4713995"/>
            <a:ext cx="1440000" cy="19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8618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ds05.infourok.ru/uploads/ex/05d5/000410fc-30048081/hello_html_6066d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235" cy="68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2833310"/>
            <a:ext cx="1800200" cy="1409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105835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12712" y="4909709"/>
            <a:ext cx="388843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1560" y="672204"/>
            <a:ext cx="3578013" cy="2317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22348" y="5121957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элементарные представления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00192" y="2103755"/>
            <a:ext cx="2304256" cy="1641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3422" y="2570344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свойствах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715" y="943852"/>
            <a:ext cx="44072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редставления о значении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для человека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26504" y="443711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93139" y="2993189"/>
            <a:ext cx="288032" cy="414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9035412">
            <a:off x="3131840" y="2924286"/>
            <a:ext cx="432048" cy="276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7265"/>
            <a:ext cx="2590800" cy="204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н основания_часть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этапа.</a:t>
            </a:r>
          </a:p>
          <a:p>
            <a:pPr marL="0" indent="0">
              <a:buNone/>
            </a:pP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ыявить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представлений детей 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значении воды.</a:t>
            </a:r>
          </a:p>
          <a:p>
            <a:pPr marL="0" indent="0">
              <a:buNone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вживание в игровую ситуацию.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– метод 3-х вопросов.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знаем о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воде?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пьем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нужна чтобы мыться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хотим узнать?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вода-источник жизни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этого необходимо сделать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Спросить взрослых.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за информацией к разным источникам.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структурой проекта, его образовательными задачами для детей и педагогическими задачами для родителей.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219325" cy="678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6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н основания_часть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73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25055" y="1511815"/>
          <a:ext cx="5893890" cy="4702733"/>
        </p:xfrm>
        <a:graphic>
          <a:graphicData uri="http://schemas.openxmlformats.org/drawingml/2006/table">
            <a:tbl>
              <a:tblPr firstRow="1" firstCol="1" bandRow="1"/>
              <a:tblGrid>
                <a:gridCol w="1546720"/>
                <a:gridCol w="2173585"/>
                <a:gridCol w="2173585"/>
              </a:tblGrid>
              <a:tr h="175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6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Оригами «Рыбки»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  детей с конструированием из бумаги в технике «оригами».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Лепка «Осьминог»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мелкую моторику, творческое воображение.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Рисование «Дождик,дождик»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Формировать умение подбирать цвета в соответствии с сюжетом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Коллективное рисование «Осьминожки»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творческое воображение, внимание, мышление и мелкую моторику кистей рук.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Раскрашивание раскрасок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solidFill>
                            <a:srgbClr val="11111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Формировать умение подбирать цвета в соответствии с сюжетом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655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625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Чтение произведений: А.Барто «Девочка чумазая»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Потешки:: «Водичка,водичка», «Дождик,дождик пуще». В.Бианки «Купание медвежат», А.Босеев «Дождь», Н.А.Рыжова «Не просто сказки»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Познакомить детей с произведениями, отвечать на вопросы по произведению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625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Отгадывание загадок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Формировать познавательный интерес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4625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Артикуляционная гимнастика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Вырабатывать полноценные движения и определённых положений органов 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артикуляционного аппарата, умение объединять простые движения в сложные</a:t>
                      </a:r>
                    </a:p>
                  </a:txBody>
                  <a:tcPr marL="49059" marR="49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0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Фон основания_часть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73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90560"/>
              </p:ext>
            </p:extLst>
          </p:nvPr>
        </p:nvGraphicFramePr>
        <p:xfrm>
          <a:off x="235744" y="404664"/>
          <a:ext cx="6451048" cy="5552120"/>
        </p:xfrm>
        <a:graphic>
          <a:graphicData uri="http://schemas.openxmlformats.org/drawingml/2006/table">
            <a:tbl>
              <a:tblPr firstRow="1" firstCol="1" bandRow="1"/>
              <a:tblGrid>
                <a:gridCol w="1692934"/>
                <a:gridCol w="2379057"/>
                <a:gridCol w="2379057"/>
              </a:tblGrid>
              <a:tr h="39658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Пальчиковая гимнастика «Веселые рыбки»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речь и мелкую моторику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Подвижные игры : «Ручеек», «Море волнуется раз…»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координацию движений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0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 «Ветер по морю гуляет»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Обнаружить воздух в воде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Наблюдение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Формировать представления детей о необходимости воды живой природе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 «Что растворяется в воде»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Получение знаний о растворимых и нерастворимых в воде различных веществ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Эксперимент «Тонет - не тонет»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Расширять представления детей о воде.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Беседы: «Зачем человеку нужна вода?», «Где прячется вода?», «Круговорот воды в природе», «Чем отличается вода в морях и океанах от речной», «Что будет, если вся земля останется без воды»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Расширять кругозор детей по теме «Вода-источник жизни»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8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Трудовая деятельность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ценностное отношение к труду взрослого и сверстников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С/Р игра: «Приготовь обед», «Искупай куклу», «Постирай кукле белье», «Садоводы»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интерес к разным видам деятельности и профессиям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Д/И «Четвертый лишний», «Куда спряталась вода», «Собери картинки»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03295" algn="l"/>
                        </a:tabLs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Развивать представления детей о воде и ее обитателях.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C:\Users\Пользователь\AppData\Local\Temp\Tmp_view\IMG-4ba6ac4c3eec46ce9dec564bad68ded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411">
            <a:off x="6934176" y="3711086"/>
            <a:ext cx="1739976" cy="231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Пользователь\AppData\Local\Temp\Tmp_view\20200901_160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4458">
            <a:off x="6460015" y="1296989"/>
            <a:ext cx="2688298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581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 «Детский сад №10»</vt:lpstr>
      <vt:lpstr>Презентация PowerPoint</vt:lpstr>
      <vt:lpstr>Презентация PowerPoint</vt:lpstr>
      <vt:lpstr>Презентация PowerPoint</vt:lpstr>
      <vt:lpstr>       Взаимодействие с родителями 1.Чтение с детьми потешек, загадок,  рассказов про воду. 2.Создание альбома «Вода-источник жизни». 3.Консультации «Почему нужно беречь воду», «Наблюдаем летом «Природные явления»». 4.Просмотр видеороликов о значении воды в жизни.  </vt:lpstr>
      <vt:lpstr>Презентация PowerPoint</vt:lpstr>
      <vt:lpstr>Подготовительный этап </vt:lpstr>
      <vt:lpstr>Основной этап</vt:lpstr>
      <vt:lpstr>Презентация PowerPoint</vt:lpstr>
      <vt:lpstr>Художественно-эстетическое  развитие </vt:lpstr>
      <vt:lpstr>Познавательное развитие   </vt:lpstr>
      <vt:lpstr>Социально-коммуникативное развитие</vt:lpstr>
      <vt:lpstr>Физическое развитие</vt:lpstr>
      <vt:lpstr>«Праздник воды»</vt:lpstr>
      <vt:lpstr>Заключительный этап проекта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43</cp:revision>
  <dcterms:created xsi:type="dcterms:W3CDTF">2020-09-01T09:49:50Z</dcterms:created>
  <dcterms:modified xsi:type="dcterms:W3CDTF">2020-09-11T14:23:04Z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2532493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