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7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80" r:id="rId12"/>
    <p:sldId id="267" r:id="rId13"/>
    <p:sldId id="268" r:id="rId14"/>
    <p:sldId id="279" r:id="rId15"/>
    <p:sldId id="270" r:id="rId16"/>
    <p:sldId id="281" r:id="rId17"/>
    <p:sldId id="275" r:id="rId18"/>
    <p:sldId id="278" r:id="rId19"/>
    <p:sldId id="266" r:id="rId20"/>
    <p:sldId id="269" r:id="rId21"/>
    <p:sldId id="274" r:id="rId22"/>
    <p:sldId id="272" r:id="rId23"/>
    <p:sldId id="271" r:id="rId24"/>
    <p:sldId id="276" r:id="rId25"/>
    <p:sldId id="277" r:id="rId26"/>
    <p:sldId id="273" r:id="rId27"/>
    <p:sldId id="282" r:id="rId28"/>
    <p:sldId id="283" r:id="rId29"/>
    <p:sldId id="284" r:id="rId30"/>
    <p:sldId id="286" r:id="rId31"/>
    <p:sldId id="285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3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BA7A-EA4D-4FD0-AC72-F45F1E37843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1583-C9B3-4F69-86DE-803E0D3D9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1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BA7A-EA4D-4FD0-AC72-F45F1E37843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1583-C9B3-4F69-86DE-803E0D3D9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86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BA7A-EA4D-4FD0-AC72-F45F1E37843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1583-C9B3-4F69-86DE-803E0D3D9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1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BA7A-EA4D-4FD0-AC72-F45F1E37843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1583-C9B3-4F69-86DE-803E0D3D9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90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BA7A-EA4D-4FD0-AC72-F45F1E37843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1583-C9B3-4F69-86DE-803E0D3D9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BA7A-EA4D-4FD0-AC72-F45F1E37843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1583-C9B3-4F69-86DE-803E0D3D9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88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BA7A-EA4D-4FD0-AC72-F45F1E37843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1583-C9B3-4F69-86DE-803E0D3D9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44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BA7A-EA4D-4FD0-AC72-F45F1E37843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1583-C9B3-4F69-86DE-803E0D3D9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7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BA7A-EA4D-4FD0-AC72-F45F1E37843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1583-C9B3-4F69-86DE-803E0D3D9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20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BA7A-EA4D-4FD0-AC72-F45F1E37843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1583-C9B3-4F69-86DE-803E0D3D9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1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BA7A-EA4D-4FD0-AC72-F45F1E37843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1583-C9B3-4F69-86DE-803E0D3D9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5BA7A-EA4D-4FD0-AC72-F45F1E37843C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1583-C9B3-4F69-86DE-803E0D3D9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3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9570" cy="72184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84937" y="1002323"/>
            <a:ext cx="7728439" cy="345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</a:t>
            </a:r>
            <a:endParaRPr lang="ru-RU" sz="66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«Вкусная и полезная еда»</a:t>
            </a:r>
            <a:endParaRPr lang="ru-RU" sz="6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46" y="0"/>
            <a:ext cx="1246749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 smtClean="0">
                <a:solidFill>
                  <a:srgbClr val="FFFFFF"/>
                </a:solidFill>
                <a:latin typeface="Arial" panose="020B0604020202020204" pitchFamily="34" charset="0"/>
              </a:rPr>
              <a:t>радость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636219"/>
            <a:ext cx="6096000" cy="1585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91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-для воспитателей: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проектной культуры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-для родителей: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Установление эмоционального контакта с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8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492" y="0"/>
            <a:ext cx="1246749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8269" y="1160585"/>
            <a:ext cx="85725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4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 </a:t>
            </a:r>
            <a:r>
              <a:rPr lang="ru-RU" alt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«Здоровый образ жизни – это то, что обеспечивает здоровье и доставляет радость». </a:t>
            </a:r>
          </a:p>
        </p:txBody>
      </p:sp>
    </p:spTree>
    <p:extLst>
      <p:ext uri="{BB962C8B-B14F-4D97-AF65-F5344CB8AC3E}">
        <p14:creationId xmlns:p14="http://schemas.microsoft.com/office/powerpoint/2010/main" val="176512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92" y="0"/>
            <a:ext cx="14402845" cy="80015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" y="3019093"/>
            <a:ext cx="4213412" cy="23661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7" y="2767582"/>
            <a:ext cx="7189484" cy="4037496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829234" y="33671"/>
            <a:ext cx="8452900" cy="2985422"/>
          </a:xfrm>
          <a:prstGeom prst="cloudCallout">
            <a:avLst>
              <a:gd name="adj1" fmla="val -40029"/>
              <a:gd name="adj2" fmla="val 6850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479176" y="680900"/>
            <a:ext cx="1384150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 здоровым быть сполна 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Физкультура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 нужна.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начала по порядку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Утром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сделаем зарядку! 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5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69" y="-58616"/>
            <a:ext cx="12449908" cy="6916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1" y="2849275"/>
            <a:ext cx="4950069" cy="3712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39547" y="791958"/>
            <a:ext cx="5486180" cy="4114634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1881552" y="-58615"/>
            <a:ext cx="6910755" cy="3322508"/>
          </a:xfrm>
          <a:prstGeom prst="cloudCallout">
            <a:avLst>
              <a:gd name="adj1" fmla="val 34638"/>
              <a:gd name="adj2" fmla="val -3673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Я </a:t>
            </a:r>
            <a:r>
              <a:rPr lang="ru-RU" dirty="0">
                <a:solidFill>
                  <a:srgbClr val="0070C0"/>
                </a:solidFill>
              </a:rPr>
              <a:t>кувшинчик уронила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И о пол его разбила,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Раз, два, три –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Его, </a:t>
            </a:r>
            <a:r>
              <a:rPr lang="ru-RU" dirty="0" err="1" smtClean="0">
                <a:solidFill>
                  <a:srgbClr val="0070C0"/>
                </a:solidFill>
              </a:rPr>
              <a:t>Юлечка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>
                <a:solidFill>
                  <a:srgbClr val="0070C0"/>
                </a:solidFill>
              </a:rPr>
              <a:t>лови!</a:t>
            </a:r>
          </a:p>
        </p:txBody>
      </p:sp>
    </p:spTree>
    <p:extLst>
      <p:ext uri="{BB962C8B-B14F-4D97-AF65-F5344CB8AC3E}">
        <p14:creationId xmlns:p14="http://schemas.microsoft.com/office/powerpoint/2010/main" val="309219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"/>
            <a:ext cx="12335608" cy="68956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" y="351692"/>
            <a:ext cx="6392008" cy="47076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83" y="2479431"/>
            <a:ext cx="6821663" cy="4235381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5407269" y="21336"/>
            <a:ext cx="6673361" cy="2941671"/>
          </a:xfrm>
          <a:prstGeom prst="wedgeEllipseCallout">
            <a:avLst>
              <a:gd name="adj1" fmla="val -477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медведя во бору»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медведя во бору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Грибы, ягоды беру,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не спит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нас рычит.</a:t>
            </a:r>
          </a:p>
        </p:txBody>
      </p:sp>
    </p:spTree>
    <p:extLst>
      <p:ext uri="{BB962C8B-B14F-4D97-AF65-F5344CB8AC3E}">
        <p14:creationId xmlns:p14="http://schemas.microsoft.com/office/powerpoint/2010/main" val="356035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85" y="0"/>
            <a:ext cx="12449908" cy="6916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773973"/>
            <a:ext cx="5058509" cy="3793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0" y="1186961"/>
            <a:ext cx="5528520" cy="4146388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4633545" y="79131"/>
            <a:ext cx="6409593" cy="2883877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Будем мы варить компот,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Фруктов нужно много. Вот!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Будем яблоки крошить,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Грушу будем мы рубить.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Отожмём лимонный сок,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Слив положим и песок.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Варим, варим мы компот.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Угостим честный народ.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17664" y="3281688"/>
            <a:ext cx="3656461" cy="361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66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46" y="-58616"/>
            <a:ext cx="12449908" cy="6916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31" y="694592"/>
            <a:ext cx="9087123" cy="609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7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5608" cy="68956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62" y="2567355"/>
            <a:ext cx="5213836" cy="3910375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0" y="79131"/>
            <a:ext cx="6356839" cy="3004155"/>
          </a:xfrm>
          <a:prstGeom prst="cloudCallout">
            <a:avLst>
              <a:gd name="adj1" fmla="val 64306"/>
              <a:gd name="adj2" fmla="val 4156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виду он как рыжий мяч,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вот не мчится вскачь.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нём полезный витамин —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спелый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(АПЕЛЬСИН)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7275636" y="206381"/>
            <a:ext cx="4325813" cy="1943100"/>
          </a:xfrm>
          <a:prstGeom prst="cloudCallout">
            <a:avLst>
              <a:gd name="adj1" fmla="val -23476"/>
              <a:gd name="adj2" fmla="val 8014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Фрукт похож на неваляшку, Носит желтую рубашку. Тишину в саду нарушив, С дерева упала... </a:t>
            </a:r>
            <a:r>
              <a:rPr lang="ru-RU" b="1" i="1" dirty="0">
                <a:solidFill>
                  <a:srgbClr val="C00000"/>
                </a:solidFill>
              </a:rPr>
              <a:t>(Груша)</a:t>
            </a:r>
            <a:r>
              <a:rPr lang="ru-RU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773723" y="3705768"/>
            <a:ext cx="4668715" cy="2567354"/>
          </a:xfrm>
          <a:prstGeom prst="cloudCallout">
            <a:avLst>
              <a:gd name="adj1" fmla="val 71352"/>
              <a:gd name="adj2" fmla="val -2778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Фрукт похож на шишку ели, Мы рискнули — шишку съели... Самый лучший, высший класс — Спелый, сочный ... </a:t>
            </a:r>
            <a:r>
              <a:rPr lang="ru-RU" b="1" i="1" dirty="0">
                <a:solidFill>
                  <a:srgbClr val="C00000"/>
                </a:solidFill>
              </a:rPr>
              <a:t>(Ананас)</a:t>
            </a:r>
            <a:r>
              <a:rPr lang="ru-RU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7888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"/>
            <a:ext cx="12335608" cy="68956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10" y="1820008"/>
            <a:ext cx="6482698" cy="4950069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1" y="-70338"/>
            <a:ext cx="7016262" cy="6928337"/>
          </a:xfrm>
          <a:prstGeom prst="cloudCallout">
            <a:avLst>
              <a:gd name="adj1" fmla="val 30783"/>
              <a:gd name="adj2" fmla="val -3969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Мойте чашки и тарелки,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Убирайте крошки,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ленитесь умывать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Грязные ладошки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глянуть в микроскоп,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увидеть разных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вирусов на них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Грозных и опасных.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микробы притаились, -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Смотрят из засады.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грязь они найдут,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очень рады.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болезней создадут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Вирусное царство,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тогда придётся пить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Горькие лекарства.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микробы – нам враги,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помнить нужно!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с мылом моем мы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и дружно.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 ленивцем и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неряхой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Грязным, неопрятным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дружбу заводить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неприятно!</a:t>
            </a:r>
          </a:p>
        </p:txBody>
      </p:sp>
      <p:sp>
        <p:nvSpPr>
          <p:cNvPr id="5" name="Выноска-облако 4"/>
          <p:cNvSpPr/>
          <p:nvPr/>
        </p:nvSpPr>
        <p:spPr>
          <a:xfrm flipH="1">
            <a:off x="8695591" y="3429000"/>
            <a:ext cx="45719" cy="45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05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"/>
            <a:ext cx="12335608" cy="68956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3" y="217043"/>
            <a:ext cx="3831269" cy="28734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67246" y="2335823"/>
            <a:ext cx="4947139" cy="40972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8" y="2628900"/>
            <a:ext cx="6664569" cy="4148033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4668715" y="21336"/>
            <a:ext cx="6392009" cy="2330790"/>
          </a:xfrm>
          <a:prstGeom prst="wedgeEllipseCallout">
            <a:avLst>
              <a:gd name="adj1" fmla="val -74066"/>
              <a:gd name="adj2" fmla="val 28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«Больница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У меня печальный вид, -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Голова с утра болит,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Я чихаю, я охрип.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Что такое?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Это - грипп!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1" y="3090495"/>
            <a:ext cx="2831122" cy="1068267"/>
          </a:xfrm>
          <a:prstGeom prst="wedgeEllipseCallout">
            <a:avLst>
              <a:gd name="adj1" fmla="val 84964"/>
              <a:gd name="adj2" fmla="val 25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«Мишка заболел»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39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29038" cy="71921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5177" y="703386"/>
            <a:ext cx="9847385" cy="522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66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«Вкусная и полезная еда»</a:t>
            </a:r>
            <a:endParaRPr lang="ru-RU" sz="44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группы раннего возраста </a:t>
            </a:r>
            <a:endParaRPr lang="ru-RU" sz="28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Нехворайка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(осень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Воспитатели</a:t>
            </a:r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руппы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</a:t>
            </a:r>
            <a:endParaRPr lang="ru-RU" sz="14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Сорокина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И.Г.</a:t>
            </a:r>
            <a:endParaRPr lang="ru-RU" sz="14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Игнатьева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И.В.</a:t>
            </a:r>
            <a:endParaRPr lang="ru-RU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6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31" y="-39566"/>
            <a:ext cx="12449908" cy="6916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3" y="3068516"/>
            <a:ext cx="5076845" cy="3807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7" y="3356462"/>
            <a:ext cx="4492870" cy="3369651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0" y="-39566"/>
            <a:ext cx="5486398" cy="3050931"/>
          </a:xfrm>
          <a:prstGeom prst="wedgeEllipseCallout">
            <a:avLst>
              <a:gd name="adj1" fmla="val -7222"/>
              <a:gd name="adj2" fmla="val 444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«Готовим полезный шашлык»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Это барыня-капуста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Завернула листья в шар.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«С клюквой будет очень вкусно» -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Так сказал нам кулинар.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5121519" y="839665"/>
            <a:ext cx="4229100" cy="2672862"/>
          </a:xfrm>
          <a:prstGeom prst="wedgeEllipseCallout">
            <a:avLst>
              <a:gd name="adj1" fmla="val 46527"/>
              <a:gd name="adj2" fmla="val 67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Перец перцу говорит: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- У тебя прекрасный вид!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Ты большой и гладкий!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- Потому что сладкий!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Если был бы горький, злой,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То не вырос бы такой!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8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"/>
            <a:ext cx="12335608" cy="68956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19453" y="3886884"/>
            <a:ext cx="3395561" cy="25466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7909" y="3811175"/>
            <a:ext cx="3352583" cy="2514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218" y="336766"/>
            <a:ext cx="4481490" cy="25167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41" y="336766"/>
            <a:ext cx="4381520" cy="2460590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3059723" y="2013438"/>
            <a:ext cx="5802923" cy="4615962"/>
          </a:xfrm>
          <a:prstGeom prst="cloudCallout">
            <a:avLst>
              <a:gd name="adj1" fmla="val 57904"/>
              <a:gd name="adj2" fmla="val -50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Час обеда подошел,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ели </a:t>
            </a:r>
            <a:r>
              <a:rPr lang="ru-RU" b="1" dirty="0">
                <a:solidFill>
                  <a:srgbClr val="C00000"/>
                </a:solidFill>
              </a:rPr>
              <a:t>деточки за стол.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Чтобы </a:t>
            </a:r>
            <a:r>
              <a:rPr lang="ru-RU" b="1" dirty="0">
                <a:solidFill>
                  <a:srgbClr val="C00000"/>
                </a:solidFill>
              </a:rPr>
              <a:t>не было беды,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Вспомним </a:t>
            </a:r>
            <a:r>
              <a:rPr lang="ru-RU" b="1" dirty="0">
                <a:solidFill>
                  <a:srgbClr val="C00000"/>
                </a:solidFill>
              </a:rPr>
              <a:t>правила еды: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Наши </a:t>
            </a:r>
            <a:r>
              <a:rPr lang="ru-RU" b="1" dirty="0">
                <a:solidFill>
                  <a:srgbClr val="C00000"/>
                </a:solidFill>
              </a:rPr>
              <a:t>ноги не стучат,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Наши </a:t>
            </a:r>
            <a:r>
              <a:rPr lang="ru-RU" b="1" dirty="0">
                <a:solidFill>
                  <a:srgbClr val="C00000"/>
                </a:solidFill>
              </a:rPr>
              <a:t>язычки молчат.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 </a:t>
            </a:r>
            <a:r>
              <a:rPr lang="ru-RU" b="1" dirty="0">
                <a:solidFill>
                  <a:srgbClr val="C00000"/>
                </a:solidFill>
              </a:rPr>
              <a:t>обедом не сори,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Насорил </a:t>
            </a:r>
            <a:r>
              <a:rPr lang="ru-RU" b="1" dirty="0">
                <a:solidFill>
                  <a:srgbClr val="C00000"/>
                </a:solidFill>
              </a:rPr>
              <a:t>так убери.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 </a:t>
            </a:r>
            <a:r>
              <a:rPr lang="ru-RU" b="1" dirty="0">
                <a:solidFill>
                  <a:srgbClr val="C00000"/>
                </a:solidFill>
              </a:rPr>
              <a:t>у нас есть ложки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Волшебные </a:t>
            </a:r>
            <a:r>
              <a:rPr lang="ru-RU" b="1" dirty="0">
                <a:solidFill>
                  <a:srgbClr val="C00000"/>
                </a:solidFill>
              </a:rPr>
              <a:t>немножко.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Вот </a:t>
            </a:r>
            <a:r>
              <a:rPr lang="ru-RU" b="1" dirty="0">
                <a:solidFill>
                  <a:srgbClr val="C00000"/>
                </a:solidFill>
              </a:rPr>
              <a:t>тарелка, вот еда.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 </a:t>
            </a:r>
            <a:r>
              <a:rPr lang="ru-RU" b="1" dirty="0">
                <a:solidFill>
                  <a:srgbClr val="C00000"/>
                </a:solidFill>
              </a:rPr>
              <a:t>осталось и следа </a:t>
            </a:r>
          </a:p>
        </p:txBody>
      </p:sp>
    </p:spTree>
    <p:extLst>
      <p:ext uri="{BB962C8B-B14F-4D97-AF65-F5344CB8AC3E}">
        <p14:creationId xmlns:p14="http://schemas.microsoft.com/office/powerpoint/2010/main" val="5304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85" y="0"/>
            <a:ext cx="12449908" cy="6916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069" y="3648043"/>
            <a:ext cx="5715902" cy="3209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9" y="615461"/>
            <a:ext cx="6530028" cy="3667156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6655776" y="193430"/>
            <a:ext cx="5345723" cy="2769577"/>
          </a:xfrm>
          <a:prstGeom prst="wedgeEllipseCallout">
            <a:avLst>
              <a:gd name="adj1" fmla="val -45011"/>
              <a:gd name="adj2" fmla="val 69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«Полезное и вредное – 4 лишний»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2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85" y="0"/>
            <a:ext cx="12449908" cy="6916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5" y="3075675"/>
            <a:ext cx="4484078" cy="33630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91" y="3024554"/>
            <a:ext cx="4552239" cy="3414178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1239715" y="175846"/>
            <a:ext cx="8510954" cy="34290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«Волшебный мешочек» - «Угадай на ощупь»</a:t>
            </a:r>
          </a:p>
        </p:txBody>
      </p:sp>
    </p:spTree>
    <p:extLst>
      <p:ext uri="{BB962C8B-B14F-4D97-AF65-F5344CB8AC3E}">
        <p14:creationId xmlns:p14="http://schemas.microsoft.com/office/powerpoint/2010/main" val="335071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"/>
            <a:ext cx="12335608" cy="68956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19" y="345097"/>
            <a:ext cx="4772757" cy="34443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947" y="3469138"/>
            <a:ext cx="4963351" cy="3335126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5996355" y="149469"/>
            <a:ext cx="5002822" cy="2971800"/>
          </a:xfrm>
          <a:prstGeom prst="wedgeEllipseCallout">
            <a:avLst>
              <a:gd name="adj1" fmla="val -62309"/>
              <a:gd name="adj2" fmla="val 48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Как у нашей </a:t>
            </a:r>
            <a:r>
              <a:rPr lang="ru-RU" b="1" dirty="0" smtClean="0">
                <a:solidFill>
                  <a:srgbClr val="C00000"/>
                </a:solidFill>
              </a:rPr>
              <a:t>Милочки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Поссорились ботиночки.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Их неправильно надела -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Левый справа, </a:t>
            </a:r>
            <a:r>
              <a:rPr lang="ru-RU" b="1" dirty="0" smtClean="0">
                <a:solidFill>
                  <a:srgbClr val="C00000"/>
                </a:solidFill>
              </a:rPr>
              <a:t>правый </a:t>
            </a:r>
            <a:r>
              <a:rPr lang="ru-RU" b="1" dirty="0">
                <a:solidFill>
                  <a:srgbClr val="C00000"/>
                </a:solidFill>
              </a:rPr>
              <a:t>слева,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Вот они и отвернулись,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И обиженно надулись.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Их местами поменяла -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Левый влево, правый вправо.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Друг на друга смотрят мило,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Их </a:t>
            </a:r>
            <a:r>
              <a:rPr lang="ru-RU" b="1" dirty="0" smtClean="0">
                <a:solidFill>
                  <a:srgbClr val="C00000"/>
                </a:solidFill>
              </a:rPr>
              <a:t> Милана помирила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281355" y="3982916"/>
            <a:ext cx="5644660" cy="2725616"/>
          </a:xfrm>
          <a:prstGeom prst="wedgeEllipseCallout">
            <a:avLst>
              <a:gd name="adj1" fmla="val 55024"/>
              <a:gd name="adj2" fmla="val -51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 —</a:t>
            </a:r>
            <a:b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Собираемся гулять.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Завязала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Сонечке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Шарфик </a:t>
            </a:r>
            <a:r>
              <a:rPr lang="ru-RU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полосатенький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Наденем на ножки</a:t>
            </a:r>
            <a:b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Резиновые-сапожки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пойдем скорей гулять,</a:t>
            </a:r>
            <a:b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Прыгать, бегать и скакать.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1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46" y="0"/>
            <a:ext cx="12467493" cy="68956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469" y="323117"/>
            <a:ext cx="5184531" cy="3400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3072912"/>
            <a:ext cx="4686300" cy="3514724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562708" y="123092"/>
            <a:ext cx="5864469" cy="2708031"/>
          </a:xfrm>
          <a:prstGeom prst="wedgeEllipseCallout">
            <a:avLst>
              <a:gd name="adj1" fmla="val 69552"/>
              <a:gd name="adj2" fmla="val 4097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магазине, на базаре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буфете, наконец,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Всюду, где бы ни бывали,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встречает продавец.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5679830" y="3490782"/>
            <a:ext cx="6585438" cy="3527914"/>
          </a:xfrm>
          <a:prstGeom prst="wedgeEllipseCallout">
            <a:avLst>
              <a:gd name="adj1" fmla="val -57625"/>
              <a:gd name="adj2" fmla="val 28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Всех размеров и цветов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Овощи и фрукты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Хватит их на десять ртов,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Запасай продукты.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Фрукт чудесный — АНАНАС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И большой к тому же.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Если скушать его враз,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То не нужен ужин.</a:t>
            </a:r>
          </a:p>
        </p:txBody>
      </p:sp>
    </p:spTree>
    <p:extLst>
      <p:ext uri="{BB962C8B-B14F-4D97-AF65-F5344CB8AC3E}">
        <p14:creationId xmlns:p14="http://schemas.microsoft.com/office/powerpoint/2010/main" val="193240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9908" cy="6916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62"/>
            <a:ext cx="4967654" cy="31020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497015"/>
            <a:ext cx="5706208" cy="4279655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5477608" y="79130"/>
            <a:ext cx="6629400" cy="3780693"/>
          </a:xfrm>
          <a:prstGeom prst="wedgeEllipseCallout">
            <a:avLst>
              <a:gd name="adj1" fmla="val -67231"/>
              <a:gd name="adj2" fmla="val 400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Ароматна </a:t>
            </a:r>
            <a:r>
              <a:rPr lang="ru-RU" sz="1600" b="1" dirty="0">
                <a:solidFill>
                  <a:srgbClr val="0070C0"/>
                </a:solidFill>
              </a:rPr>
              <a:t>и сладка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Желтенькая ГРУША.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Съел и теперь он сыт</a:t>
            </a:r>
            <a:r>
              <a:rPr lang="ru-RU" sz="1600" b="1" dirty="0">
                <a:solidFill>
                  <a:srgbClr val="0070C0"/>
                </a:solidFill>
              </a:rPr>
              <a:t/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Маленький </a:t>
            </a:r>
            <a:r>
              <a:rPr lang="ru-RU" sz="1600" b="1" dirty="0" err="1" smtClean="0">
                <a:solidFill>
                  <a:srgbClr val="0070C0"/>
                </a:solidFill>
              </a:rPr>
              <a:t>Арсюша</a:t>
            </a:r>
            <a:r>
              <a:rPr lang="ru-RU" sz="1600" b="1" dirty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</a:rPr>
              <a:t>Нос щекочет аромат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Ягоды КЛУБНИКИ.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Согревают вешний сад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Солнечные блики.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114300" y="3182816"/>
            <a:ext cx="5205046" cy="3930162"/>
          </a:xfrm>
          <a:prstGeom prst="wedgeEllipseCallout">
            <a:avLst>
              <a:gd name="adj1" fmla="val 70561"/>
              <a:gd name="adj2" fmla="val -14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овощ тут незваный</a:t>
            </a:r>
            <a:b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Огурец какой-то странный</a:t>
            </a:r>
            <a:b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нём конечно ж витамины</a:t>
            </a:r>
            <a:b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зовут его – ЦУКИНИ.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 огромный у ЦУКИНИ.</a:t>
            </a:r>
            <a:b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наполнили корзины</a:t>
            </a:r>
            <a:b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Сварим суп, сварим икру</a:t>
            </a:r>
            <a:b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начнем опять игру.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спечем большой пирог</a:t>
            </a:r>
            <a:b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ЯБЛОЧНОЙ начинкой,</a:t>
            </a:r>
            <a:b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Яблочный в стакане сок</a:t>
            </a:r>
            <a:b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Сыты мы с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Аминкой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19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908" y="0"/>
            <a:ext cx="12449908" cy="6916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123" y="-58616"/>
            <a:ext cx="5150115" cy="3862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569"/>
            <a:ext cx="5436577" cy="4077431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167054" y="369276"/>
            <a:ext cx="5899638" cy="2022231"/>
          </a:xfrm>
          <a:prstGeom prst="wedgeEllipseCallout">
            <a:avLst>
              <a:gd name="adj1" fmla="val 28040"/>
              <a:gd name="adj2" fmla="val 80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400" b="1" dirty="0" smtClean="0">
                <a:solidFill>
                  <a:srgbClr val="C00000"/>
                </a:solidFill>
              </a:rPr>
              <a:t>Игра с массажным мячиком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Массажист массаж проводит,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спине руками водит.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рукою проведет-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все у вас пройдет!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5873261" y="3367454"/>
            <a:ext cx="6101861" cy="3490545"/>
          </a:xfrm>
          <a:prstGeom prst="wedgeEllipseCallout">
            <a:avLst>
              <a:gd name="adj1" fmla="val -60731"/>
              <a:gd name="adj2" fmla="val 38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мячик без запинки скачет, скачет по тропинке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Часто, часто, низко, низко от руки к земле так близко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Скок и скок и скок и скок, не скачи под потолок,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Скок и скок и стук и стук, не уйдёшь от наших рук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4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08" y="0"/>
            <a:ext cx="12449908" cy="6916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3191608"/>
            <a:ext cx="4196860" cy="31476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39" y="430825"/>
            <a:ext cx="5756030" cy="4317021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439615" y="140677"/>
            <a:ext cx="4976447" cy="2725615"/>
          </a:xfrm>
          <a:prstGeom prst="wedgeEllipseCallout">
            <a:avLst>
              <a:gd name="adj1" fmla="val 51958"/>
              <a:gd name="adj2" fmla="val 541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Этот шарик непростой,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Весь колючий, вот такой!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Меж ладошками кладем,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Им ладошки разотрем.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Вверх, вниз его катаем,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Свои ручки развиваем.</a:t>
            </a:r>
          </a:p>
        </p:txBody>
      </p:sp>
    </p:spTree>
    <p:extLst>
      <p:ext uri="{BB962C8B-B14F-4D97-AF65-F5344CB8AC3E}">
        <p14:creationId xmlns:p14="http://schemas.microsoft.com/office/powerpoint/2010/main" val="2037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46" y="0"/>
            <a:ext cx="12467493" cy="68956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92"/>
            <a:ext cx="5606307" cy="31484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31" y="3636104"/>
            <a:ext cx="5468815" cy="3071197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4431323" y="747346"/>
            <a:ext cx="4053254" cy="242165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«Как сохранить здоровье-письмо Мишутке и Зайчику»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77" y="299391"/>
            <a:ext cx="3723137" cy="328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6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29038" cy="71921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32284" y="1608994"/>
            <a:ext cx="7341577" cy="2774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проекта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краткосрочный (1 неделя),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«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Нехворайка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проекта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ролево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-игровой, творческий</a:t>
            </a:r>
            <a:endParaRPr lang="ru-RU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проекта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Сорокина И.Г.</a:t>
            </a:r>
            <a:endParaRPr lang="ru-RU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проекта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дети, родители, воспитатели</a:t>
            </a:r>
            <a:endParaRPr lang="ru-RU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детей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2-3 года</a:t>
            </a:r>
            <a:endParaRPr lang="ru-RU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67493" cy="68956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85" y="457201"/>
            <a:ext cx="5685479" cy="6137022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103684" y="0"/>
            <a:ext cx="4642337" cy="3683980"/>
          </a:xfrm>
          <a:prstGeom prst="wedgeRoundRectCallout">
            <a:avLst>
              <a:gd name="adj1" fmla="val 60119"/>
              <a:gd name="adj2" fmla="val 630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Советы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Рано утром просыпаться и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водичкой умываться,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И зарядкой заниматься.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Обливаться, вытираться,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Аккуратно одеваться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>
                <a:solidFill>
                  <a:srgbClr val="C00000"/>
                </a:solidFill>
              </a:rPr>
              <a:t>Грязные руки грозят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 бедой.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Будь аккуратен.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Перед едой-мой руки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 с мылом.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25314" y="2593731"/>
            <a:ext cx="3745524" cy="4132386"/>
          </a:xfrm>
          <a:prstGeom prst="wedgeRoundRectCallout">
            <a:avLst>
              <a:gd name="adj1" fmla="val 82336"/>
              <a:gd name="adj2" fmla="val 48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Свежим воздухом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 дышите по возможности всегда.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На прогулку в лес ходите,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 он вам силы даст, друзья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>
                <a:solidFill>
                  <a:srgbClr val="C00000"/>
                </a:solidFill>
              </a:rPr>
              <a:t>Чтобы быть </a:t>
            </a:r>
            <a:r>
              <a:rPr lang="ru-RU" dirty="0" smtClean="0">
                <a:solidFill>
                  <a:srgbClr val="C00000"/>
                </a:solidFill>
              </a:rPr>
              <a:t>здоровыми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>
                <a:solidFill>
                  <a:srgbClr val="C00000"/>
                </a:solidFill>
              </a:rPr>
              <a:t> мало спортом </a:t>
            </a:r>
            <a:r>
              <a:rPr lang="ru-RU" dirty="0" smtClean="0">
                <a:solidFill>
                  <a:srgbClr val="C00000"/>
                </a:solidFill>
              </a:rPr>
              <a:t>заниматься,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>
                <a:solidFill>
                  <a:srgbClr val="C00000"/>
                </a:solidFill>
              </a:rPr>
              <a:t>Нужно правильно питаться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9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854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89739" y="2296943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Будьте все здоровы!</a:t>
            </a:r>
          </a:p>
        </p:txBody>
      </p:sp>
    </p:spTree>
    <p:extLst>
      <p:ext uri="{BB962C8B-B14F-4D97-AF65-F5344CB8AC3E}">
        <p14:creationId xmlns:p14="http://schemas.microsoft.com/office/powerpoint/2010/main" val="220654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61946" y="1538654"/>
            <a:ext cx="6400800" cy="3067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формирование у детей первоначальных представлений о вкусной и полезной пище. </a:t>
            </a:r>
            <a:endPara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-для детей:</a:t>
            </a:r>
            <a:endPara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продолжить знакомить детей с понятием «овощи и фрукты», их полезными свойствами для здоровья человека; формировать культурно-гигиенические навыки поведения за столом во время еды; учить детей классифицировать и обобщать понятия.</a:t>
            </a:r>
            <a:endParaRPr lang="ru-RU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9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854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6292" y="1670538"/>
            <a:ext cx="6462346" cy="1973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развивать мышление, внимание, память, наблюдательность, коммуникативные способности, мелкую моторику рук, общую двигательную активность.</a:t>
            </a:r>
            <a:endPara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воспитывать у детей стремление вести здоровый образ жизни; формировать положительную самооценку.</a:t>
            </a:r>
            <a:endParaRPr lang="ru-RU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0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54215" y="1670539"/>
            <a:ext cx="6189785" cy="2577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-для воспитателей:</a:t>
            </a:r>
            <a:endPara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проектную культуру.</a:t>
            </a:r>
            <a:endPara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-для родителей:</a:t>
            </a:r>
            <a:endPara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Включение родителей в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воспитательно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-образовательный процесс;</a:t>
            </a:r>
            <a:endPara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поведения итогового мероприятия проекта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игра-занятие: «Весёлые игры с Мишуткой»</a:t>
            </a:r>
            <a:endParaRPr lang="ru-RU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01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854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95954" y="1652953"/>
            <a:ext cx="6620608" cy="207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Продукты проекта:</a:t>
            </a:r>
            <a:endPara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-для детей:</a:t>
            </a:r>
            <a:endPara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детского творчества; лепка «Морковки для зайчика»; аппликация «Компот из фруктов»; рисование «Что за яблочко, оно соку спелого полно»</a:t>
            </a:r>
            <a:endPara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Итоговое мероприятие «Весёлые игры с Мишуткой»</a:t>
            </a:r>
            <a:endParaRPr lang="ru-RU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7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7999" y="1565032"/>
            <a:ext cx="6175131" cy="3363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-для воспитателей</a:t>
            </a:r>
            <a:endPara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проекта</a:t>
            </a:r>
            <a:endPara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-для родителей</a:t>
            </a:r>
            <a:endPara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фотовыставки «Вкусная и полезная еда»</a:t>
            </a:r>
            <a:endPara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Итоговое мероприятие-развлечение «Весёлые игры с Мишуткой»</a:t>
            </a:r>
            <a:endPara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портфолио группы «Мы заботимся о своём здоровье»</a:t>
            </a:r>
            <a:endParaRPr lang="ru-RU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сборника пословиц и поговорок,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потешек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вкусной и полезной еде</a:t>
            </a:r>
            <a:endParaRPr lang="ru-RU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5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854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1057518"/>
            <a:ext cx="6096000" cy="47429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91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 по проекту</a:t>
            </a:r>
            <a:endParaRPr lang="ru-RU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-для детей:</a:t>
            </a:r>
            <a:endParaRPr lang="ru-RU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необходимых знаний и представлений о вкусной и здоровой пище</a:t>
            </a:r>
            <a:endParaRPr lang="ru-RU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Осознанное отношение детей к ценности правильного питания</a:t>
            </a:r>
            <a:endParaRPr lang="ru-RU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Желание ребёнка участвовать в творческой деятельности</a:t>
            </a:r>
            <a:endParaRPr lang="ru-RU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Появление эмоциональной отзывчивости на результат своей деятельности</a:t>
            </a:r>
            <a:endParaRPr lang="ru-RU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Овладение детьми необходимыми коммуникативными умениями и навыками взаимодействия со взрослыми детьми</a:t>
            </a:r>
            <a:endParaRPr lang="ru-RU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Стремление детей проявлять любознательность и активность в предложенной деятельности</a:t>
            </a:r>
            <a:endParaRPr lang="ru-RU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8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678</Words>
  <Application>Microsoft Office PowerPoint</Application>
  <PresentationFormat>Широкоэкранный</PresentationFormat>
  <Paragraphs>141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37</cp:revision>
  <dcterms:created xsi:type="dcterms:W3CDTF">2017-10-15T13:51:50Z</dcterms:created>
  <dcterms:modified xsi:type="dcterms:W3CDTF">2017-10-16T08:09:48Z</dcterms:modified>
</cp:coreProperties>
</file>