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7" r:id="rId3"/>
    <p:sldId id="259" r:id="rId4"/>
    <p:sldId id="260" r:id="rId5"/>
    <p:sldId id="261" r:id="rId6"/>
    <p:sldId id="265" r:id="rId7"/>
    <p:sldId id="264" r:id="rId8"/>
    <p:sldId id="263" r:id="rId9"/>
    <p:sldId id="268" r:id="rId10"/>
    <p:sldId id="267" r:id="rId11"/>
    <p:sldId id="266" r:id="rId12"/>
    <p:sldId id="262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99"/>
    <a:srgbClr val="1D03DF"/>
    <a:srgbClr val="CC3300"/>
    <a:srgbClr val="5C0C3F"/>
    <a:srgbClr val="B5580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00975-203C-4A84-892E-89A56C0A79CD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1E170-3DB6-45EF-B540-7268F2663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BF31CE-5D62-42CE-A94C-7D6F480E0649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BF31CE-5D62-42CE-A94C-7D6F480E0649}" type="slidenum">
              <a:rPr lang="ru-RU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BF31CE-5D62-42CE-A94C-7D6F480E0649}" type="slidenum">
              <a:rPr lang="ru-RU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BF31CE-5D62-42CE-A94C-7D6F480E0649}" type="slidenum">
              <a:rPr lang="ru-RU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BF31CE-5D62-42CE-A94C-7D6F480E0649}" type="slidenum">
              <a:rPr lang="ru-RU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BF31CE-5D62-42CE-A94C-7D6F480E0649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BF31CE-5D62-42CE-A94C-7D6F480E0649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BF31CE-5D62-42CE-A94C-7D6F480E0649}" type="slidenum">
              <a:rPr lang="ru-RU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BF31CE-5D62-42CE-A94C-7D6F480E0649}" type="slidenum">
              <a:rPr lang="ru-RU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BF31CE-5D62-42CE-A94C-7D6F480E0649}" type="slidenum">
              <a:rPr lang="ru-RU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BF31CE-5D62-42CE-A94C-7D6F480E0649}" type="slidenum">
              <a:rPr lang="ru-RU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BF31CE-5D62-42CE-A94C-7D6F480E0649}" type="slidenum">
              <a:rPr lang="ru-RU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BF31CE-5D62-42CE-A94C-7D6F480E0649}" type="slidenum">
              <a:rPr lang="ru-RU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071547"/>
            <a:ext cx="8458200" cy="500424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cap="none" dirty="0" smtClean="0">
                <a:solidFill>
                  <a:schemeClr val="tx1"/>
                </a:solidFill>
                <a:effectLst/>
              </a:rPr>
              <a:t/>
            </a:r>
            <a:br>
              <a:rPr lang="ru-RU" cap="none" dirty="0" smtClean="0">
                <a:solidFill>
                  <a:schemeClr val="tx1"/>
                </a:solidFill>
                <a:effectLst/>
              </a:rPr>
            </a:br>
            <a:r>
              <a:rPr lang="ru-RU" cap="none" dirty="0" smtClean="0">
                <a:solidFill>
                  <a:schemeClr val="tx1"/>
                </a:solidFill>
                <a:effectLst/>
              </a:rPr>
              <a:t/>
            </a:r>
            <a:br>
              <a:rPr lang="ru-RU" cap="none" dirty="0" smtClean="0">
                <a:solidFill>
                  <a:schemeClr val="tx1"/>
                </a:solidFill>
                <a:effectLst/>
              </a:rPr>
            </a:br>
            <a: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ПСИХОЛОГИЧЕСКАЯ </a:t>
            </a:r>
            <a:b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</a:br>
            <a: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ГОТОВНОСТЬ РЕБЕНКА К ШКОЛЕ</a:t>
            </a:r>
            <a:endParaRPr lang="ru-RU" sz="4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57188"/>
            <a:ext cx="8458200" cy="4286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ДЕТСКИЙ САД КОМБИНИРОВАННОГО ВИДА «РЯБИНУШКА»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Рисунок 8" descr="main-ae8ddba750b0934cd783c68b4dc9a96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3714750"/>
            <a:ext cx="3643312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Подзаголовок 2"/>
          <p:cNvSpPr txBox="1">
            <a:spLocks/>
          </p:cNvSpPr>
          <p:nvPr/>
        </p:nvSpPr>
        <p:spPr bwMode="auto">
          <a:xfrm>
            <a:off x="6715125" y="4572000"/>
            <a:ext cx="21431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Педагог-психолог 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Артамонова Р.Ф.</a:t>
            </a:r>
          </a:p>
        </p:txBody>
      </p:sp>
      <p:pic>
        <p:nvPicPr>
          <p:cNvPr id="7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419872" y="980728"/>
            <a:ext cx="53285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Возрастные особенности детей 6-7 лет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4338" name="Picture 2" descr="C:\Users\Ирина\Desktop\Новая папка (3)\137284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2204864"/>
            <a:ext cx="3952875" cy="4448175"/>
          </a:xfrm>
          <a:prstGeom prst="rect">
            <a:avLst/>
          </a:prstGeom>
          <a:noFill/>
        </p:spPr>
      </p:pic>
      <p:pic>
        <p:nvPicPr>
          <p:cNvPr id="11" name="Рисунок 10"/>
          <p:cNvPicPr/>
          <p:nvPr/>
        </p:nvPicPr>
        <p:blipFill>
          <a:blip r:embed="rId6" cstate="print"/>
          <a:srcRect t="49183" r="44909" b="2178"/>
          <a:stretch>
            <a:fillRect/>
          </a:stretch>
        </p:blipFill>
        <p:spPr bwMode="auto">
          <a:xfrm>
            <a:off x="7981950" y="5830180"/>
            <a:ext cx="1162050" cy="102782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071547"/>
            <a:ext cx="8458200" cy="500424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cap="none" dirty="0" smtClean="0">
                <a:solidFill>
                  <a:schemeClr val="tx1"/>
                </a:solidFill>
                <a:effectLst/>
              </a:rPr>
              <a:t/>
            </a:r>
            <a:br>
              <a:rPr lang="ru-RU" cap="none" dirty="0" smtClean="0">
                <a:solidFill>
                  <a:schemeClr val="tx1"/>
                </a:solidFill>
                <a:effectLst/>
              </a:rPr>
            </a:br>
            <a:r>
              <a:rPr lang="ru-RU" cap="none" dirty="0" smtClean="0">
                <a:solidFill>
                  <a:schemeClr val="tx1"/>
                </a:solidFill>
                <a:effectLst/>
              </a:rPr>
              <a:t/>
            </a:r>
            <a:br>
              <a:rPr lang="ru-RU" cap="none" dirty="0" smtClean="0">
                <a:solidFill>
                  <a:schemeClr val="tx1"/>
                </a:solidFill>
                <a:effectLst/>
              </a:rPr>
            </a:br>
            <a: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ПСИХОЛОГИЧЕСКАЯ </a:t>
            </a:r>
            <a:b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</a:br>
            <a: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ГОТОВНОСТЬ РЕБЕНКА К ШКОЛЕ</a:t>
            </a:r>
            <a:endParaRPr lang="ru-RU" sz="4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57188"/>
            <a:ext cx="8458200" cy="4286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ДЕТСКИЙ САД КОМБИНИРОВАННОГО ВИДА «РЯБИНУШКА»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Рисунок 8" descr="main-ae8ddba750b0934cd783c68b4dc9a96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3714750"/>
            <a:ext cx="3643312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Подзаголовок 2"/>
          <p:cNvSpPr txBox="1">
            <a:spLocks/>
          </p:cNvSpPr>
          <p:nvPr/>
        </p:nvSpPr>
        <p:spPr bwMode="auto">
          <a:xfrm>
            <a:off x="6715125" y="4572000"/>
            <a:ext cx="21431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Педагог-психолог 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Артамонова Р.Ф.</a:t>
            </a:r>
          </a:p>
        </p:txBody>
      </p:sp>
      <p:pic>
        <p:nvPicPr>
          <p:cNvPr id="7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flipH="1" flipV="1">
            <a:off x="2524483" y="1350060"/>
            <a:ext cx="4927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835696" y="335699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79512" y="5133018"/>
            <a:ext cx="885698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43808" y="631319"/>
            <a:ext cx="6120680" cy="620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личностная готовность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включает формирование у ребенка готовности к принятию новой социальной позиции – положение школьника, имеющего круг прав и обязанностей. Эта личностная готовность выражается в отношении ребенка к школе, к учебной деятельности, учителям, самому себе. Готовым к школьному обучению является ребенок, которого школа привлекает не внешней стороной, а возможностью получать новые знания. Личностная готовность также предполагает определенный уровень развития эмоциональной сферы. К началу школьного обучения у ребенка должна быть достигнута сравнительно хорошая эмоциональная устойчивость, на фоне которой возможно развитие и протекание учебной деятельности;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188640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8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 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Психологическая готовность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к школе включает в себя следующие компоненты: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8" name="Picture 4" descr="E:\рисунки\1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76872"/>
            <a:ext cx="2987824" cy="4293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071547"/>
            <a:ext cx="8458200" cy="500424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cap="none" dirty="0" smtClean="0">
                <a:solidFill>
                  <a:schemeClr val="tx1"/>
                </a:solidFill>
                <a:effectLst/>
              </a:rPr>
              <a:t/>
            </a:r>
            <a:br>
              <a:rPr lang="ru-RU" cap="none" dirty="0" smtClean="0">
                <a:solidFill>
                  <a:schemeClr val="tx1"/>
                </a:solidFill>
                <a:effectLst/>
              </a:rPr>
            </a:br>
            <a:r>
              <a:rPr lang="ru-RU" cap="none" dirty="0" smtClean="0">
                <a:solidFill>
                  <a:schemeClr val="tx1"/>
                </a:solidFill>
                <a:effectLst/>
              </a:rPr>
              <a:t/>
            </a:r>
            <a:br>
              <a:rPr lang="ru-RU" cap="none" dirty="0" smtClean="0">
                <a:solidFill>
                  <a:schemeClr val="tx1"/>
                </a:solidFill>
                <a:effectLst/>
              </a:rPr>
            </a:br>
            <a: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ПСИХОЛОГИЧЕСКАЯ </a:t>
            </a:r>
            <a:b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</a:br>
            <a: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ГОТОВНОСТЬ РЕБЕНКА К ШКОЛЕ</a:t>
            </a:r>
            <a:endParaRPr lang="ru-RU" sz="4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57188"/>
            <a:ext cx="8458200" cy="4286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ДЕТСКИЙ САД КОМБИНИРОВАННОГО ВИДА «РЯБИНУШКА»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Рисунок 8" descr="main-ae8ddba750b0934cd783c68b4dc9a96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3714750"/>
            <a:ext cx="3643312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Подзаголовок 2"/>
          <p:cNvSpPr txBox="1">
            <a:spLocks/>
          </p:cNvSpPr>
          <p:nvPr/>
        </p:nvSpPr>
        <p:spPr bwMode="auto">
          <a:xfrm>
            <a:off x="6715125" y="4572000"/>
            <a:ext cx="21431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Педагог-психолог 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Артамонова Р.Ф.</a:t>
            </a:r>
          </a:p>
        </p:txBody>
      </p:sp>
      <p:pic>
        <p:nvPicPr>
          <p:cNvPr id="7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flipH="1" flipV="1">
            <a:off x="2524483" y="1350060"/>
            <a:ext cx="4927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835696" y="335699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79512" y="5133018"/>
            <a:ext cx="885698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131840" y="1128965"/>
            <a:ext cx="576064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•интеллектуальная   готовность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предполагает наличие у ребенка кругозора, запаса конкретных знаний. Должно быть развито аналитическое мышление (умение выделить основные признаки, сходства и различия предметов, способность воспроизвести образец), произвольная память, владение разговорной речью, развитие тонкой моторики руки и зрительно-двигательная координация.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3" name="Picture 3" descr="E:\рисунки\учёба - копия.jpg"/>
          <p:cNvPicPr>
            <a:picLocks noChangeAspect="1" noChangeArrowheads="1"/>
          </p:cNvPicPr>
          <p:nvPr/>
        </p:nvPicPr>
        <p:blipFill>
          <a:blip r:embed="rId5" cstate="print"/>
          <a:srcRect l="18757" r="3532"/>
          <a:stretch>
            <a:fillRect/>
          </a:stretch>
        </p:blipFill>
        <p:spPr bwMode="auto">
          <a:xfrm>
            <a:off x="181660" y="2276872"/>
            <a:ext cx="2695496" cy="4104456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071547"/>
            <a:ext cx="8458200" cy="500424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cap="none" dirty="0" smtClean="0">
                <a:solidFill>
                  <a:schemeClr val="tx1"/>
                </a:solidFill>
                <a:effectLst/>
              </a:rPr>
              <a:t/>
            </a:r>
            <a:br>
              <a:rPr lang="ru-RU" cap="none" dirty="0" smtClean="0">
                <a:solidFill>
                  <a:schemeClr val="tx1"/>
                </a:solidFill>
                <a:effectLst/>
              </a:rPr>
            </a:br>
            <a:r>
              <a:rPr lang="ru-RU" cap="none" dirty="0" smtClean="0">
                <a:solidFill>
                  <a:schemeClr val="tx1"/>
                </a:solidFill>
                <a:effectLst/>
              </a:rPr>
              <a:t/>
            </a:r>
            <a:br>
              <a:rPr lang="ru-RU" cap="none" dirty="0" smtClean="0">
                <a:solidFill>
                  <a:schemeClr val="tx1"/>
                </a:solidFill>
                <a:effectLst/>
              </a:rPr>
            </a:br>
            <a: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ПСИХОЛОГИЧЕСКАЯ </a:t>
            </a:r>
            <a:b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</a:br>
            <a: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ГОТОВНОСТЬ РЕБЕНКА К ШКОЛЕ</a:t>
            </a:r>
            <a:endParaRPr lang="ru-RU" sz="4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57188"/>
            <a:ext cx="8458200" cy="4286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ДЕТСКИЙ САД КОМБИНИРОВАННОГО ВИДА «РЯБИНУШКА»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Рисунок 8" descr="main-ae8ddba750b0934cd783c68b4dc9a96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3714750"/>
            <a:ext cx="3643312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Подзаголовок 2"/>
          <p:cNvSpPr txBox="1">
            <a:spLocks/>
          </p:cNvSpPr>
          <p:nvPr/>
        </p:nvSpPr>
        <p:spPr bwMode="auto">
          <a:xfrm>
            <a:off x="6715125" y="4572000"/>
            <a:ext cx="21431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Педагог-психолог 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Артамонова Р.Ф.</a:t>
            </a:r>
          </a:p>
        </p:txBody>
      </p:sp>
      <p:pic>
        <p:nvPicPr>
          <p:cNvPr id="7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flipH="1" flipV="1">
            <a:off x="2524483" y="1350060"/>
            <a:ext cx="4927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835696" y="335699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79512" y="5133018"/>
            <a:ext cx="885698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411760" y="606170"/>
            <a:ext cx="633670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•социально-психологическая готовность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этот компонент готовности включает в себя формирование тех качеств, которые позволяют общаться с другими детьми, учителем.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E:\рисунки\ltn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852936"/>
            <a:ext cx="4986189" cy="3384376"/>
          </a:xfrm>
          <a:prstGeom prst="round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364088" y="2852936"/>
            <a:ext cx="34563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8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Ребенок должен уметь войти в детское общество, действовать совместно с другими, уметь подчиняться интересам и обычаям детской группы.</a:t>
            </a:r>
            <a:endParaRPr lang="ru-RU" sz="2800" b="1" dirty="0" smtClean="0"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071547"/>
            <a:ext cx="8458200" cy="500424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cap="none" dirty="0" smtClean="0">
                <a:solidFill>
                  <a:schemeClr val="tx1"/>
                </a:solidFill>
                <a:effectLst/>
              </a:rPr>
              <a:t/>
            </a:r>
            <a:br>
              <a:rPr lang="ru-RU" cap="none" dirty="0" smtClean="0">
                <a:solidFill>
                  <a:schemeClr val="tx1"/>
                </a:solidFill>
                <a:effectLst/>
              </a:rPr>
            </a:br>
            <a:r>
              <a:rPr lang="ru-RU" cap="none" dirty="0" smtClean="0">
                <a:solidFill>
                  <a:schemeClr val="tx1"/>
                </a:solidFill>
                <a:effectLst/>
              </a:rPr>
              <a:t/>
            </a:r>
            <a:br>
              <a:rPr lang="ru-RU" cap="none" dirty="0" smtClean="0">
                <a:solidFill>
                  <a:schemeClr val="tx1"/>
                </a:solidFill>
                <a:effectLst/>
              </a:rPr>
            </a:br>
            <a: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ПСИХОЛОГИЧЕСКАЯ </a:t>
            </a:r>
            <a:b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</a:br>
            <a: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ГОТОВНОСТЬ РЕБЕНКА К ШКОЛЕ</a:t>
            </a:r>
            <a:endParaRPr lang="ru-RU" sz="4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57188"/>
            <a:ext cx="8458200" cy="4286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ДЕТСКИЙ САД КОМБИНИРОВАННОГО ВИДА «РЯБИНУШКА»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Рисунок 8" descr="main-ae8ddba750b0934cd783c68b4dc9a96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3714750"/>
            <a:ext cx="3643312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Подзаголовок 2"/>
          <p:cNvSpPr txBox="1">
            <a:spLocks/>
          </p:cNvSpPr>
          <p:nvPr/>
        </p:nvSpPr>
        <p:spPr bwMode="auto">
          <a:xfrm>
            <a:off x="6715125" y="4572000"/>
            <a:ext cx="21431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Педагог-психолог 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Артамонова Р.Ф.</a:t>
            </a:r>
          </a:p>
        </p:txBody>
      </p:sp>
      <p:pic>
        <p:nvPicPr>
          <p:cNvPr id="7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flipH="1" flipV="1">
            <a:off x="2524483" y="1350060"/>
            <a:ext cx="4927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835696" y="335699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79512" y="5133018"/>
            <a:ext cx="885698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E:\рисунки\556c18c110e7d7.695178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844824"/>
            <a:ext cx="5350942" cy="3642335"/>
          </a:xfrm>
          <a:prstGeom prst="round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187624" y="713012"/>
            <a:ext cx="77048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Успехов -  вашим детям,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904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терпения, мудрости и душевных сил – Вам!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071547"/>
            <a:ext cx="8458200" cy="500424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cap="none" dirty="0" smtClean="0">
                <a:solidFill>
                  <a:schemeClr val="tx1"/>
                </a:solidFill>
                <a:effectLst/>
              </a:rPr>
              <a:t/>
            </a:r>
            <a:br>
              <a:rPr lang="ru-RU" cap="none" dirty="0" smtClean="0">
                <a:solidFill>
                  <a:schemeClr val="tx1"/>
                </a:solidFill>
                <a:effectLst/>
              </a:rPr>
            </a:br>
            <a:r>
              <a:rPr lang="ru-RU" cap="none" dirty="0" smtClean="0">
                <a:solidFill>
                  <a:schemeClr val="tx1"/>
                </a:solidFill>
                <a:effectLst/>
              </a:rPr>
              <a:t/>
            </a:r>
            <a:br>
              <a:rPr lang="ru-RU" cap="none" dirty="0" smtClean="0">
                <a:solidFill>
                  <a:schemeClr val="tx1"/>
                </a:solidFill>
                <a:effectLst/>
              </a:rPr>
            </a:br>
            <a: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ПСИХОЛОГИЧЕСКАЯ </a:t>
            </a:r>
            <a:b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</a:br>
            <a: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ГОТОВНОСТЬ РЕБЕНКА К ШКОЛЕ</a:t>
            </a:r>
            <a:endParaRPr lang="ru-RU" sz="4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57188"/>
            <a:ext cx="8458200" cy="4286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ДЕТСКИЙ САД КОМБИНИРОВАННОГО ВИДА «РЯБИНУШКА»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Рисунок 8" descr="main-ae8ddba750b0934cd783c68b4dc9a96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3714750"/>
            <a:ext cx="3643312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Подзаголовок 2"/>
          <p:cNvSpPr txBox="1">
            <a:spLocks/>
          </p:cNvSpPr>
          <p:nvPr/>
        </p:nvSpPr>
        <p:spPr bwMode="auto">
          <a:xfrm>
            <a:off x="6715125" y="4572000"/>
            <a:ext cx="21431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Педагог-психолог 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Артамонова Р.Ф.</a:t>
            </a:r>
          </a:p>
        </p:txBody>
      </p:sp>
      <p:pic>
        <p:nvPicPr>
          <p:cNvPr id="7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3528" y="2796894"/>
            <a:ext cx="835292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Возраст 6 – 7 лет характеризуется как период существенных изменений в организме ребенка и является определенным этапом созревания организма. В этот период идет интенсивное развитие и совершенствование опорно-двигательной и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систем организма, развитие мелких мышц, развитие и дифференцировка различных отделов центральной нервной системы.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2532" name="Picture 4" descr="C:\Users\Ирина\Desktop\Новая папка (3)\рисунки\zdor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60648"/>
            <a:ext cx="5256583" cy="250507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071547"/>
            <a:ext cx="8458200" cy="500424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cap="none" dirty="0" smtClean="0">
                <a:solidFill>
                  <a:schemeClr val="tx1"/>
                </a:solidFill>
                <a:effectLst/>
              </a:rPr>
              <a:t/>
            </a:r>
            <a:br>
              <a:rPr lang="ru-RU" cap="none" dirty="0" smtClean="0">
                <a:solidFill>
                  <a:schemeClr val="tx1"/>
                </a:solidFill>
                <a:effectLst/>
              </a:rPr>
            </a:br>
            <a:r>
              <a:rPr lang="ru-RU" cap="none" dirty="0" smtClean="0">
                <a:solidFill>
                  <a:schemeClr val="tx1"/>
                </a:solidFill>
                <a:effectLst/>
              </a:rPr>
              <a:t/>
            </a:r>
            <a:br>
              <a:rPr lang="ru-RU" cap="none" dirty="0" smtClean="0">
                <a:solidFill>
                  <a:schemeClr val="tx1"/>
                </a:solidFill>
                <a:effectLst/>
              </a:rPr>
            </a:br>
            <a: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ПСИХОЛОГИЧЕСКАЯ </a:t>
            </a:r>
            <a:b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</a:br>
            <a: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ГОТОВНОСТЬ РЕБЕНКА К ШКОЛЕ</a:t>
            </a:r>
            <a:endParaRPr lang="ru-RU" sz="4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57188"/>
            <a:ext cx="8458200" cy="4286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ДЕТСКИЙ САД КОМБИНИРОВАННОГО ВИДА «РЯБИНУШКА»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Рисунок 8" descr="main-ae8ddba750b0934cd783c68b4dc9a96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3714750"/>
            <a:ext cx="3643312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Подзаголовок 2"/>
          <p:cNvSpPr txBox="1">
            <a:spLocks/>
          </p:cNvSpPr>
          <p:nvPr/>
        </p:nvSpPr>
        <p:spPr bwMode="auto">
          <a:xfrm>
            <a:off x="6715125" y="4572000"/>
            <a:ext cx="21431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Педагог-психолог 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Артамонова Р.Ф.</a:t>
            </a:r>
          </a:p>
        </p:txBody>
      </p:sp>
      <p:pic>
        <p:nvPicPr>
          <p:cNvPr id="7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987824" y="63041"/>
            <a:ext cx="590465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   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Характерной особенностью данного возраста является так же развитие познавательных и мыслительных психических процессов: внимания, мышления, воображения, памяти, речи.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79512" y="2362123"/>
            <a:ext cx="871296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Внимание.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Если на протяжении дошкольного детства преобладающим у ребенка является непроизвольное внимание, то к концу дошкольного возраста начинает развиваться произвольное внимание. Ребенок начинает его сознательно направлять и удерживать на определенных предметах и объектах.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     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Память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 концу дошкольного возраста происходит развитие произвольной зрительной и слуховой памяти. Память начинает играть ведущую роль в организации психических процессов.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8435" name="Picture 3" descr="C:\Users\Ирина\Desktop\Новая папка (3)\рисунки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16632"/>
            <a:ext cx="2808312" cy="2333291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071547"/>
            <a:ext cx="8458200" cy="500424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cap="none" dirty="0" smtClean="0">
                <a:solidFill>
                  <a:schemeClr val="tx1"/>
                </a:solidFill>
                <a:effectLst/>
              </a:rPr>
              <a:t/>
            </a:r>
            <a:br>
              <a:rPr lang="ru-RU" cap="none" dirty="0" smtClean="0">
                <a:solidFill>
                  <a:schemeClr val="tx1"/>
                </a:solidFill>
                <a:effectLst/>
              </a:rPr>
            </a:br>
            <a:r>
              <a:rPr lang="ru-RU" cap="none" dirty="0" smtClean="0">
                <a:solidFill>
                  <a:schemeClr val="tx1"/>
                </a:solidFill>
                <a:effectLst/>
              </a:rPr>
              <a:t/>
            </a:r>
            <a:br>
              <a:rPr lang="ru-RU" cap="none" dirty="0" smtClean="0">
                <a:solidFill>
                  <a:schemeClr val="tx1"/>
                </a:solidFill>
                <a:effectLst/>
              </a:rPr>
            </a:br>
            <a: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ПСИХОЛОГИЧЕСКАЯ </a:t>
            </a:r>
            <a:b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</a:br>
            <a: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ГОТОВНОСТЬ РЕБЕНКА К ШКОЛЕ</a:t>
            </a:r>
            <a:endParaRPr lang="ru-RU" sz="4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57188"/>
            <a:ext cx="8458200" cy="4286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ДЕТСКИЙ САД КОМБИНИРОВАННОГО ВИДА «РЯБИНУШКА»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Рисунок 8" descr="main-ae8ddba750b0934cd783c68b4dc9a96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3714750"/>
            <a:ext cx="3643312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Подзаголовок 2"/>
          <p:cNvSpPr txBox="1">
            <a:spLocks/>
          </p:cNvSpPr>
          <p:nvPr/>
        </p:nvSpPr>
        <p:spPr bwMode="auto">
          <a:xfrm>
            <a:off x="6715125" y="4572000"/>
            <a:ext cx="21431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Педагог-психолог 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Артамонова Р.Ф.</a:t>
            </a:r>
          </a:p>
        </p:txBody>
      </p:sp>
      <p:pic>
        <p:nvPicPr>
          <p:cNvPr id="7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flipH="1" flipV="1">
            <a:off x="2524483" y="1350060"/>
            <a:ext cx="4927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691680" y="41174"/>
            <a:ext cx="727280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Развитие мышления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К концу дошкольного возраста более высокого уровня достигает развитие наглядно-образного мышления и начинает развиваться логическое мышление, что способствует формированию способности ребенка выделять  существенные свойства и признаки предметов окружающего мира, формированию способности сравнения, обобщения, классификации.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5696" y="335699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491880" y="2887270"/>
            <a:ext cx="554461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Развитие воображения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 идет развитие творческого воображения, этому способствуют различные игры, неожиданные ассоциации, яркость и конкретность представляемых образов и впечатлений.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95536" y="5104619"/>
            <a:ext cx="86409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 сфере  развития речи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 концу дошкольного возраста расширяется активный словарный запас и развивается </a:t>
            </a:r>
            <a:r>
              <a:rPr kumimoji="0" lang="ru-RU" sz="2400" b="1" i="0" u="none" strike="noStrike" cap="none" spc="-100" normalizeH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способность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использовать в активной речи различные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сложнограмматические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конструкции.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4577" name="Picture 1" descr="E:\рисунки\doshkolnoe-obrazovanie_fumtxpiw90i59cxhh5ejtih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852936"/>
            <a:ext cx="3338203" cy="208823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071547"/>
            <a:ext cx="8458200" cy="500424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cap="none" dirty="0" smtClean="0">
                <a:solidFill>
                  <a:schemeClr val="tx1"/>
                </a:solidFill>
                <a:effectLst/>
              </a:rPr>
              <a:t/>
            </a:r>
            <a:br>
              <a:rPr lang="ru-RU" cap="none" dirty="0" smtClean="0">
                <a:solidFill>
                  <a:schemeClr val="tx1"/>
                </a:solidFill>
                <a:effectLst/>
              </a:rPr>
            </a:br>
            <a:r>
              <a:rPr lang="ru-RU" cap="none" dirty="0" smtClean="0">
                <a:solidFill>
                  <a:schemeClr val="tx1"/>
                </a:solidFill>
                <a:effectLst/>
              </a:rPr>
              <a:t/>
            </a:r>
            <a:br>
              <a:rPr lang="ru-RU" cap="none" dirty="0" smtClean="0">
                <a:solidFill>
                  <a:schemeClr val="tx1"/>
                </a:solidFill>
                <a:effectLst/>
              </a:rPr>
            </a:br>
            <a: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ПСИХОЛОГИЧЕСКАЯ </a:t>
            </a:r>
            <a:b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</a:br>
            <a: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ГОТОВНОСТЬ РЕБЕНКА К ШКОЛЕ</a:t>
            </a:r>
            <a:endParaRPr lang="ru-RU" sz="4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57188"/>
            <a:ext cx="8458200" cy="4286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ДЕТСКИЙ САД КОМБИНИРОВАННОГО ВИДА «РЯБИНУШКА»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Рисунок 8" descr="main-ae8ddba750b0934cd783c68b4dc9a96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3714750"/>
            <a:ext cx="3643312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Подзаголовок 2"/>
          <p:cNvSpPr txBox="1">
            <a:spLocks/>
          </p:cNvSpPr>
          <p:nvPr/>
        </p:nvSpPr>
        <p:spPr bwMode="auto">
          <a:xfrm>
            <a:off x="6715125" y="4572000"/>
            <a:ext cx="21431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Педагог-психолог 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Артамонова Р.Ф.</a:t>
            </a:r>
          </a:p>
        </p:txBody>
      </p:sp>
      <p:pic>
        <p:nvPicPr>
          <p:cNvPr id="7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flipH="1" flipV="1">
            <a:off x="2524483" y="1350060"/>
            <a:ext cx="4927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835696" y="335699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79512" y="5133018"/>
            <a:ext cx="885698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283968" y="291528"/>
            <a:ext cx="460851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Психическое развитие и становление личности ребенка к концу дошкольного возраста тесно связаны с развитием самосознания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 ребенка 6 – 7 летнего возраста формируется самооценка на основе осознания успешности своей деятельности, оценок сверстников, оценки педагога, одобрения взрослых и родителей. Ребенок становится способным осознавать себя и то положение, которое он в данное время занимает в семье, в детском коллективе сверстников.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2770" name="Picture 2" descr="C:\Users\Ирина\Desktop\Новая папка (3)\рисунки\522caecb9803f_colorful-kids-in-a-circ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794189" y="2242461"/>
            <a:ext cx="5403786" cy="360040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071547"/>
            <a:ext cx="8458200" cy="500424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cap="none" dirty="0" smtClean="0">
                <a:solidFill>
                  <a:schemeClr val="tx1"/>
                </a:solidFill>
                <a:effectLst/>
              </a:rPr>
              <a:t/>
            </a:r>
            <a:br>
              <a:rPr lang="ru-RU" cap="none" dirty="0" smtClean="0">
                <a:solidFill>
                  <a:schemeClr val="tx1"/>
                </a:solidFill>
                <a:effectLst/>
              </a:rPr>
            </a:br>
            <a:r>
              <a:rPr lang="ru-RU" cap="none" dirty="0" smtClean="0">
                <a:solidFill>
                  <a:schemeClr val="tx1"/>
                </a:solidFill>
                <a:effectLst/>
              </a:rPr>
              <a:t/>
            </a:r>
            <a:br>
              <a:rPr lang="ru-RU" cap="none" dirty="0" smtClean="0">
                <a:solidFill>
                  <a:schemeClr val="tx1"/>
                </a:solidFill>
                <a:effectLst/>
              </a:rPr>
            </a:br>
            <a: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ПСИХОЛОГИЧЕСКАЯ </a:t>
            </a:r>
            <a:b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</a:br>
            <a: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ГОТОВНОСТЬ РЕБЕНКА К ШКОЛЕ</a:t>
            </a:r>
            <a:endParaRPr lang="ru-RU" sz="4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57188"/>
            <a:ext cx="8458200" cy="4286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ДЕТСКИЙ САД КОМБИНИРОВАННОГО ВИДА «РЯБИНУШКА»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Рисунок 8" descr="main-ae8ddba750b0934cd783c68b4dc9a96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3714750"/>
            <a:ext cx="3643312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Подзаголовок 2"/>
          <p:cNvSpPr txBox="1">
            <a:spLocks/>
          </p:cNvSpPr>
          <p:nvPr/>
        </p:nvSpPr>
        <p:spPr bwMode="auto">
          <a:xfrm>
            <a:off x="6715125" y="4572000"/>
            <a:ext cx="21431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Педагог-психолог 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Артамонова Р.Ф.</a:t>
            </a:r>
          </a:p>
        </p:txBody>
      </p:sp>
      <p:pic>
        <p:nvPicPr>
          <p:cNvPr id="7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flipH="1" flipV="1">
            <a:off x="2524483" y="1350060"/>
            <a:ext cx="4927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835696" y="335699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79512" y="5133018"/>
            <a:ext cx="885698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79512" y="2263088"/>
            <a:ext cx="878497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Формируется рефлексия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т. е. осознание своего социального «я» и возникновение на этой основе внутренних позиций.   В качестве важнейшего новообразования в развитии психической и личностной сферы ребенка 6 – 7 летнего возраста является соподчинение мотивов. Осознание мотива «я должен», «я смогу» постепенно начинает преобладать над мотивом «я хочу».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  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 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3" name="Рисунок 12" descr="http://ugorka11.ucoz.ru/november/z.jpg"/>
          <p:cNvPicPr/>
          <p:nvPr/>
        </p:nvPicPr>
        <p:blipFill>
          <a:blip r:embed="rId5" cstate="print"/>
          <a:srcRect b="3738"/>
          <a:stretch>
            <a:fillRect/>
          </a:stretch>
        </p:blipFill>
        <p:spPr bwMode="auto">
          <a:xfrm>
            <a:off x="6444208" y="0"/>
            <a:ext cx="2699792" cy="249289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071547"/>
            <a:ext cx="8458200" cy="500424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cap="none" dirty="0" smtClean="0">
                <a:solidFill>
                  <a:schemeClr val="tx1"/>
                </a:solidFill>
                <a:effectLst/>
              </a:rPr>
              <a:t/>
            </a:r>
            <a:br>
              <a:rPr lang="ru-RU" cap="none" dirty="0" smtClean="0">
                <a:solidFill>
                  <a:schemeClr val="tx1"/>
                </a:solidFill>
                <a:effectLst/>
              </a:rPr>
            </a:br>
            <a:r>
              <a:rPr lang="ru-RU" cap="none" dirty="0" smtClean="0">
                <a:solidFill>
                  <a:schemeClr val="tx1"/>
                </a:solidFill>
                <a:effectLst/>
              </a:rPr>
              <a:t/>
            </a:r>
            <a:br>
              <a:rPr lang="ru-RU" cap="none" dirty="0" smtClean="0">
                <a:solidFill>
                  <a:schemeClr val="tx1"/>
                </a:solidFill>
                <a:effectLst/>
              </a:rPr>
            </a:br>
            <a: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ПСИХОЛОГИЧЕСКАЯ </a:t>
            </a:r>
            <a:b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</a:br>
            <a: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ГОТОВНОСТЬ РЕБЕНКА К ШКОЛЕ</a:t>
            </a:r>
            <a:endParaRPr lang="ru-RU" sz="4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57188"/>
            <a:ext cx="8458200" cy="4286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ДЕТСКИЙ САД КОМБИНИРОВАННОГО ВИДА «РЯБИНУШКА»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Рисунок 8" descr="main-ae8ddba750b0934cd783c68b4dc9a96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3714750"/>
            <a:ext cx="3643312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Подзаголовок 2"/>
          <p:cNvSpPr txBox="1">
            <a:spLocks/>
          </p:cNvSpPr>
          <p:nvPr/>
        </p:nvSpPr>
        <p:spPr bwMode="auto">
          <a:xfrm>
            <a:off x="6715125" y="4572000"/>
            <a:ext cx="21431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Педагог-психолог 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Артамонова Р.Ф.</a:t>
            </a:r>
          </a:p>
        </p:txBody>
      </p:sp>
      <p:pic>
        <p:nvPicPr>
          <p:cNvPr id="7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flipH="1" flipV="1">
            <a:off x="2524483" y="1350060"/>
            <a:ext cx="4927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835696" y="335699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79512" y="5133018"/>
            <a:ext cx="885698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03848" y="188641"/>
            <a:ext cx="568863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Осознание своего «я»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00008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 возникновение на этой основе внутренних позиций к концу дошкольного возраста порождает новые потребности и стремления. В результате игра, которая является главной ведущей деятельностью на протяжении дошкольного детства, к концу дошкольного возраста уже не может полностью удовлетворить ребенка. У него появляется потребность выйти за рамки своего детского образа жизни, занять доступное ему место в общественно-значимой деятельности, т.е. ребенок стремится к принятию новой социальной позиции – «</a:t>
            </a:r>
            <a:r>
              <a:rPr lang="ru-RU" sz="2400" b="1" dirty="0" err="1" smtClean="0">
                <a:solidFill>
                  <a:srgbClr val="00008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позиции</a:t>
            </a:r>
            <a:r>
              <a:rPr lang="ru-RU" sz="2400" b="1" dirty="0" smtClean="0">
                <a:solidFill>
                  <a:srgbClr val="00008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школьника», что является одним из важнейших итогов и особенностей личностного и психического развития детей 6 – 7 летнего возраста.</a:t>
            </a:r>
            <a:endParaRPr lang="ru-RU" sz="2400" dirty="0"/>
          </a:p>
        </p:txBody>
      </p:sp>
      <p:pic>
        <p:nvPicPr>
          <p:cNvPr id="1026" name="Picture 2" descr="C:\Users\Ирина\Desktop\Новая папка (3)\рисунки\t1@c3cc136f-e241-47b7-b778-c5852393e99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621426"/>
            <a:ext cx="2736304" cy="4092558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071547"/>
            <a:ext cx="8458200" cy="500424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cap="none" dirty="0" smtClean="0">
                <a:solidFill>
                  <a:schemeClr val="tx1"/>
                </a:solidFill>
                <a:effectLst/>
              </a:rPr>
              <a:t/>
            </a:r>
            <a:br>
              <a:rPr lang="ru-RU" cap="none" dirty="0" smtClean="0">
                <a:solidFill>
                  <a:schemeClr val="tx1"/>
                </a:solidFill>
                <a:effectLst/>
              </a:rPr>
            </a:br>
            <a:r>
              <a:rPr lang="ru-RU" cap="none" dirty="0" smtClean="0">
                <a:solidFill>
                  <a:schemeClr val="tx1"/>
                </a:solidFill>
                <a:effectLst/>
              </a:rPr>
              <a:t/>
            </a:r>
            <a:br>
              <a:rPr lang="ru-RU" cap="none" dirty="0" smtClean="0">
                <a:solidFill>
                  <a:schemeClr val="tx1"/>
                </a:solidFill>
                <a:effectLst/>
              </a:rPr>
            </a:br>
            <a: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ПСИХОЛОГИЧЕСКАЯ </a:t>
            </a:r>
            <a:b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</a:br>
            <a: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ГОТОВНОСТЬ РЕБЕНКА К ШКОЛЕ</a:t>
            </a:r>
            <a:endParaRPr lang="ru-RU" sz="4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57188"/>
            <a:ext cx="8458200" cy="4286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ДЕТСКИЙ САД КОМБИНИРОВАННОГО ВИДА «РЯБИНУШКА»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Рисунок 8" descr="main-ae8ddba750b0934cd783c68b4dc9a96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3714750"/>
            <a:ext cx="3643312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Подзаголовок 2"/>
          <p:cNvSpPr txBox="1">
            <a:spLocks/>
          </p:cNvSpPr>
          <p:nvPr/>
        </p:nvSpPr>
        <p:spPr bwMode="auto">
          <a:xfrm>
            <a:off x="6715125" y="4572000"/>
            <a:ext cx="21431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Педагог-психолог 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Артамонова Р.Ф.</a:t>
            </a:r>
          </a:p>
        </p:txBody>
      </p:sp>
      <p:pic>
        <p:nvPicPr>
          <p:cNvPr id="7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flipH="1" flipV="1">
            <a:off x="2524483" y="1350060"/>
            <a:ext cx="4927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835696" y="335699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79512" y="5133018"/>
            <a:ext cx="885698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275856" y="393508"/>
            <a:ext cx="53285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Успешность обучения во многом зависит от степени подготовленности ребенка к школе.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 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1700808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Готовность к школе</a:t>
            </a:r>
            <a:r>
              <a:rPr lang="ru-RU" sz="2400" b="1" dirty="0" smtClean="0">
                <a:solidFill>
                  <a:srgbClr val="00008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 включает несколько составляющих компонентов: прежде всего физическую готовность, которая определяется состоянием здоровья, зрелостью организма, его функциональных систем, т.к. школьное обучение содержит определенные умственные и физические нагрузки.</a:t>
            </a:r>
            <a:endParaRPr lang="ru-RU" sz="2400" b="1" dirty="0" smtClean="0">
              <a:latin typeface="Monotype Corsiva" pitchFamily="66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8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Что же включает в себя психологическая готовность к школьному обучению?</a:t>
            </a:r>
            <a:endParaRPr lang="ru-RU" sz="2400" b="1" dirty="0" smtClean="0"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9219" name="Picture 3" descr="C:\Users\Ирина\Desktop\Новая папка (3)\рисунки\CHILDREN.jpg"/>
          <p:cNvPicPr>
            <a:picLocks noChangeAspect="1" noChangeArrowheads="1"/>
          </p:cNvPicPr>
          <p:nvPr/>
        </p:nvPicPr>
        <p:blipFill>
          <a:blip r:embed="rId5" cstate="print"/>
          <a:srcRect t="25894"/>
          <a:stretch>
            <a:fillRect/>
          </a:stretch>
        </p:blipFill>
        <p:spPr bwMode="auto">
          <a:xfrm>
            <a:off x="2051720" y="4005064"/>
            <a:ext cx="6547656" cy="2706346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071547"/>
            <a:ext cx="8458200" cy="500424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cap="none" dirty="0" smtClean="0">
                <a:solidFill>
                  <a:schemeClr val="tx1"/>
                </a:solidFill>
                <a:effectLst/>
              </a:rPr>
              <a:t/>
            </a:r>
            <a:br>
              <a:rPr lang="ru-RU" cap="none" dirty="0" smtClean="0">
                <a:solidFill>
                  <a:schemeClr val="tx1"/>
                </a:solidFill>
                <a:effectLst/>
              </a:rPr>
            </a:br>
            <a:r>
              <a:rPr lang="ru-RU" cap="none" dirty="0" smtClean="0">
                <a:solidFill>
                  <a:schemeClr val="tx1"/>
                </a:solidFill>
                <a:effectLst/>
              </a:rPr>
              <a:t/>
            </a:r>
            <a:br>
              <a:rPr lang="ru-RU" cap="none" dirty="0" smtClean="0">
                <a:solidFill>
                  <a:schemeClr val="tx1"/>
                </a:solidFill>
                <a:effectLst/>
              </a:rPr>
            </a:br>
            <a: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ПСИХОЛОГИЧЕСКАЯ </a:t>
            </a:r>
            <a:b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</a:br>
            <a:r>
              <a:rPr lang="ru-RU" sz="4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ГОТОВНОСТЬ РЕБЕНКА К ШКОЛЕ</a:t>
            </a:r>
            <a:endParaRPr lang="ru-RU" sz="4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57188"/>
            <a:ext cx="8458200" cy="4286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ДЕТСКИЙ САД КОМБИНИРОВАННОГО ВИДА «РЯБИНУШКА»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Рисунок 8" descr="main-ae8ddba750b0934cd783c68b4dc9a96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3714750"/>
            <a:ext cx="3643312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Подзаголовок 2"/>
          <p:cNvSpPr txBox="1">
            <a:spLocks/>
          </p:cNvSpPr>
          <p:nvPr/>
        </p:nvSpPr>
        <p:spPr bwMode="auto">
          <a:xfrm>
            <a:off x="6715125" y="4572000"/>
            <a:ext cx="21431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Педагог-психолог 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Артамонова Р.Ф.</a:t>
            </a:r>
          </a:p>
        </p:txBody>
      </p:sp>
      <p:pic>
        <p:nvPicPr>
          <p:cNvPr id="7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МАМА\Рабочий стол\Фон для Русланкиной презентации будет много\thumbbig-88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flipH="1" flipV="1">
            <a:off x="2524483" y="1350060"/>
            <a:ext cx="4927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835696" y="335699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79512" y="5133018"/>
            <a:ext cx="885698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509120"/>
            <a:ext cx="673224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303F5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Сотрудничество при этом понимается очень широко: от наводящего вопроса до прямого показа решения задачи. Причем обучение плодотворно только в том случае, если оно попадает в зону ближайшего развития ребенка.</a:t>
            </a:r>
            <a:endParaRPr lang="ru-RU" sz="2400" b="1" dirty="0" smtClean="0">
              <a:solidFill>
                <a:srgbClr val="000099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67744" y="332656"/>
            <a:ext cx="6606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Под психологической готовностью к школьному обучению понимается необходимый и достаточный уровень психического развития ребенка для освоения школьной учебной программы в условиях обучения в коллективе сверстников. </a:t>
            </a:r>
          </a:p>
          <a:p>
            <a:endParaRPr lang="ru-RU" sz="2400" b="1" dirty="0">
              <a:solidFill>
                <a:srgbClr val="000099"/>
              </a:solidFill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07704" y="2060848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303F5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Необходимый и достаточный уровень актуального развития должен быть таким, чтобы программа обучения попадала в «зону ближайшего развития» ребенка.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7504" y="3645024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Зона ближайшего развития определяется тем, чего ребенок может достичь в сотрудничестве с взрослым, тогда как без помощи взрослого он этого выполнить пока еще не может. </a:t>
            </a:r>
          </a:p>
        </p:txBody>
      </p:sp>
      <p:pic>
        <p:nvPicPr>
          <p:cNvPr id="37889" name="Picture 1" descr="C:\Users\Ирина\Desktop\Новая папка (3)\рисунки\55e116d2192c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3108" y="4509120"/>
            <a:ext cx="2560284" cy="1944217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441</Words>
  <Application>Microsoft Office PowerPoint</Application>
  <PresentationFormat>Экран (4:3)</PresentationFormat>
  <Paragraphs>123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ПСИХОЛОГИЧЕСКАЯ  ГОТОВНОСТЬ РЕБЕНКА К ШКОЛЕ</vt:lpstr>
      <vt:lpstr>  ПСИХОЛОГИЧЕСКАЯ  ГОТОВНОСТЬ РЕБЕНКА К ШКОЛЕ</vt:lpstr>
      <vt:lpstr>  ПСИХОЛОГИЧЕСКАЯ  ГОТОВНОСТЬ РЕБЕНКА К ШКОЛЕ</vt:lpstr>
      <vt:lpstr>  ПСИХОЛОГИЧЕСКАЯ  ГОТОВНОСТЬ РЕБЕНКА К ШКОЛЕ</vt:lpstr>
      <vt:lpstr>  ПСИХОЛОГИЧЕСКАЯ  ГОТОВНОСТЬ РЕБЕНКА К ШКОЛЕ</vt:lpstr>
      <vt:lpstr>  ПСИХОЛОГИЧЕСКАЯ  ГОТОВНОСТЬ РЕБЕНКА К ШКОЛЕ</vt:lpstr>
      <vt:lpstr>  ПСИХОЛОГИЧЕСКАЯ  ГОТОВНОСТЬ РЕБЕНКА К ШКОЛЕ</vt:lpstr>
      <vt:lpstr>  ПСИХОЛОГИЧЕСКАЯ  ГОТОВНОСТЬ РЕБЕНКА К ШКОЛЕ</vt:lpstr>
      <vt:lpstr>  ПСИХОЛОГИЧЕСКАЯ  ГОТОВНОСТЬ РЕБЕНКА К ШКОЛЕ</vt:lpstr>
      <vt:lpstr>  ПСИХОЛОГИЧЕСКАЯ  ГОТОВНОСТЬ РЕБЕНКА К ШКОЛЕ</vt:lpstr>
      <vt:lpstr>  ПСИХОЛОГИЧЕСКАЯ  ГОТОВНОСТЬ РЕБЕНКА К ШКОЛЕ</vt:lpstr>
      <vt:lpstr>  ПСИХОЛОГИЧЕСКАЯ  ГОТОВНОСТЬ РЕБЕНКА К ШКОЛЕ</vt:lpstr>
      <vt:lpstr>  ПСИХОЛОГИЧЕСКАЯ  ГОТОВНОСТЬ РЕБЕНКА К ШКОЛЕ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особенности детей 6-7 лет</dc:title>
  <dc:creator>Ирина</dc:creator>
  <cp:lastModifiedBy>Owner</cp:lastModifiedBy>
  <cp:revision>25</cp:revision>
  <dcterms:created xsi:type="dcterms:W3CDTF">2015-10-16T12:16:45Z</dcterms:created>
  <dcterms:modified xsi:type="dcterms:W3CDTF">2015-12-04T01:39:16Z</dcterms:modified>
</cp:coreProperties>
</file>