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4" r:id="rId6"/>
    <p:sldId id="333" r:id="rId7"/>
    <p:sldId id="337" r:id="rId8"/>
    <p:sldId id="335" r:id="rId9"/>
    <p:sldId id="263" r:id="rId10"/>
    <p:sldId id="336" r:id="rId11"/>
    <p:sldId id="338" r:id="rId12"/>
    <p:sldId id="265" r:id="rId13"/>
    <p:sldId id="266" r:id="rId14"/>
    <p:sldId id="267" r:id="rId15"/>
    <p:sldId id="331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635E-8349-413D-96FB-44B4C5362B92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0D771-715B-42DE-A1C8-E1C45A55F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13285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Кабинет </a:t>
            </a:r>
            <a:br>
              <a:rPr lang="ru-RU" sz="4800" b="1" dirty="0" smtClean="0">
                <a:latin typeface="+mj-lt"/>
              </a:rPr>
            </a:br>
            <a:r>
              <a:rPr lang="ru-RU" sz="4800" b="1" dirty="0" smtClean="0">
                <a:latin typeface="+mj-lt"/>
              </a:rPr>
              <a:t>педагога-психолога </a:t>
            </a:r>
            <a:endParaRPr lang="ru-RU" sz="48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19872" y="529047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Катерина </a:t>
            </a:r>
            <a:r>
              <a:rPr lang="ru-RU" sz="3200" b="1" i="1" dirty="0" smtClean="0"/>
              <a:t>Л.В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404664"/>
            <a:ext cx="59046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latin typeface="Times New Roman" pitchFamily="18" charset="0"/>
              </a:rPr>
              <a:t>Муниципальное дошкольное образовательное учреждение «Детский сад № 10»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latin typeface="Times New Roman" pitchFamily="18" charset="0"/>
              </a:rPr>
              <a:t>Дзержинский район,  г. Ярославль</a:t>
            </a:r>
            <a:endParaRPr lang="en-US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ru-RU" sz="3100" b="1" i="1" dirty="0" smtClean="0">
                <a:solidFill>
                  <a:srgbClr val="C00000"/>
                </a:solidFill>
              </a:rPr>
              <a:t>Игровая технология интеллектуального развития детей  </a:t>
            </a:r>
            <a:r>
              <a:rPr lang="ru-RU" sz="3100" b="1" i="1" dirty="0" err="1" smtClean="0">
                <a:solidFill>
                  <a:srgbClr val="C00000"/>
                </a:solidFill>
              </a:rPr>
              <a:t>В.В.Воскобовича</a:t>
            </a:r>
            <a:r>
              <a:rPr lang="ru-RU" sz="3100" b="1" i="1" dirty="0" smtClean="0">
                <a:solidFill>
                  <a:srgbClr val="C00000"/>
                </a:solidFill>
              </a:rPr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59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6" name="Picture 5" descr="H:\на презентацию\20150311_102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4680520" cy="263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:\на презентацию\20150311_100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4736653" cy="266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:\на презентацию\20150311_103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40768"/>
            <a:ext cx="29587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:\на презентацию\20150311_103027.jpg"/>
          <p:cNvPicPr>
            <a:picLocks noChangeAspect="1" noChangeArrowheads="1"/>
          </p:cNvPicPr>
          <p:nvPr/>
        </p:nvPicPr>
        <p:blipFill>
          <a:blip r:embed="rId5" cstate="print"/>
          <a:srcRect r="26813"/>
          <a:stretch>
            <a:fillRect/>
          </a:stretch>
        </p:blipFill>
        <p:spPr bwMode="auto">
          <a:xfrm>
            <a:off x="755576" y="4149080"/>
            <a:ext cx="3096344" cy="254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rgbClr val="C00000"/>
                </a:solidFill>
              </a:rPr>
              <a:t> </a:t>
            </a:r>
            <a:r>
              <a:rPr lang="ru-RU" sz="3100" b="1" i="1" dirty="0" err="1" smtClean="0">
                <a:solidFill>
                  <a:srgbClr val="C00000"/>
                </a:solidFill>
              </a:rPr>
              <a:t>Сказкотерапия</a:t>
            </a:r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(развитие личностной сферы детей)  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59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8" name="Picture 2" descr="H:\на презентацию\20150311_095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263"/>
          <a:stretch>
            <a:fillRect/>
          </a:stretch>
        </p:blipFill>
        <p:spPr bwMode="auto">
          <a:xfrm>
            <a:off x="971600" y="1124744"/>
            <a:ext cx="733663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                                </a:t>
            </a:r>
            <a:r>
              <a:rPr lang="ru-RU" sz="2700" b="1" i="1" dirty="0" smtClean="0">
                <a:solidFill>
                  <a:srgbClr val="C00000"/>
                </a:solidFill>
              </a:rPr>
              <a:t>Технические средства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200" dirty="0" smtClean="0"/>
              <a:t>Компьютер – 1, </a:t>
            </a:r>
            <a:br>
              <a:rPr lang="ru-RU" sz="2200" dirty="0" smtClean="0"/>
            </a:br>
            <a:r>
              <a:rPr lang="ru-RU" sz="2200" dirty="0" smtClean="0"/>
              <a:t>ноутбук  </a:t>
            </a:r>
            <a:r>
              <a:rPr lang="en-US" sz="2200" dirty="0" smtClean="0"/>
              <a:t>Packard </a:t>
            </a:r>
            <a:r>
              <a:rPr lang="en-US" sz="2200" dirty="0" err="1" smtClean="0"/>
              <a:t>btll</a:t>
            </a:r>
            <a:r>
              <a:rPr lang="ru-RU" sz="2200" dirty="0" smtClean="0"/>
              <a:t> – 1,</a:t>
            </a:r>
            <a:br>
              <a:rPr lang="ru-RU" sz="2200" dirty="0" smtClean="0"/>
            </a:br>
            <a:r>
              <a:rPr lang="ru-RU" sz="2200" dirty="0" smtClean="0"/>
              <a:t> музыкальный центр </a:t>
            </a:r>
            <a:r>
              <a:rPr lang="en-US" sz="2200" dirty="0" smtClean="0"/>
              <a:t>Samsung </a:t>
            </a:r>
            <a:r>
              <a:rPr lang="ru-RU" sz="2200" dirty="0" smtClean="0"/>
              <a:t>– 1. </a:t>
            </a:r>
            <a:br>
              <a:rPr lang="ru-RU" sz="2200" dirty="0" smtClean="0"/>
            </a:br>
            <a:r>
              <a:rPr lang="ru-RU" sz="2200" dirty="0" smtClean="0"/>
              <a:t>Аудио кассеты и диски: программа на снятие напряжения Н.Л.Кряжевой , музыка для релаксации.)</a:t>
            </a:r>
            <a:br>
              <a:rPr lang="ru-RU" sz="2200" dirty="0" smtClean="0"/>
            </a:br>
            <a:r>
              <a:rPr lang="ru-RU" sz="2200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000" b="1" i="1" dirty="0" smtClean="0"/>
          </a:p>
          <a:p>
            <a:pPr algn="ctr">
              <a:buNone/>
            </a:pPr>
            <a:endParaRPr lang="ru-RU" sz="4000" b="1" i="1" dirty="0" smtClean="0"/>
          </a:p>
          <a:p>
            <a:pPr algn="ctr">
              <a:buNone/>
            </a:pPr>
            <a:endParaRPr lang="ru-RU" sz="9600" b="1" i="1" dirty="0" smtClean="0"/>
          </a:p>
          <a:p>
            <a:pPr algn="ctr">
              <a:buNone/>
            </a:pPr>
            <a:r>
              <a:rPr lang="ru-RU" sz="9600" b="1" i="1" dirty="0" smtClean="0">
                <a:solidFill>
                  <a:srgbClr val="C00000"/>
                </a:solidFill>
              </a:rPr>
              <a:t>Учебно-игровые пособия </a:t>
            </a:r>
          </a:p>
          <a:p>
            <a:pPr algn="ctr">
              <a:buNone/>
            </a:pPr>
            <a:endParaRPr lang="ru-RU" sz="4000" dirty="0" smtClean="0"/>
          </a:p>
          <a:p>
            <a:endParaRPr lang="ru-RU" dirty="0" smtClean="0"/>
          </a:p>
          <a:p>
            <a:r>
              <a:rPr lang="ru-RU" sz="8000" dirty="0" smtClean="0"/>
              <a:t>Игра «Путешествие в мир эмоций» с 5лет – 1</a:t>
            </a:r>
          </a:p>
          <a:p>
            <a:r>
              <a:rPr lang="ru-RU" sz="8000" dirty="0" smtClean="0"/>
              <a:t>Кубик Эмоций » с 5лет – 1</a:t>
            </a:r>
          </a:p>
          <a:p>
            <a:r>
              <a:rPr lang="ru-RU" sz="8000" dirty="0" smtClean="0"/>
              <a:t>Деревянный конструктор ,для детей 3-х лет -1</a:t>
            </a:r>
          </a:p>
          <a:p>
            <a:r>
              <a:rPr lang="ru-RU" sz="8000" dirty="0" smtClean="0"/>
              <a:t>Конструктор «Составь портрет» с 3хлет – 1</a:t>
            </a:r>
          </a:p>
          <a:p>
            <a:endParaRPr lang="ru-RU" sz="8000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9600" b="1" i="1" dirty="0" smtClean="0">
                <a:solidFill>
                  <a:srgbClr val="C00000"/>
                </a:solidFill>
              </a:rPr>
              <a:t>Дидактические куклы и игрушки. </a:t>
            </a:r>
          </a:p>
          <a:p>
            <a:pPr>
              <a:buNone/>
            </a:pPr>
            <a:endParaRPr lang="ru-RU" sz="6000" dirty="0" smtClean="0"/>
          </a:p>
          <a:p>
            <a:r>
              <a:rPr lang="ru-RU" sz="8000" dirty="0" smtClean="0"/>
              <a:t>Набор семья – 2</a:t>
            </a:r>
          </a:p>
          <a:p>
            <a:r>
              <a:rPr lang="ru-RU" sz="8000" dirty="0" smtClean="0"/>
              <a:t>Набор игрушек для игр с песком</a:t>
            </a:r>
          </a:p>
          <a:p>
            <a:r>
              <a:rPr lang="ru-RU" sz="8000" dirty="0" smtClean="0"/>
              <a:t>Персонаж кукольного театра «Еж»-1</a:t>
            </a:r>
          </a:p>
          <a:p>
            <a:r>
              <a:rPr lang="ru-RU" sz="8000" dirty="0" smtClean="0"/>
              <a:t>Успокаивающие шумовые игрушки – 2 </a:t>
            </a:r>
          </a:p>
          <a:p>
            <a:r>
              <a:rPr lang="ru-RU" sz="8000" dirty="0" smtClean="0"/>
              <a:t>Мягкий мячик - 1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Блок 1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i="1" dirty="0" smtClean="0">
                <a:solidFill>
                  <a:srgbClr val="C00000"/>
                </a:solidFill>
              </a:rPr>
              <a:t>Материалы для взаимодействия  психолога и педагога 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400" i="1" dirty="0" smtClean="0"/>
              <a:t>/выявление проблем ребенка глазами педагога/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Методика  оценки неконструктивного поведения  по </a:t>
            </a:r>
            <a:r>
              <a:rPr lang="ru-RU" dirty="0" err="1" smtClean="0"/>
              <a:t>Вайнеру</a:t>
            </a:r>
            <a:r>
              <a:rPr lang="ru-RU" dirty="0" smtClean="0"/>
              <a:t> (с3х лет) </a:t>
            </a:r>
          </a:p>
          <a:p>
            <a:pPr lvl="0"/>
            <a:r>
              <a:rPr lang="ru-RU" dirty="0" smtClean="0"/>
              <a:t>Карта наблюдений </a:t>
            </a:r>
            <a:r>
              <a:rPr lang="ru-RU" dirty="0" err="1" smtClean="0"/>
              <a:t>Д.Стотта</a:t>
            </a:r>
            <a:r>
              <a:rPr lang="ru-RU" dirty="0" smtClean="0"/>
              <a:t> для программированного наблюдения за адаптацией ребенка /адаптированный вариант/</a:t>
            </a:r>
          </a:p>
          <a:p>
            <a:pPr lvl="0"/>
            <a:r>
              <a:rPr lang="ru-RU" dirty="0" err="1" smtClean="0"/>
              <a:t>опросник</a:t>
            </a:r>
            <a:r>
              <a:rPr lang="ru-RU" dirty="0" smtClean="0"/>
              <a:t> для педагогов и родителей  «Оценка уровня эмоционального развития и умения общаться</a:t>
            </a:r>
            <a:r>
              <a:rPr lang="ru-RU" b="1" dirty="0" smtClean="0"/>
              <a:t>» ( </a:t>
            </a:r>
            <a:r>
              <a:rPr lang="ru-RU" dirty="0" err="1" smtClean="0"/>
              <a:t>Дж.-Чейни</a:t>
            </a:r>
            <a:r>
              <a:rPr lang="ru-RU" dirty="0" smtClean="0"/>
              <a:t>)</a:t>
            </a:r>
          </a:p>
          <a:p>
            <a:pPr lvl="0"/>
            <a:r>
              <a:rPr lang="ru-RU" dirty="0" err="1" smtClean="0"/>
              <a:t>опросник</a:t>
            </a:r>
            <a:r>
              <a:rPr lang="ru-RU" dirty="0" smtClean="0"/>
              <a:t>  "Характер проявлений </a:t>
            </a:r>
            <a:r>
              <a:rPr lang="ru-RU" dirty="0" err="1" smtClean="0"/>
              <a:t>эмпатических</a:t>
            </a:r>
            <a:r>
              <a:rPr lang="ru-RU" dirty="0" smtClean="0"/>
              <a:t> реакций и поведения у детей"А.М.Щетининой</a:t>
            </a:r>
          </a:p>
          <a:p>
            <a:pPr lvl="0"/>
            <a:r>
              <a:rPr lang="ru-RU" dirty="0" smtClean="0"/>
              <a:t> «экспресс-методика» по </a:t>
            </a:r>
            <a:r>
              <a:rPr lang="ru-RU" dirty="0" err="1" smtClean="0"/>
              <a:t>изучеию</a:t>
            </a:r>
            <a:r>
              <a:rPr lang="ru-RU" dirty="0" smtClean="0"/>
              <a:t> социально-психологического климата в трудовом коллективе. О. С. </a:t>
            </a:r>
            <a:r>
              <a:rPr lang="ru-RU" dirty="0" err="1" smtClean="0"/>
              <a:t>Михалюк</a:t>
            </a:r>
            <a:r>
              <a:rPr lang="ru-RU" dirty="0" smtClean="0"/>
              <a:t>, А. Ю. </a:t>
            </a:r>
            <a:r>
              <a:rPr lang="ru-RU" dirty="0" err="1" smtClean="0"/>
              <a:t>Шалыто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/>
            </a:r>
            <a:br>
              <a:rPr lang="en-US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Блок 2</a:t>
            </a:r>
            <a:r>
              <a:rPr lang="ru-RU" sz="2700" dirty="0" smtClean="0">
                <a:solidFill>
                  <a:srgbClr val="C0000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i="1" dirty="0" smtClean="0">
                <a:solidFill>
                  <a:srgbClr val="C00000"/>
                </a:solidFill>
              </a:rPr>
              <a:t>Материалы для взаимодействия психолога и родителей </a:t>
            </a:r>
            <a:r>
              <a:rPr lang="ru-RU" sz="2400" i="1" dirty="0" smtClean="0"/>
              <a:t>/выявление проблем ребенка глазами родителей, изучение детско-родительских отношений/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Анкеты по изучению развития ребенка</a:t>
            </a:r>
          </a:p>
          <a:p>
            <a:pPr lvl="0"/>
            <a:r>
              <a:rPr lang="ru-RU" dirty="0" smtClean="0"/>
              <a:t>Анкеты готовности ребенка к школе</a:t>
            </a:r>
          </a:p>
          <a:p>
            <a:pPr lvl="0"/>
            <a:r>
              <a:rPr lang="ru-RU" dirty="0" err="1" smtClean="0"/>
              <a:t>Тест-опросник</a:t>
            </a:r>
            <a:r>
              <a:rPr lang="ru-RU" dirty="0" smtClean="0"/>
              <a:t> родительского отношения (А.Варга, </a:t>
            </a:r>
            <a:r>
              <a:rPr lang="ru-RU" dirty="0" err="1" smtClean="0"/>
              <a:t>В.Столин</a:t>
            </a:r>
            <a:r>
              <a:rPr lang="ru-RU" dirty="0" smtClean="0"/>
              <a:t>)</a:t>
            </a:r>
          </a:p>
          <a:p>
            <a:pPr lvl="0"/>
            <a:r>
              <a:rPr lang="ru-RU" dirty="0" err="1" smtClean="0"/>
              <a:t>Тест-опросник</a:t>
            </a:r>
            <a:r>
              <a:rPr lang="ru-RU" dirty="0" smtClean="0"/>
              <a:t> «Признаки кризиса 7 лет», «Определение склонностей ребенка»</a:t>
            </a:r>
          </a:p>
          <a:p>
            <a:pPr lvl="0"/>
            <a:r>
              <a:rPr lang="ru-RU" dirty="0" smtClean="0"/>
              <a:t>Методика «Определение уровня тревожности» (Ч. Д.Спилберг, Ю.Л.Ханин);</a:t>
            </a:r>
          </a:p>
          <a:p>
            <a:r>
              <a:rPr lang="ru-RU" dirty="0" err="1" smtClean="0"/>
              <a:t>опросник</a:t>
            </a:r>
            <a:r>
              <a:rPr lang="ru-RU" dirty="0" smtClean="0"/>
              <a:t> для взрослых«Признаки тревожности» Лаврентьева Г.П., Титаренко Т.М.,</a:t>
            </a:r>
          </a:p>
          <a:p>
            <a:pPr lvl="0"/>
            <a:r>
              <a:rPr lang="ru-RU" dirty="0" smtClean="0"/>
              <a:t>анкета </a:t>
            </a:r>
            <a:r>
              <a:rPr lang="ru-RU" dirty="0" err="1" smtClean="0"/>
              <a:t>Дж.-Чейни</a:t>
            </a:r>
            <a:r>
              <a:rPr lang="ru-RU" dirty="0" smtClean="0"/>
              <a:t> (оценка уровня эмоционального развития и умения общаться ).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Блок 3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 </a:t>
            </a:r>
            <a:r>
              <a:rPr lang="ru-RU" sz="2700" i="1" dirty="0" smtClean="0">
                <a:solidFill>
                  <a:srgbClr val="C00000"/>
                </a:solidFill>
              </a:rPr>
              <a:t>Материалы для психодиагностической работы с детьми </a:t>
            </a:r>
            <a:r>
              <a:rPr lang="ru-RU" sz="2700" i="1" dirty="0" smtClean="0"/>
              <a:t>/диагностика познавательного развития, диагностика нарушений эмоционально-личностного развития/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55000" lnSpcReduction="20000"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Раздел </a:t>
            </a:r>
            <a:r>
              <a:rPr lang="ru-RU" sz="2900" b="1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sz="2900" dirty="0" smtClean="0"/>
              <a:t>-ситсема методик для определения степени готовности ребенка  к новой образовательной ситуации  - обучению в школе.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 Комплексная методика </a:t>
            </a:r>
            <a:r>
              <a:rPr lang="ru-RU" sz="2900" dirty="0" err="1" smtClean="0"/>
              <a:t>Н.В.Нижегородцевой</a:t>
            </a:r>
            <a:r>
              <a:rPr lang="ru-RU" sz="2900" dirty="0" smtClean="0"/>
              <a:t>, </a:t>
            </a:r>
            <a:r>
              <a:rPr lang="ru-RU" sz="2900" dirty="0" err="1" smtClean="0"/>
              <a:t>В.Д.Шадрикива</a:t>
            </a:r>
            <a:r>
              <a:rPr lang="ru-RU" sz="29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 Комплексная методика </a:t>
            </a:r>
            <a:r>
              <a:rPr lang="ru-RU" sz="2900" dirty="0" err="1" smtClean="0"/>
              <a:t>Кумариной</a:t>
            </a:r>
            <a:endParaRPr lang="ru-RU" sz="2900" dirty="0" smtClean="0"/>
          </a:p>
          <a:p>
            <a:r>
              <a:rPr lang="ru-RU" sz="2900" b="1" dirty="0" smtClean="0">
                <a:solidFill>
                  <a:srgbClr val="C00000"/>
                </a:solidFill>
              </a:rPr>
              <a:t>Раздел 2</a:t>
            </a:r>
            <a:r>
              <a:rPr lang="ru-RU" sz="2900" dirty="0" smtClean="0">
                <a:solidFill>
                  <a:srgbClr val="C00000"/>
                </a:solidFill>
              </a:rPr>
              <a:t> </a:t>
            </a:r>
            <a:r>
              <a:rPr lang="ru-RU" sz="2900" dirty="0" smtClean="0"/>
              <a:t>–система методик для  определения интеллектуального, эмоционального и личностного развития детей:</a:t>
            </a:r>
          </a:p>
          <a:p>
            <a:r>
              <a:rPr lang="ru-RU" sz="2900" dirty="0" err="1" smtClean="0"/>
              <a:t>Экспрес-диагностика</a:t>
            </a:r>
            <a:r>
              <a:rPr lang="ru-RU" sz="2900" dirty="0" smtClean="0"/>
              <a:t> в </a:t>
            </a:r>
            <a:r>
              <a:rPr lang="ru-RU" sz="2900" dirty="0" err="1" smtClean="0"/>
              <a:t>д</a:t>
            </a:r>
            <a:r>
              <a:rPr lang="ru-RU" sz="2900" dirty="0" smtClean="0"/>
              <a:t>/с Павловой Н.Н., Руденко Л.Г.; психодиагностический комплекс Е.А. </a:t>
            </a:r>
            <a:r>
              <a:rPr lang="ru-RU" sz="2900" dirty="0" err="1" smtClean="0"/>
              <a:t>Стребелевой</a:t>
            </a:r>
            <a:endParaRPr lang="ru-RU" sz="2900" dirty="0" smtClean="0"/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Методики: «Эмоциональная идентификация» Е. И. Изотова; «Волшебная страна чувств»</a:t>
            </a:r>
            <a:r>
              <a:rPr lang="ru-RU" sz="2900" dirty="0" err="1" smtClean="0"/>
              <a:t>Зинкевич-Евстигнеевой</a:t>
            </a:r>
            <a:r>
              <a:rPr lang="ru-RU" sz="29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«Методики диагностики восприятия и понимания эмоциональных состояний детьми дошкольного возраста А. М. Щетинина; Понимания эмоциональных состояний» Г. А. </a:t>
            </a:r>
            <a:r>
              <a:rPr lang="ru-RU" sz="2900" dirty="0" err="1" smtClean="0"/>
              <a:t>Урунтаева</a:t>
            </a:r>
            <a:r>
              <a:rPr lang="ru-RU" sz="2900" dirty="0" smtClean="0"/>
              <a:t>, Ю. А. </a:t>
            </a:r>
            <a:r>
              <a:rPr lang="ru-RU" sz="2900" dirty="0" err="1" smtClean="0"/>
              <a:t>Афонькина</a:t>
            </a:r>
            <a:r>
              <a:rPr lang="ru-RU" sz="29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Методики:  "Два дома" (с 3,5лет) , «Домики» О. А</a:t>
            </a:r>
            <a:r>
              <a:rPr lang="ru-RU" sz="2900" b="1" dirty="0" smtClean="0"/>
              <a:t> </a:t>
            </a:r>
            <a:r>
              <a:rPr lang="ru-RU" sz="2900" dirty="0" smtClean="0"/>
              <a:t>Ореховой (с 4,5лет)для  изучение отношения ребенка к себе и другим, особенностей его </a:t>
            </a:r>
            <a:r>
              <a:rPr lang="ru-RU" sz="2900" dirty="0" err="1" smtClean="0"/>
              <a:t>самопринятия</a:t>
            </a:r>
            <a:r>
              <a:rPr lang="ru-RU" sz="2900" dirty="0" smtClean="0"/>
              <a:t> и принятия других, 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Социометрия, «Самооценка» /модификация В.Шур/-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Методики:</a:t>
            </a:r>
            <a:r>
              <a:rPr lang="ru-RU" sz="2900" b="1" i="1" dirty="0" smtClean="0"/>
              <a:t> </a:t>
            </a:r>
            <a:r>
              <a:rPr lang="ru-RU" sz="2900" dirty="0" smtClean="0"/>
              <a:t>тест  Р. </a:t>
            </a:r>
            <a:r>
              <a:rPr lang="ru-RU" sz="2900" dirty="0" err="1" smtClean="0"/>
              <a:t>Тэммл</a:t>
            </a:r>
            <a:r>
              <a:rPr lang="ru-RU" sz="2900" dirty="0" smtClean="0"/>
              <a:t>, </a:t>
            </a:r>
            <a:r>
              <a:rPr lang="ru-RU" sz="2900" dirty="0" err="1" smtClean="0"/>
              <a:t>М.Дорки</a:t>
            </a:r>
            <a:r>
              <a:rPr lang="ru-RU" sz="2900" dirty="0" smtClean="0"/>
              <a:t>, </a:t>
            </a:r>
            <a:r>
              <a:rPr lang="ru-RU" sz="2900" dirty="0" err="1" smtClean="0"/>
              <a:t>В.Амен</a:t>
            </a:r>
            <a:r>
              <a:rPr lang="ru-RU" sz="2900" dirty="0" smtClean="0"/>
              <a:t>», тест А.И.Захарова «Круги Б. Лонга»(исследование тревожности); рисуночные тесты (ДДЧ, «Несуществующее животное», « Семья» и др.) проективные методики, цветовой тест Э.Т.Дорофеевой.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i="1" dirty="0" smtClean="0">
                <a:solidFill>
                  <a:srgbClr val="C00000"/>
                </a:solidFill>
              </a:rPr>
              <a:t>Программы  профилактики, реабилитации и коррекции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23731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300" b="1" dirty="0" smtClean="0"/>
              <a:t>Программа  по профилактике школьной </a:t>
            </a:r>
            <a:r>
              <a:rPr lang="ru-RU" sz="2300" b="1" dirty="0" err="1" smtClean="0"/>
              <a:t>дезадаптации</a:t>
            </a:r>
            <a:r>
              <a:rPr lang="ru-RU" sz="2300" b="1" dirty="0" smtClean="0"/>
              <a:t> у детей</a:t>
            </a:r>
          </a:p>
          <a:p>
            <a:pPr>
              <a:buNone/>
            </a:pPr>
            <a:r>
              <a:rPr lang="ru-RU" sz="1900" u="sng" dirty="0" smtClean="0"/>
              <a:t>Основная программа: </a:t>
            </a:r>
            <a:r>
              <a:rPr lang="ru-RU" sz="1900" dirty="0" err="1" smtClean="0"/>
              <a:t>Н.Ю.Куражова</a:t>
            </a:r>
            <a:r>
              <a:rPr lang="ru-RU" sz="1900" dirty="0" smtClean="0"/>
              <a:t>, И.А.Козлова «Приключения будущих первоклассников» - СПб.: Речь,2007;</a:t>
            </a:r>
          </a:p>
          <a:p>
            <a:pPr>
              <a:buNone/>
            </a:pPr>
            <a:r>
              <a:rPr lang="ru-RU" sz="1900" dirty="0" smtClean="0"/>
              <a:t> </a:t>
            </a:r>
            <a:r>
              <a:rPr lang="ru-RU" sz="1900" u="sng" dirty="0" smtClean="0"/>
              <a:t>Дополнительные: </a:t>
            </a:r>
            <a:r>
              <a:rPr lang="ru-RU" sz="1900" dirty="0" err="1" smtClean="0"/>
              <a:t>Л.В.Мищенкова</a:t>
            </a:r>
            <a:r>
              <a:rPr lang="ru-RU" sz="1900" dirty="0" smtClean="0"/>
              <a:t> «Здравствуй, школа! Развивающие занятия для будущих отличников» – Ярославль: Академия развития,2009;  .</a:t>
            </a:r>
            <a:r>
              <a:rPr lang="ru-RU" sz="1900" dirty="0" err="1" smtClean="0"/>
              <a:t>Л.Шарохина</a:t>
            </a:r>
            <a:r>
              <a:rPr lang="ru-RU" sz="1900" dirty="0" smtClean="0"/>
              <a:t>.«Психологическая подготовка детей к школе» - М.Книголюб, 2008;  </a:t>
            </a:r>
            <a:r>
              <a:rPr lang="ru-RU" sz="1900" dirty="0" err="1" smtClean="0"/>
              <a:t>Н.Ю.Куражова</a:t>
            </a:r>
            <a:r>
              <a:rPr lang="ru-RU" sz="1900" dirty="0" smtClean="0"/>
              <a:t>. Панфилова М. А. «Лесная школа»: </a:t>
            </a:r>
            <a:r>
              <a:rPr lang="ru-RU" sz="1900" dirty="0" err="1" smtClean="0"/>
              <a:t>коррекционныные</a:t>
            </a:r>
            <a:r>
              <a:rPr lang="ru-RU" sz="1900" dirty="0" smtClean="0"/>
              <a:t> сказки и настольная игра для дошкольников и младших школьников. М.: ТЦ «Сфера»; </a:t>
            </a:r>
            <a:r>
              <a:rPr lang="ru-RU" sz="1900" dirty="0" err="1" smtClean="0"/>
              <a:t>В.В.Воскобович</a:t>
            </a:r>
            <a:r>
              <a:rPr lang="ru-RU" sz="1900" dirty="0" smtClean="0"/>
              <a:t>. «Сказочные лабиринты игры». Технология интеллектуально-творческого развития детей.)</a:t>
            </a:r>
          </a:p>
          <a:p>
            <a:pPr>
              <a:buFont typeface="Wingdings" pitchFamily="2" charset="2"/>
              <a:buChar char="v"/>
            </a:pPr>
            <a:r>
              <a:rPr lang="ru-RU" sz="1900" b="1" dirty="0" smtClean="0"/>
              <a:t>Занятия с детьми 3-4лет «Чувства». </a:t>
            </a:r>
            <a:r>
              <a:rPr lang="ru-RU" sz="1900" dirty="0" smtClean="0"/>
              <a:t>О.В. </a:t>
            </a:r>
            <a:r>
              <a:rPr lang="ru-RU" sz="1900" dirty="0" err="1" smtClean="0"/>
              <a:t>Хухлаева</a:t>
            </a:r>
            <a:r>
              <a:rPr lang="ru-RU" sz="1900" dirty="0" smtClean="0"/>
              <a:t>, </a:t>
            </a:r>
            <a:r>
              <a:rPr lang="ru-RU" sz="1900" dirty="0" err="1" smtClean="0"/>
              <a:t>О.Е.Хухлаева</a:t>
            </a:r>
            <a:r>
              <a:rPr lang="ru-RU" sz="1900" dirty="0" smtClean="0"/>
              <a:t>, И.М. Первушина «Тропинка к своему Я» 1 часть.  - </a:t>
            </a:r>
            <a:r>
              <a:rPr lang="ru-RU" sz="1900" dirty="0" err="1" smtClean="0"/>
              <a:t>М.:Генезис</a:t>
            </a:r>
            <a:r>
              <a:rPr lang="ru-RU" sz="1900" dirty="0" smtClean="0"/>
              <a:t>, 2005</a:t>
            </a:r>
          </a:p>
          <a:p>
            <a:pPr>
              <a:buFont typeface="Wingdings" pitchFamily="2" charset="2"/>
              <a:buChar char="v"/>
            </a:pPr>
            <a:r>
              <a:rPr lang="ru-RU" sz="1900" b="1" dirty="0" smtClean="0"/>
              <a:t> Занятия с детьми 4-5лет «Кто я, какой я?». </a:t>
            </a:r>
            <a:r>
              <a:rPr lang="ru-RU" sz="1900" dirty="0" smtClean="0"/>
              <a:t>О.В. </a:t>
            </a:r>
            <a:r>
              <a:rPr lang="ru-RU" sz="1900" dirty="0" err="1" smtClean="0"/>
              <a:t>Хухлаева</a:t>
            </a:r>
            <a:r>
              <a:rPr lang="ru-RU" sz="1900" dirty="0" smtClean="0"/>
              <a:t>, </a:t>
            </a:r>
            <a:r>
              <a:rPr lang="ru-RU" sz="1900" dirty="0" err="1" smtClean="0"/>
              <a:t>О.Е.Хухлаева</a:t>
            </a:r>
            <a:r>
              <a:rPr lang="ru-RU" sz="1900" dirty="0" smtClean="0"/>
              <a:t>, И.М. Первушина «Тропинка к своему Я» 2 часть.  - М.: Генезис, 2005.</a:t>
            </a:r>
          </a:p>
          <a:p>
            <a:pPr>
              <a:buFont typeface="Wingdings" pitchFamily="2" charset="2"/>
              <a:buChar char="v"/>
            </a:pPr>
            <a:r>
              <a:rPr lang="ru-RU" sz="1900" b="1" dirty="0" smtClean="0"/>
              <a:t>Занятия с детьми 5-6лет  «Я и другие». </a:t>
            </a:r>
            <a:r>
              <a:rPr lang="ru-RU" sz="1900" dirty="0" smtClean="0"/>
              <a:t>О.В. </a:t>
            </a:r>
            <a:r>
              <a:rPr lang="ru-RU" sz="1900" dirty="0" err="1" smtClean="0"/>
              <a:t>Хухлаева</a:t>
            </a:r>
            <a:r>
              <a:rPr lang="ru-RU" sz="1900" dirty="0" smtClean="0"/>
              <a:t>, </a:t>
            </a:r>
            <a:r>
              <a:rPr lang="ru-RU" sz="1900" dirty="0" err="1" smtClean="0"/>
              <a:t>О.Е.Хухлаева</a:t>
            </a:r>
            <a:r>
              <a:rPr lang="ru-RU" sz="1900" dirty="0" smtClean="0"/>
              <a:t>, И.М. Первушина «Тропинка к своему Я» 3 часть - </a:t>
            </a:r>
            <a:r>
              <a:rPr lang="ru-RU" sz="1900" dirty="0" err="1" smtClean="0"/>
              <a:t>М.:Генезис</a:t>
            </a:r>
            <a:r>
              <a:rPr lang="ru-RU" sz="1900" dirty="0" smtClean="0"/>
              <a:t>, 2005.</a:t>
            </a:r>
          </a:p>
          <a:p>
            <a:pPr>
              <a:buFont typeface="Wingdings" pitchFamily="2" charset="2"/>
              <a:buChar char="v"/>
            </a:pPr>
            <a:r>
              <a:rPr lang="ru-RU" sz="1900" b="1" dirty="0" smtClean="0"/>
              <a:t>Программа профилактики </a:t>
            </a:r>
            <a:r>
              <a:rPr lang="ru-RU" sz="1900" b="1" dirty="0" err="1" smtClean="0"/>
              <a:t>дезадаптации</a:t>
            </a:r>
            <a:r>
              <a:rPr lang="ru-RU" sz="1900" b="1" dirty="0" smtClean="0"/>
              <a:t> детей раннего возраста с </a:t>
            </a:r>
            <a:r>
              <a:rPr lang="ru-RU" sz="1900" b="1" dirty="0" err="1" smtClean="0"/>
              <a:t>аллергопатологией</a:t>
            </a:r>
            <a:r>
              <a:rPr lang="ru-RU" sz="1900" b="1" dirty="0" smtClean="0"/>
              <a:t> в период подготовки к детскому саду</a:t>
            </a:r>
          </a:p>
          <a:p>
            <a:pPr>
              <a:buNone/>
            </a:pPr>
            <a:r>
              <a:rPr lang="ru-RU" sz="1900" u="sng" dirty="0" smtClean="0"/>
              <a:t> (Литература</a:t>
            </a:r>
            <a:r>
              <a:rPr lang="ru-RU" sz="1900" b="1" i="1" dirty="0" smtClean="0"/>
              <a:t>:</a:t>
            </a:r>
            <a:r>
              <a:rPr lang="ru-RU" sz="1900" b="1" dirty="0" smtClean="0"/>
              <a:t> </a:t>
            </a:r>
            <a:r>
              <a:rPr lang="ru-RU" sz="1900" dirty="0" smtClean="0"/>
              <a:t>Педагогическое сопровождение развитие ребенка, не посещающего ДОУ: методические рекомендации к программе. Часть 1./ Сост. О.В.Тихомирова, Е.В. </a:t>
            </a:r>
            <a:r>
              <a:rPr lang="ru-RU" sz="1900" dirty="0" err="1" smtClean="0"/>
              <a:t>Коточигова</a:t>
            </a:r>
            <a:r>
              <a:rPr lang="ru-RU" sz="1900" dirty="0" smtClean="0"/>
              <a:t>; </a:t>
            </a:r>
            <a:r>
              <a:rPr lang="ru-RU" sz="1900" dirty="0" err="1" smtClean="0"/>
              <a:t>И.Каплунова</a:t>
            </a:r>
            <a:r>
              <a:rPr lang="ru-RU" sz="1900" dirty="0" smtClean="0"/>
              <a:t>, </a:t>
            </a:r>
            <a:r>
              <a:rPr lang="ru-RU" sz="1900" dirty="0" err="1" smtClean="0"/>
              <a:t>И.Новоскольцева.ГОУ</a:t>
            </a:r>
            <a:r>
              <a:rPr lang="ru-RU" sz="1900" dirty="0" smtClean="0"/>
              <a:t> ЯО ИРО, 2010, К.Л. Печора, Г.В. </a:t>
            </a:r>
            <a:r>
              <a:rPr lang="ru-RU" sz="1900" dirty="0" err="1" smtClean="0"/>
              <a:t>Пантюхина</a:t>
            </a:r>
            <a:r>
              <a:rPr lang="ru-RU" sz="1900" dirty="0" smtClean="0"/>
              <a:t>, Л.Г. </a:t>
            </a:r>
            <a:r>
              <a:rPr lang="ru-RU" sz="1900" dirty="0" err="1" smtClean="0"/>
              <a:t>Голубева</a:t>
            </a:r>
            <a:r>
              <a:rPr lang="ru-RU" sz="1900" dirty="0" smtClean="0"/>
              <a:t>.,  Дети раннего возраста в дошкольных учреждениях: Пособие для педагогов </a:t>
            </a:r>
            <a:r>
              <a:rPr lang="ru-RU" sz="1900" dirty="0" err="1" smtClean="0"/>
              <a:t>дошк.учреждений</a:t>
            </a:r>
            <a:r>
              <a:rPr lang="ru-RU" sz="1900" dirty="0" smtClean="0"/>
              <a:t>; </a:t>
            </a:r>
            <a:r>
              <a:rPr lang="ru-RU" sz="1900" dirty="0" err="1" smtClean="0"/>
              <a:t>В.В.Воскобович</a:t>
            </a:r>
            <a:r>
              <a:rPr lang="ru-RU" sz="1900" dirty="0" smtClean="0"/>
              <a:t>. «Сказочные лабиринты игры»; </a:t>
            </a:r>
            <a:r>
              <a:rPr lang="ru-RU" sz="1900" dirty="0" err="1" smtClean="0"/>
              <a:t>Е.Щ.Севостьянова</a:t>
            </a:r>
            <a:r>
              <a:rPr lang="ru-RU" sz="1900" dirty="0" smtClean="0"/>
              <a:t>. Дружная семейка: Программа адаптации детей к ДОУ.- М.ТЦ Сфера, 2006, Г.Монина, Е.Лютова «Проблемы маленького </a:t>
            </a:r>
            <a:r>
              <a:rPr lang="ru-RU" sz="1900" dirty="0" err="1" smtClean="0"/>
              <a:t>ребенка-СпРечь</a:t>
            </a:r>
            <a:r>
              <a:rPr lang="ru-RU" sz="1900" dirty="0" smtClean="0"/>
              <a:t> 2005, Е.Фадеева, </a:t>
            </a:r>
            <a:r>
              <a:rPr lang="ru-RU" sz="1900" dirty="0" err="1" smtClean="0"/>
              <a:t>А.Траханова</a:t>
            </a:r>
            <a:r>
              <a:rPr lang="ru-RU" sz="1900" dirty="0" smtClean="0"/>
              <a:t> . «Прыг-скок по радуге», знакомство с первыми </a:t>
            </a:r>
            <a:r>
              <a:rPr lang="ru-RU" sz="1900" dirty="0" err="1" smtClean="0"/>
              <a:t>сказками-М.,Юнвес</a:t>
            </a:r>
            <a:r>
              <a:rPr lang="ru-RU" sz="1900" dirty="0" smtClean="0"/>
              <a:t>, 2002. «Рисуем пальчиками», издательство Стрекоза, 2009;,  </a:t>
            </a:r>
            <a:r>
              <a:rPr lang="ru-RU" sz="1900" dirty="0" err="1" smtClean="0"/>
              <a:t>Дорожина</a:t>
            </a:r>
            <a:r>
              <a:rPr lang="ru-RU" sz="1900" dirty="0" smtClean="0"/>
              <a:t> Ю.А. Рисуем пальчиками. Школа семи гномов (от 1 до 2 лет), 2007 </a:t>
            </a:r>
            <a:r>
              <a:rPr lang="ru-RU" sz="1900" dirty="0" err="1" smtClean="0"/>
              <a:t>Крупенчук</a:t>
            </a:r>
            <a:r>
              <a:rPr lang="ru-RU" sz="1900" dirty="0" smtClean="0"/>
              <a:t> О.И. «Пальчиковые игры»., Большаковой С.Е. «Формирование мелкой моторики рук»,М.:«Сфера», 2009; </a:t>
            </a:r>
            <a:r>
              <a:rPr lang="ru-RU" sz="1900" dirty="0" err="1" smtClean="0"/>
              <a:t>Дорожина</a:t>
            </a:r>
            <a:r>
              <a:rPr lang="ru-RU" sz="1900" dirty="0" smtClean="0"/>
              <a:t> Ю.А. Рисуем пальчиками. Школа семи гномов (от 1 до 2 лет), 2007;  Раннее детство: познавательное развитие»  Павлова Л.Н., Пилюгина Э.Г., Волосова Е.Б.)</a:t>
            </a:r>
          </a:p>
          <a:p>
            <a:r>
              <a:rPr lang="ru-RU" sz="1900" b="1" i="1" dirty="0" smtClean="0"/>
              <a:t> </a:t>
            </a:r>
            <a:endParaRPr lang="ru-RU" sz="19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</a:rPr>
              <a:t>Программы коррекционно-развивающей работы.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900" dirty="0" smtClean="0"/>
              <a:t> </a:t>
            </a:r>
            <a:r>
              <a:rPr lang="ru-RU" sz="2900" b="1" dirty="0" smtClean="0"/>
              <a:t>Л.А. Никифорова. </a:t>
            </a:r>
            <a:r>
              <a:rPr lang="ru-RU" sz="2900" dirty="0" smtClean="0"/>
              <a:t>«Вкус и запах радости».  Цикл занятий по развитию эмоциональной сферы.</a:t>
            </a:r>
            <a:r>
              <a:rPr lang="ru-RU" sz="2900" b="1" i="1" dirty="0" smtClean="0"/>
              <a:t> </a:t>
            </a:r>
            <a:r>
              <a:rPr lang="ru-RU" sz="2900" dirty="0" smtClean="0"/>
              <a:t>М.-2012 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 </a:t>
            </a:r>
            <a:r>
              <a:rPr lang="ru-RU" sz="2900" b="1" dirty="0" smtClean="0"/>
              <a:t>И. С </a:t>
            </a:r>
            <a:r>
              <a:rPr lang="ru-RU" sz="2900" b="1" dirty="0" err="1" smtClean="0"/>
              <a:t>Погудкина</a:t>
            </a:r>
            <a:r>
              <a:rPr lang="ru-RU" sz="2900" b="1" dirty="0" smtClean="0"/>
              <a:t>  И. С</a:t>
            </a:r>
            <a:r>
              <a:rPr lang="ru-RU" sz="2900" dirty="0" smtClean="0"/>
              <a:t>., Работа психолога с проблемными дошкольниками, М.: Книголюб,  2007.</a:t>
            </a:r>
            <a:endParaRPr lang="ru-RU" sz="2900" b="1" dirty="0" smtClean="0"/>
          </a:p>
          <a:p>
            <a:pPr>
              <a:buFont typeface="Wingdings" pitchFamily="2" charset="2"/>
              <a:buChar char="v"/>
            </a:pPr>
            <a:r>
              <a:rPr lang="ru-RU" sz="2900" b="1" dirty="0" smtClean="0"/>
              <a:t>Л.И.Катаева. </a:t>
            </a:r>
            <a:r>
              <a:rPr lang="ru-RU" sz="2900" dirty="0" smtClean="0"/>
              <a:t>Работа психолога с застенчивыми детьми, М.: Книголюб, 2005.</a:t>
            </a:r>
          </a:p>
          <a:p>
            <a:pPr>
              <a:buFont typeface="Wingdings" pitchFamily="2" charset="2"/>
              <a:buChar char="v"/>
            </a:pPr>
            <a:r>
              <a:rPr lang="ru-RU" sz="2900" b="1" dirty="0" smtClean="0"/>
              <a:t>Н.Л. </a:t>
            </a:r>
            <a:r>
              <a:rPr lang="ru-RU" sz="2900" b="1" dirty="0" err="1" smtClean="0"/>
              <a:t>Кряжева,В.Е</a:t>
            </a:r>
            <a:r>
              <a:rPr lang="ru-RU" sz="2900" b="1" dirty="0" smtClean="0"/>
              <a:t> .Орел, З.Л.Рыжкова</a:t>
            </a:r>
            <a:r>
              <a:rPr lang="ru-RU" sz="2900" dirty="0" smtClean="0"/>
              <a:t>. Программа </a:t>
            </a:r>
            <a:r>
              <a:rPr lang="ru-RU" sz="2900" dirty="0" err="1" smtClean="0"/>
              <a:t>анималотерапии</a:t>
            </a:r>
            <a:r>
              <a:rPr lang="ru-RU" sz="2900" dirty="0" smtClean="0"/>
              <a:t> </a:t>
            </a:r>
            <a:r>
              <a:rPr lang="ru-RU" sz="2900" dirty="0" err="1" smtClean="0"/>
              <a:t>эмоционально-личеостных</a:t>
            </a:r>
            <a:r>
              <a:rPr lang="ru-RU" sz="2900" dirty="0" smtClean="0"/>
              <a:t> проблем у детей «Ребята и зверята», 2000;(с использованием аудио-программ)  </a:t>
            </a:r>
            <a:endParaRPr lang="en-US" sz="2900" dirty="0" smtClean="0"/>
          </a:p>
          <a:p>
            <a:pPr>
              <a:buFont typeface="Wingdings" pitchFamily="2" charset="2"/>
              <a:buChar char="v"/>
            </a:pPr>
            <a:r>
              <a:rPr lang="ru-RU" sz="2900" b="1" dirty="0" smtClean="0"/>
              <a:t>А.Л.Сиротюк. </a:t>
            </a:r>
            <a:r>
              <a:rPr lang="ru-RU" sz="2900" dirty="0" smtClean="0"/>
              <a:t>«Коррекция развития интеллекта дошкольников» Т.Ц.Сфера, 2002. сферы. 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 smtClean="0"/>
              <a:t> </a:t>
            </a:r>
            <a:r>
              <a:rPr lang="ru-RU" sz="2900" b="1" dirty="0" smtClean="0"/>
              <a:t>«Развитие и коррекции эмоциональной сферы  детей методами песочной терапии.»  </a:t>
            </a:r>
            <a:r>
              <a:rPr lang="ru-RU" sz="2900" dirty="0" smtClean="0"/>
              <a:t>(</a:t>
            </a:r>
            <a:r>
              <a:rPr lang="ru-RU" sz="2900" i="1" dirty="0" smtClean="0"/>
              <a:t>Литература</a:t>
            </a:r>
            <a:r>
              <a:rPr lang="ru-RU" sz="2900" dirty="0" smtClean="0"/>
              <a:t>:  Т. М., </a:t>
            </a:r>
            <a:r>
              <a:rPr lang="ru-RU" sz="2900" dirty="0" err="1" smtClean="0"/>
              <a:t>Зинкевич-Евстигнеева</a:t>
            </a:r>
            <a:r>
              <a:rPr lang="ru-RU" sz="2900" dirty="0" smtClean="0"/>
              <a:t> «Практикум по </a:t>
            </a:r>
            <a:r>
              <a:rPr lang="ru-RU" sz="2900" dirty="0" err="1" smtClean="0"/>
              <a:t>сказкотерапии</a:t>
            </a:r>
            <a:r>
              <a:rPr lang="ru-RU" sz="2900" dirty="0" smtClean="0"/>
              <a:t>», «Практикум по песочной психотерапии», «Чудеса на песке», «Формы и методы работы со сказками», </a:t>
            </a:r>
            <a:r>
              <a:rPr lang="ru-RU" sz="2900" dirty="0" err="1" smtClean="0"/>
              <a:t>Епанчинцева</a:t>
            </a:r>
            <a:r>
              <a:rPr lang="ru-RU" sz="2900" dirty="0" smtClean="0"/>
              <a:t> О. Ю. «Роль песочной терапии в развитии эмоциональной сферы дошкольников», «</a:t>
            </a:r>
            <a:r>
              <a:rPr lang="ru-RU" sz="2900" dirty="0" err="1" smtClean="0"/>
              <a:t>Арт-терапия</a:t>
            </a:r>
            <a:r>
              <a:rPr lang="ru-RU" sz="2900" dirty="0" smtClean="0"/>
              <a:t> в работе с детьми: руководство для детских психологов, педагогов, врачей»)</a:t>
            </a:r>
          </a:p>
          <a:p>
            <a:pPr>
              <a:buFont typeface="Wingdings" pitchFamily="2" charset="2"/>
              <a:buChar char="v"/>
            </a:pPr>
            <a:r>
              <a:rPr lang="ru-RU" sz="2900" b="1" dirty="0" smtClean="0"/>
              <a:t>«Развитие мышления, познавательных способностей и  произвольности   у детей старшего дошкольного возраста с помощью технологии интеллектуального развития  «Сказочные лабиринты игры В.В. </a:t>
            </a:r>
            <a:r>
              <a:rPr lang="ru-RU" sz="2900" b="1" dirty="0" err="1" smtClean="0"/>
              <a:t>Воскобовича</a:t>
            </a:r>
            <a:r>
              <a:rPr lang="ru-RU" sz="2900" dirty="0" smtClean="0"/>
              <a:t>» с использованием игры </a:t>
            </a:r>
            <a:r>
              <a:rPr lang="ru-RU" sz="2900" dirty="0" err="1" smtClean="0"/>
              <a:t>Геоконт</a:t>
            </a:r>
            <a:r>
              <a:rPr lang="ru-RU" sz="2900" dirty="0" smtClean="0"/>
              <a:t> и </a:t>
            </a:r>
            <a:r>
              <a:rPr lang="ru-RU" sz="2900" dirty="0" err="1" smtClean="0"/>
              <a:t>Игровизор</a:t>
            </a:r>
            <a:r>
              <a:rPr lang="ru-RU" sz="2900" dirty="0" smtClean="0"/>
              <a:t>.  (</a:t>
            </a:r>
            <a:r>
              <a:rPr lang="ru-RU" sz="2900" i="1" dirty="0" smtClean="0"/>
              <a:t>Литература:</a:t>
            </a:r>
            <a:r>
              <a:rPr lang="ru-RU" sz="2900" dirty="0" smtClean="0"/>
              <a:t> Т.Г. </a:t>
            </a:r>
            <a:r>
              <a:rPr lang="ru-RU" sz="2900" dirty="0" err="1" smtClean="0"/>
              <a:t>Харько</a:t>
            </a:r>
            <a:r>
              <a:rPr lang="ru-RU" sz="2900" dirty="0" smtClean="0"/>
              <a:t>. Методика познавательно-творческого развития дошкольников «Сказки фиолетового леса» СПб. Детство-пресс 2012, Т.М.Бондаренко. Развивающие игры в ДОУ. Конспекты занятий по развивающим играм </a:t>
            </a:r>
            <a:r>
              <a:rPr lang="ru-RU" sz="2900" dirty="0" err="1" smtClean="0"/>
              <a:t>В.В.Воскобовича</a:t>
            </a:r>
            <a:r>
              <a:rPr lang="ru-RU" sz="2900" dirty="0" smtClean="0"/>
              <a:t>. Воронеж ООО», 2012,  </a:t>
            </a:r>
            <a:r>
              <a:rPr lang="ru-RU" sz="2900" dirty="0" err="1" smtClean="0"/>
              <a:t>В.В.Воскобович</a:t>
            </a:r>
            <a:r>
              <a:rPr lang="ru-RU" sz="2900" dirty="0" smtClean="0"/>
              <a:t> «Методические сказки».СПб.,2012  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  работе используется  дополнительная  литература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Л.И.Катаева.</a:t>
            </a:r>
            <a:r>
              <a:rPr lang="ru-RU" sz="2000" dirty="0" smtClean="0"/>
              <a:t> Коррекционно-развивающие занятия в подготовительной группе.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/>
              <a:t>Арцишевская</a:t>
            </a:r>
            <a:r>
              <a:rPr lang="ru-RU" sz="2000" b="1" dirty="0" smtClean="0"/>
              <a:t> И.Л. </a:t>
            </a:r>
            <a:r>
              <a:rPr lang="ru-RU" sz="2000" dirty="0" smtClean="0"/>
              <a:t>Психологический тренинг для будущих первоклассников.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И.В.Ганичева. </a:t>
            </a:r>
            <a:r>
              <a:rPr lang="ru-RU" sz="2000" dirty="0" smtClean="0"/>
              <a:t>«Телесно-ориентированные подходы к </a:t>
            </a:r>
            <a:r>
              <a:rPr lang="ru-RU" sz="2000" dirty="0" err="1" smtClean="0"/>
              <a:t>психокоррекционной</a:t>
            </a:r>
            <a:r>
              <a:rPr lang="ru-RU" sz="2000" dirty="0" smtClean="0"/>
              <a:t>  и развивающей работе с детьми»(5-7лет) Книголюб, 20004,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Агрессивность дошкольников</a:t>
            </a:r>
            <a:r>
              <a:rPr lang="ru-RU" sz="2000" dirty="0" smtClean="0"/>
              <a:t>. Коррекция поведения, ТЦ Сфера, 2006,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/>
              <a:t>Е.В.Куличковская</a:t>
            </a:r>
            <a:r>
              <a:rPr lang="ru-RU" sz="2000" b="1" dirty="0" smtClean="0"/>
              <a:t>, О.В.Степанова. </a:t>
            </a:r>
            <a:r>
              <a:rPr lang="ru-RU" sz="2000" dirty="0" smtClean="0"/>
              <a:t>Как преодолеть свой страх ? Развивающие сказки и игры для дошкольников. </a:t>
            </a:r>
            <a:r>
              <a:rPr lang="ru-RU" sz="2000" dirty="0" err="1" smtClean="0"/>
              <a:t>СПб,Речь</a:t>
            </a:r>
            <a:r>
              <a:rPr lang="ru-RU" sz="2000" dirty="0" smtClean="0"/>
              <a:t>, 2008,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/>
              <a:t>О.В.Хухлаева</a:t>
            </a:r>
            <a:r>
              <a:rPr lang="ru-RU" sz="2000" b="1" dirty="0" smtClean="0"/>
              <a:t>.</a:t>
            </a:r>
            <a:r>
              <a:rPr lang="ru-RU" sz="2000" dirty="0" smtClean="0"/>
              <a:t> Лабиринт души. Терапевтические сказки. Академический проект Трикста,2005.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b="1" dirty="0" err="1" smtClean="0"/>
              <a:t>Айхингер</a:t>
            </a:r>
            <a:r>
              <a:rPr lang="ru-RU" sz="2000" b="1" dirty="0" smtClean="0"/>
              <a:t> А, В. Холл </a:t>
            </a:r>
            <a:r>
              <a:rPr lang="ru-RU" sz="2000" dirty="0" smtClean="0"/>
              <a:t>Детская </a:t>
            </a:r>
            <a:r>
              <a:rPr lang="ru-RU" sz="2000" dirty="0" err="1" smtClean="0"/>
              <a:t>психодрама</a:t>
            </a:r>
            <a:r>
              <a:rPr lang="ru-RU" sz="2000" dirty="0" smtClean="0"/>
              <a:t> в индивидуальной и семейной терапии в детском саду и школе.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/>
              <a:t>Вайнер</a:t>
            </a:r>
            <a:r>
              <a:rPr lang="ru-RU" sz="2000" b="1" dirty="0" smtClean="0"/>
              <a:t> М.Э</a:t>
            </a:r>
            <a:r>
              <a:rPr lang="ru-RU" sz="2000" dirty="0" smtClean="0"/>
              <a:t>.Игровые технологии коррекции поведения дошкольников. М. </a:t>
            </a:r>
            <a:r>
              <a:rPr lang="ru-RU" sz="2000" dirty="0" err="1" smtClean="0"/>
              <a:t>Пед.сообщество</a:t>
            </a:r>
            <a:r>
              <a:rPr lang="ru-RU" sz="2000" dirty="0" smtClean="0"/>
              <a:t> России, 2004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Кабинет  педагога- психолога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Кабинет располагается на втором этаже детского сада, в правом крыле здания. Площадь кабинета 27м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Цвет стен, пола, мебели, штор подобран по принципу использования спокойных и нейтральных тонов, не вызывающих дополнительного возбуждения и раздражения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Мебель в кабинете установлена в контексте общей композиции. Освещение в кабинете соответствует нормам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СанПИНа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 учетом задач психолога кабинет территориально  включает несколько зон, каждая из которых имеет специфическое назначение и соответствующее оснащение.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en-US" sz="3100" b="1" i="1" dirty="0" smtClean="0">
                <a:solidFill>
                  <a:srgbClr val="C00000"/>
                </a:solidFill>
              </a:rPr>
              <a:t>I - </a:t>
            </a:r>
            <a:r>
              <a:rPr lang="ru-RU" sz="3100" b="1" i="1" dirty="0" smtClean="0">
                <a:solidFill>
                  <a:srgbClr val="C00000"/>
                </a:solidFill>
              </a:rPr>
              <a:t>Зона ожидания приема</a:t>
            </a:r>
            <a:r>
              <a:rPr lang="ru-RU" sz="3100" dirty="0" smtClean="0">
                <a:solidFill>
                  <a:srgbClr val="C00000"/>
                </a:solidFill>
              </a:rPr>
              <a:t>: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2200" dirty="0" smtClean="0"/>
              <a:t> (2 кресла в холле перед кабинетом.)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Наталия\Desktop\кабинет\P11003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922818" cy="376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869159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II - </a:t>
            </a:r>
            <a:r>
              <a:rPr lang="ru-RU" sz="2800" b="1" i="1" dirty="0" smtClean="0">
                <a:solidFill>
                  <a:srgbClr val="C00000"/>
                </a:solidFill>
              </a:rPr>
              <a:t>Зона консультативной работы</a:t>
            </a:r>
          </a:p>
          <a:p>
            <a:pPr algn="ctr"/>
            <a:r>
              <a:rPr lang="ru-RU" sz="2000" dirty="0" smtClean="0"/>
              <a:t>( находится в зоне первичного  приема).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-315416"/>
            <a:ext cx="8496944" cy="67687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i="1" dirty="0" smtClean="0"/>
          </a:p>
          <a:p>
            <a:pPr algn="ctr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III - </a:t>
            </a:r>
            <a:r>
              <a:rPr lang="ru-RU" sz="2800" b="1" i="1" dirty="0" smtClean="0">
                <a:solidFill>
                  <a:srgbClr val="C00000"/>
                </a:solidFill>
              </a:rPr>
              <a:t>Зона первичного приема и беседы с клиентом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/>
              <a:t>     ( рабочий стол – 1,стул – 1,тумбочка – 1,шкаф - 1, где размещается закрытая картотека, содержащая данные и результаты обследований, которые не должны быть доступны посторонним; журнал регистрации;  психологические таблицы, методический материал и другой инструментарий для обследования.)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Наталия\Desktop\кабинет\P11003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69847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293096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r>
              <a:rPr lang="ru-RU" sz="2800" b="1" i="1" dirty="0" smtClean="0"/>
              <a:t>     </a:t>
            </a:r>
          </a:p>
          <a:p>
            <a:pPr algn="ctr"/>
            <a:r>
              <a:rPr lang="ru-RU" sz="2800" b="1" i="1" dirty="0" smtClean="0"/>
              <a:t>     </a:t>
            </a:r>
            <a:r>
              <a:rPr lang="en-US" sz="2800" b="1" i="1" dirty="0" smtClean="0">
                <a:solidFill>
                  <a:srgbClr val="C00000"/>
                </a:solidFill>
              </a:rPr>
              <a:t>V - </a:t>
            </a:r>
            <a:r>
              <a:rPr lang="ru-RU" sz="2800" b="1" i="1" dirty="0" smtClean="0">
                <a:solidFill>
                  <a:srgbClr val="C00000"/>
                </a:solidFill>
              </a:rPr>
              <a:t>Зона релаксации и снятия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психоэмоционального</a:t>
            </a:r>
            <a:r>
              <a:rPr lang="ru-RU" sz="2800" b="1" i="1" dirty="0" smtClean="0">
                <a:solidFill>
                  <a:srgbClr val="C00000"/>
                </a:solidFill>
              </a:rPr>
              <a:t> напряжения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/>
              <a:t>(</a:t>
            </a:r>
            <a:r>
              <a:rPr lang="ru-RU" sz="2000" dirty="0" smtClean="0"/>
              <a:t>находится в пространстве зоны игровой терапии.</a:t>
            </a:r>
            <a:r>
              <a:rPr lang="en-US" sz="2000" dirty="0" smtClean="0"/>
              <a:t>)</a:t>
            </a:r>
            <a:endParaRPr lang="ru-RU" sz="2000" b="1" i="1" dirty="0" smtClean="0"/>
          </a:p>
          <a:p>
            <a:pPr algn="ctr"/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-891480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 -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Зона игровой терапии: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000" dirty="0" smtClean="0">
                <a:latin typeface="+mj-lt"/>
                <a:ea typeface="+mj-ea"/>
                <a:cs typeface="+mj-cs"/>
              </a:rPr>
              <a:t>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Ковер-1, мягкий набор «Солнышко»,  детские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кресла-трансформеры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3 , настольный «Водопад» - 1,  песочницы – 2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C:\Users\Наталия\Desktop\кабинет\P11003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7"/>
            <a:ext cx="68407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rgbClr val="C00000"/>
                </a:solidFill>
              </a:rPr>
              <a:t>Песочная терапия </a:t>
            </a: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(игры на снятие </a:t>
            </a:r>
            <a:r>
              <a:rPr lang="ru-RU" sz="2700" b="1" i="1" dirty="0" err="1" smtClean="0">
                <a:solidFill>
                  <a:srgbClr val="C00000"/>
                </a:solidFill>
              </a:rPr>
              <a:t>психо-эмоционального</a:t>
            </a:r>
            <a:r>
              <a:rPr lang="ru-RU" sz="2700" b="1" i="1" dirty="0" smtClean="0">
                <a:solidFill>
                  <a:srgbClr val="C00000"/>
                </a:solidFill>
              </a:rPr>
              <a:t> напряжения)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59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7" name="Picture 3" descr="C:\Users\Наталия\Desktop\фото песок\P1100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82861" cy="5163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rgbClr val="C00000"/>
                </a:solidFill>
              </a:rPr>
              <a:t>Песочная терапия </a:t>
            </a: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(игры на  развитие   умения взаимодействовать)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59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026" name="Picture 2" descr="C:\Users\Наталия\Desktop\Новая папка (3)\20150401_11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9845" y="2198547"/>
            <a:ext cx="5099934" cy="3240360"/>
          </a:xfrm>
          <a:prstGeom prst="rect">
            <a:avLst/>
          </a:prstGeom>
          <a:noFill/>
        </p:spPr>
      </p:pic>
      <p:pic>
        <p:nvPicPr>
          <p:cNvPr id="1027" name="Picture 3" descr="C:\Users\Наталия\Desktop\Новая папка (3)\20150327_113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89457" y="2443391"/>
            <a:ext cx="5040560" cy="2835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</a:t>
            </a:r>
            <a:r>
              <a:rPr lang="ru-RU" sz="3100" b="1" i="1" dirty="0" smtClean="0">
                <a:solidFill>
                  <a:srgbClr val="C00000"/>
                </a:solidFill>
              </a:rPr>
              <a:t>Игровая терапия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(игры на развитие личностной сферы )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59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7" name="Рисунок 3" descr="C:\Users\User\Desktop\фото, занятия психолога\DSC09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17709" cy="496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Autofit/>
          </a:bodyPr>
          <a:lstStyle/>
          <a:p>
            <a:pPr lvl="0"/>
            <a:r>
              <a:rPr lang="en-US" sz="2800" b="1" i="1" dirty="0" smtClean="0">
                <a:solidFill>
                  <a:srgbClr val="C00000"/>
                </a:solidFill>
              </a:rPr>
              <a:t>VI - </a:t>
            </a:r>
            <a:r>
              <a:rPr lang="ru-RU" sz="2800" b="1" i="1" dirty="0" smtClean="0">
                <a:solidFill>
                  <a:srgbClr val="C00000"/>
                </a:solidFill>
              </a:rPr>
              <a:t>Зона для проведения 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коррекционно-развивающих занятий: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(стол для детей «Ромашка» - 1,столы детские – 5, стулья детские – 11, </a:t>
            </a:r>
            <a:br>
              <a:rPr lang="ru-RU" sz="2000" dirty="0" smtClean="0"/>
            </a:br>
            <a:r>
              <a:rPr lang="ru-RU" sz="2000" dirty="0" smtClean="0"/>
              <a:t>магнитная доска детская – 1,развивающее пособие «Фиолетовый лес», </a:t>
            </a:r>
            <a:br>
              <a:rPr lang="ru-RU" sz="2000" dirty="0" smtClean="0"/>
            </a:br>
            <a:r>
              <a:rPr lang="ru-RU" sz="2000" dirty="0" smtClean="0"/>
              <a:t>шкаф для методических пособий 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C:\Users\Наталия\Desktop\кабинет\P11003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24736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1280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Кабинет  педагога- психолога</vt:lpstr>
      <vt:lpstr> I - Зона ожидания приема:  (2 кресла в холле перед кабинетом.)   </vt:lpstr>
      <vt:lpstr>        </vt:lpstr>
      <vt:lpstr>   </vt:lpstr>
      <vt:lpstr> Песочная терапия  (игры на снятие психо-эмоционального напряжения)  </vt:lpstr>
      <vt:lpstr> Песочная терапия  (игры на  развитие   умения взаимодействовать)  </vt:lpstr>
      <vt:lpstr>  Игровая терапия (игры на развитие личностной сферы )  </vt:lpstr>
      <vt:lpstr>VI - Зона для проведения  коррекционно-развивающих занятий:  (стол для детей «Ромашка» - 1,столы детские – 5, стулья детские – 11,  магнитная доска детская – 1,развивающее пособие «Фиолетовый лес»,  шкаф для методических пособий ) </vt:lpstr>
      <vt:lpstr>  Игровая технология интеллектуального развития детей  В.В.Воскобовича   </vt:lpstr>
      <vt:lpstr>  Сказкотерапия  (развитие личностной сферы детей)     </vt:lpstr>
      <vt:lpstr>                                     Технические средства Компьютер – 1,  ноутбук  Packard btll – 1,  музыкальный центр Samsung – 1.  Аудио кассеты и диски: программа на снятие напряжения Н.Л.Кряжевой , музыка для релаксации.)   </vt:lpstr>
      <vt:lpstr>Блок 1  Материалы для взаимодействия  психолога и педагога  /выявление проблем ребенка глазами педагога/ </vt:lpstr>
      <vt:lpstr> Блок 2  Материалы для взаимодействия психолога и родителей /выявление проблем ребенка глазами родителей, изучение детско-родительских отношений/ </vt:lpstr>
      <vt:lpstr>  Блок 3  Материалы для психодиагностической работы с детьми /диагностика познавательного развития, диагностика нарушений эмоционально-личностного развития/ </vt:lpstr>
      <vt:lpstr> Программы  профилактики, реабилитации и коррекции    </vt:lpstr>
      <vt:lpstr>Программы коррекционно-развивающей работы. </vt:lpstr>
      <vt:lpstr>В  работе используется  дополнительная  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Наталия</cp:lastModifiedBy>
  <cp:revision>58</cp:revision>
  <dcterms:created xsi:type="dcterms:W3CDTF">2012-08-02T12:17:38Z</dcterms:created>
  <dcterms:modified xsi:type="dcterms:W3CDTF">2017-03-29T07:57:22Z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