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5" autoAdjust="0"/>
    <p:restoredTop sz="94660"/>
  </p:normalViewPr>
  <p:slideViewPr>
    <p:cSldViewPr>
      <p:cViewPr varScale="1">
        <p:scale>
          <a:sx n="68" d="100"/>
          <a:sy n="68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811D79-790C-42FB-9820-61993A64223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53121-1C18-48AE-B9D9-117BA4C6B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2063-8FAD-471E-ABDC-217E89A01B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E898-A970-49E9-8A66-033D7648A3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BF6EA-1732-45F5-B31C-6AE806140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D8DA-AA87-4A5E-AAA4-193CCC1A5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B61A-F9DA-4B86-A83C-AEFCAE70F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42C95-6B13-43B6-A52B-96F84A101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D7A5-A517-4403-B7D1-BD2395234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7D33E-F74C-4CCA-8E1B-7DD74AED8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94580-BF8A-4927-A244-CBF38F680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4B7529-4DA3-4A37-8F35-AB67775372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636838"/>
            <a:ext cx="6400800" cy="2273300"/>
          </a:xfrm>
        </p:spPr>
        <p:txBody>
          <a:bodyPr/>
          <a:lstStyle/>
          <a:p>
            <a:r>
              <a:rPr lang="ru-RU" b="1"/>
              <a:t>Особенности физического развития детей 5-6 лет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6870700" cy="627063"/>
          </a:xfrm>
        </p:spPr>
        <p:txBody>
          <a:bodyPr/>
          <a:lstStyle/>
          <a:p>
            <a:r>
              <a:rPr lang="ru-RU" sz="4000">
                <a:solidFill>
                  <a:srgbClr val="FF0066"/>
                </a:solidFill>
              </a:rPr>
              <a:t>К концу года ребенок: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69620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66"/>
                </a:solidFill>
              </a:rPr>
              <a:t>Выполняет ходьбу и бег легко, ритмично, сохраняя правильную осанку и темп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66"/>
                </a:solidFill>
              </a:rPr>
              <a:t>Может прыгать на мягкое покрытие  в обозначенное место, прыгать в длину с места не менее 80,с разбега не менее 100, в высоту с разбега не менее 40см, прыгать через скакалку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66"/>
                </a:solidFill>
              </a:rPr>
              <a:t>Умеет лазать по гимнастической стенке до 2-2,5м с изменением темпа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66"/>
                </a:solidFill>
              </a:rPr>
              <a:t>Умеет перестраиваться  в колонну по 3-4,  равняться, размыкаться в колонне, шеренге, выполнять повороты направо, налево, кругом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66"/>
                </a:solidFill>
              </a:rPr>
              <a:t>Выполняет физические упражнения  на статическое и динамическое равновесие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66"/>
                </a:solidFill>
              </a:rPr>
              <a:t>Участвует в играх с элементами спортивных игр (городки, бадминтон, баскетбол, футбол, хоккей)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6769100" cy="4392613"/>
          </a:xfrm>
        </p:spPr>
        <p:txBody>
          <a:bodyPr/>
          <a:lstStyle/>
          <a:p>
            <a:r>
              <a:rPr lang="ru-RU" sz="4000" b="1" i="1">
                <a:solidFill>
                  <a:srgbClr val="000066"/>
                </a:solidFill>
              </a:rPr>
              <a:t>Чтобы ребенок рос  сильным, закаленным, здоровым – мечта каждого родителя.</a:t>
            </a:r>
            <a:br>
              <a:rPr lang="ru-RU" sz="4000" b="1" i="1">
                <a:solidFill>
                  <a:srgbClr val="000066"/>
                </a:solidFill>
              </a:rPr>
            </a:br>
            <a:r>
              <a:rPr lang="ru-RU" sz="4000" b="1" i="1">
                <a:solidFill>
                  <a:srgbClr val="000066"/>
                </a:solidFill>
              </a:rPr>
              <a:t>И этого можно добиться, нужно только всем вместе постараться.</a:t>
            </a:r>
            <a:r>
              <a:rPr lang="ru-RU" sz="4000"/>
              <a:t> </a:t>
            </a:r>
            <a:r>
              <a:rPr lang="ru-RU" sz="4000" b="1" i="1"/>
              <a:t>  </a:t>
            </a:r>
          </a:p>
        </p:txBody>
      </p:sp>
      <p:pic>
        <p:nvPicPr>
          <p:cNvPr id="15365" name="Picture 5" descr="64178017_1284823129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789363"/>
            <a:ext cx="3057525" cy="27924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turknet-babalar-gunu-anke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964612" cy="5832475"/>
          </a:xfrm>
        </p:spPr>
        <p:txBody>
          <a:bodyPr/>
          <a:lstStyle/>
          <a:p>
            <a:pPr algn="l"/>
            <a:r>
              <a:rPr lang="ru-RU" sz="4800" b="1">
                <a:solidFill>
                  <a:srgbClr val="000066"/>
                </a:solidFill>
              </a:rPr>
              <a:t>НАДЕЕМСЯ</a:t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/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/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/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/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/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>НА </a:t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>ДАЛЬНЕЙШЕЕ       			</a:t>
            </a:r>
            <a:br>
              <a:rPr lang="ru-RU" sz="4800" b="1">
                <a:solidFill>
                  <a:srgbClr val="000066"/>
                </a:solidFill>
              </a:rPr>
            </a:br>
            <a:r>
              <a:rPr lang="ru-RU" sz="4800" b="1">
                <a:solidFill>
                  <a:srgbClr val="000066"/>
                </a:solidFill>
              </a:rPr>
              <a:t>			СОТРУДНИЧЕСТВО!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1403350"/>
          </a:xfrm>
        </p:spPr>
        <p:txBody>
          <a:bodyPr/>
          <a:lstStyle/>
          <a:p>
            <a:r>
              <a:rPr lang="ru-RU" sz="4000">
                <a:solidFill>
                  <a:srgbClr val="FF0066"/>
                </a:solidFill>
              </a:rPr>
              <a:t>«5-6 лет -период первого вытяжения»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642350" cy="455295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000066"/>
                </a:solidFill>
              </a:rPr>
              <a:t>В 5 лет средний рост ребенка</a:t>
            </a:r>
            <a:r>
              <a:rPr lang="ru-RU"/>
              <a:t> </a:t>
            </a:r>
            <a:r>
              <a:rPr lang="ru-RU">
                <a:solidFill>
                  <a:srgbClr val="FF0066"/>
                </a:solidFill>
              </a:rPr>
              <a:t>106 -107см</a:t>
            </a:r>
            <a:r>
              <a:rPr lang="ru-RU">
                <a:solidFill>
                  <a:srgbClr val="800000"/>
                </a:solidFill>
              </a:rPr>
              <a:t> 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66"/>
                </a:solidFill>
              </a:rPr>
              <a:t>при весе</a:t>
            </a:r>
            <a:r>
              <a:rPr lang="ru-RU"/>
              <a:t> </a:t>
            </a:r>
            <a:r>
              <a:rPr lang="ru-RU">
                <a:solidFill>
                  <a:srgbClr val="000066"/>
                </a:solidFill>
              </a:rPr>
              <a:t>—</a:t>
            </a:r>
            <a:r>
              <a:rPr lang="ru-RU"/>
              <a:t> </a:t>
            </a:r>
            <a:r>
              <a:rPr lang="ru-RU">
                <a:solidFill>
                  <a:srgbClr val="FF0066"/>
                </a:solidFill>
              </a:rPr>
              <a:t>17-18кг. </a:t>
            </a:r>
          </a:p>
          <a:p>
            <a:pPr>
              <a:buFontTx/>
              <a:buNone/>
            </a:pPr>
            <a:r>
              <a:rPr lang="ru-RU">
                <a:solidFill>
                  <a:srgbClr val="000066"/>
                </a:solidFill>
              </a:rPr>
              <a:t>А в 6 лет ребенок прибавляет примерно по </a:t>
            </a:r>
            <a:r>
              <a:rPr lang="ru-RU">
                <a:solidFill>
                  <a:srgbClr val="FF0066"/>
                </a:solidFill>
              </a:rPr>
              <a:t>200 г в месяц</a:t>
            </a:r>
            <a:r>
              <a:rPr lang="ru-RU"/>
              <a:t> </a:t>
            </a:r>
            <a:r>
              <a:rPr lang="ru-RU">
                <a:solidFill>
                  <a:srgbClr val="000066"/>
                </a:solidFill>
              </a:rPr>
              <a:t>и вытягивается на полсантиметра.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66"/>
                </a:solidFill>
              </a:rPr>
              <a:t>Это возраст активного развития физических способностей ребенка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 r="21800" b="39684"/>
          <a:stretch>
            <a:fillRect/>
          </a:stretch>
        </p:blipFill>
        <p:spPr bwMode="auto">
          <a:xfrm>
            <a:off x="1692275" y="2492375"/>
            <a:ext cx="67325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496300" cy="2808287"/>
          </a:xfrm>
        </p:spPr>
        <p:txBody>
          <a:bodyPr/>
          <a:lstStyle/>
          <a:p>
            <a:r>
              <a:rPr lang="ru-RU" sz="3600">
                <a:solidFill>
                  <a:srgbClr val="000066"/>
                </a:solidFill>
              </a:rPr>
              <a:t>У детей к 6 годам уже хорошо сформированы крупные мышцы туловища и конечностей, а мелкие мышцы, например, кистей рук, еще надо разрабатывать</a:t>
            </a:r>
            <a:r>
              <a:rPr lang="ru-RU" sz="4000">
                <a:solidFill>
                  <a:srgbClr val="000066"/>
                </a:solidFill>
              </a:rPr>
              <a:t>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272337" cy="2600325"/>
          </a:xfrm>
        </p:spPr>
        <p:txBody>
          <a:bodyPr/>
          <a:lstStyle/>
          <a:p>
            <a:r>
              <a:rPr lang="ru-RU" sz="3200">
                <a:solidFill>
                  <a:srgbClr val="000066"/>
                </a:solidFill>
              </a:rPr>
              <a:t>К 5-7 годам у детей еще не завершено формирование стопы. Родителям следует быть внимательнее при выборе детской обуви во избежание плоскостопия</a:t>
            </a:r>
            <a:r>
              <a:rPr lang="ru-RU" sz="4000"/>
              <a:t>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53247" t="29442" r="9738" b="16431"/>
          <a:stretch>
            <a:fillRect/>
          </a:stretch>
        </p:blipFill>
        <p:spPr bwMode="auto">
          <a:xfrm>
            <a:off x="2339975" y="2852738"/>
            <a:ext cx="46085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19375"/>
            <a:ext cx="5688012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3425" cy="2519362"/>
          </a:xfrm>
        </p:spPr>
        <p:txBody>
          <a:bodyPr/>
          <a:lstStyle/>
          <a:p>
            <a:pPr algn="l"/>
            <a:r>
              <a:rPr lang="ru-RU" sz="2800">
                <a:solidFill>
                  <a:srgbClr val="000066"/>
                </a:solidFill>
              </a:rPr>
              <a:t>В дошкольном возрасте у детей активизируются основные процессы нервной системы — торможение и возбуждение. При активизации процесса торможения ребенок с большей охотой следуют установленным правилам, контролируют свои поступки.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05038"/>
            <a:ext cx="60880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558087" cy="1944688"/>
          </a:xfrm>
        </p:spPr>
        <p:txBody>
          <a:bodyPr/>
          <a:lstStyle/>
          <a:p>
            <a:r>
              <a:rPr lang="ru-RU" sz="3200">
                <a:solidFill>
                  <a:srgbClr val="000066"/>
                </a:solidFill>
              </a:rPr>
              <a:t>Долг родителей — укрепить здоровье ребенка в данный момент и обеспечить благоприятное развитие детского организма в будущем.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04138" cy="2176463"/>
          </a:xfrm>
        </p:spPr>
        <p:txBody>
          <a:bodyPr/>
          <a:lstStyle/>
          <a:p>
            <a:r>
              <a:rPr lang="ru-RU" sz="3200">
                <a:solidFill>
                  <a:srgbClr val="000066"/>
                </a:solidFill>
              </a:rPr>
              <a:t>Нормальное развитие и состояние здоровья обеспечивается созданием оптимальных условий, то есть организацией </a:t>
            </a:r>
            <a:r>
              <a:rPr lang="ru-RU" sz="3200">
                <a:solidFill>
                  <a:srgbClr val="FF0066"/>
                </a:solidFill>
              </a:rPr>
              <a:t>правильного режима.</a:t>
            </a:r>
          </a:p>
        </p:txBody>
      </p:sp>
      <p:pic>
        <p:nvPicPr>
          <p:cNvPr id="11270" name="Picture 6" descr="IMG_4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565400"/>
            <a:ext cx="6911975" cy="38846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69325" cy="522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0066"/>
                </a:solidFill>
              </a:rPr>
              <a:t>Сон</a:t>
            </a:r>
            <a:r>
              <a:rPr lang="ru-RU" sz="2400">
                <a:solidFill>
                  <a:srgbClr val="000066"/>
                </a:solidFill>
              </a:rPr>
              <a:t> должен быть достаточно продолжительным: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66"/>
                </a:solidFill>
              </a:rPr>
              <a:t>13 часов в сутки. Дети должны ложиться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66"/>
                </a:solidFill>
              </a:rPr>
              <a:t>не позднее 8—9 часов вечера.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0066"/>
                </a:solidFill>
              </a:rPr>
              <a:t>Питание</a:t>
            </a:r>
            <a:r>
              <a:rPr lang="ru-RU" sz="2400">
                <a:solidFill>
                  <a:srgbClr val="FF0066"/>
                </a:solidFill>
              </a:rPr>
              <a:t>. </a:t>
            </a:r>
            <a:r>
              <a:rPr lang="ru-RU" sz="2400">
                <a:solidFill>
                  <a:srgbClr val="000066"/>
                </a:solidFill>
              </a:rPr>
              <a:t>Дети получают питание 4—5 раз в день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0066"/>
                </a:solidFill>
              </a:rPr>
              <a:t>Прогулки</a:t>
            </a:r>
            <a:r>
              <a:rPr lang="ru-RU" sz="2400">
                <a:solidFill>
                  <a:srgbClr val="FF0066"/>
                </a:solidFill>
              </a:rPr>
              <a:t>.</a:t>
            </a:r>
            <a:r>
              <a:rPr lang="ru-RU" sz="2400">
                <a:solidFill>
                  <a:srgbClr val="000066"/>
                </a:solidFill>
              </a:rPr>
              <a:t> Чем больше времени дети проводят на открытом воздухе, тем они здоровее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0066"/>
                </a:solidFill>
              </a:rPr>
              <a:t>В летнее время</a:t>
            </a:r>
            <a:r>
              <a:rPr lang="ru-RU" sz="2400" u="sng">
                <a:solidFill>
                  <a:srgbClr val="008080"/>
                </a:solidFill>
              </a:rPr>
              <a:t> </a:t>
            </a:r>
            <a:r>
              <a:rPr lang="ru-RU" sz="2400">
                <a:solidFill>
                  <a:srgbClr val="000066"/>
                </a:solidFill>
              </a:rPr>
              <a:t>дети могут находится более 6 часов в день на улице, а</a:t>
            </a:r>
            <a:r>
              <a:rPr lang="ru-RU" sz="2400"/>
              <a:t> </a:t>
            </a:r>
            <a:r>
              <a:rPr lang="ru-RU" sz="2400">
                <a:solidFill>
                  <a:srgbClr val="000066"/>
                </a:solidFill>
              </a:rPr>
              <a:t>в</a:t>
            </a:r>
            <a:r>
              <a:rPr lang="ru-RU" sz="2400"/>
              <a:t> </a:t>
            </a:r>
            <a:r>
              <a:rPr lang="ru-RU" sz="2400" b="1">
                <a:solidFill>
                  <a:srgbClr val="FF0066"/>
                </a:solidFill>
              </a:rPr>
              <a:t>осеннее и зимнее</a:t>
            </a:r>
            <a:r>
              <a:rPr lang="ru-RU" sz="2400" b="1">
                <a:solidFill>
                  <a:srgbClr val="008080"/>
                </a:solidFill>
              </a:rPr>
              <a:t> </a:t>
            </a:r>
            <a:r>
              <a:rPr lang="ru-RU" sz="2400" b="1">
                <a:solidFill>
                  <a:srgbClr val="FF0066"/>
                </a:solidFill>
              </a:rPr>
              <a:t>время </a:t>
            </a:r>
            <a:r>
              <a:rPr lang="ru-RU" sz="2400">
                <a:solidFill>
                  <a:srgbClr val="000066"/>
                </a:solidFill>
              </a:rPr>
              <a:t>дети должны быть на воздухе не менее 4 часов.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0066"/>
                </a:solidFill>
              </a:rPr>
              <a:t>Причиной отмены прогулки для здорового ребенка могут быть </a:t>
            </a:r>
            <a:r>
              <a:rPr lang="ru-RU" sz="2400" b="1" u="sng">
                <a:solidFill>
                  <a:srgbClr val="000066"/>
                </a:solidFill>
              </a:rPr>
              <a:t>исключительные обстоятельства</a:t>
            </a:r>
            <a:r>
              <a:rPr lang="ru-RU" sz="2400" b="1">
                <a:solidFill>
                  <a:srgbClr val="000066"/>
                </a:solidFill>
              </a:rPr>
              <a:t>: проливной дождь, большой мороз с сильным ветром.</a:t>
            </a:r>
            <a:r>
              <a:rPr lang="ru-RU" sz="2400">
                <a:solidFill>
                  <a:srgbClr val="000066"/>
                </a:solidFill>
              </a:rPr>
              <a:t/>
            </a:r>
            <a:br>
              <a:rPr lang="ru-RU" sz="2400">
                <a:solidFill>
                  <a:srgbClr val="000066"/>
                </a:solidFill>
              </a:rPr>
            </a:b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1368425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</a:rPr>
              <a:t>Только в семье можно привить любовь к спорту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28800"/>
            <a:ext cx="7123112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0066"/>
                </a:solidFill>
              </a:rPr>
              <a:t>Пусть ребенок выберет то, что нравится ему, а не вам;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0066"/>
                </a:solidFill>
              </a:rPr>
              <a:t>Не заставляйте ребенка серьезно относиться к тренировкам, пусть это будет игра с правилами;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0066"/>
                </a:solidFill>
              </a:rPr>
              <a:t>Почаще хвалите ребенка, даже если у него что-то не получается;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0066"/>
                </a:solidFill>
              </a:rPr>
              <a:t>Займитесь спортом вместе!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214</TotalTime>
  <Words>311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Пастель</vt:lpstr>
      <vt:lpstr>Особенности физического развития детей 5-6 лет</vt:lpstr>
      <vt:lpstr>«5-6 лет -период первого вытяжения»</vt:lpstr>
      <vt:lpstr>У детей к 6 годам уже хорошо сформированы крупные мышцы туловища и конечностей, а мелкие мышцы, например, кистей рук, еще надо разрабатывать. </vt:lpstr>
      <vt:lpstr>К 5-7 годам у детей еще не завершено формирование стопы. Родителям следует быть внимательнее при выборе детской обуви во избежание плоскостопия. </vt:lpstr>
      <vt:lpstr>В дошкольном возрасте у детей активизируются основные процессы нервной системы — торможение и возбуждение. При активизации процесса торможения ребенок с большей охотой следуют установленным правилам, контролируют свои поступки.</vt:lpstr>
      <vt:lpstr>Долг родителей — укрепить здоровье ребенка в данный момент и обеспечить благоприятное развитие детского организма в будущем.</vt:lpstr>
      <vt:lpstr>Нормальное развитие и состояние здоровья обеспечивается созданием оптимальных условий, то есть организацией правильного режима.</vt:lpstr>
      <vt:lpstr>Слайд 8</vt:lpstr>
      <vt:lpstr>Только в семье можно привить любовь к спорту</vt:lpstr>
      <vt:lpstr>К концу года ребенок:</vt:lpstr>
      <vt:lpstr>Чтобы ребенок рос  сильным, закаленным, здоровым – мечта каждого родителя. И этого можно добиться, нужно только всем вместе постараться.   </vt:lpstr>
      <vt:lpstr>НАДЕЕМСЯ      НА  ДАЛЬНЕЙШЕЕ              СОТРУДНИЧЕСТВО!</vt:lpstr>
    </vt:vector>
  </TitlesOfParts>
  <Company>SamLab.ws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физического развития детей 5-6 лет</dc:title>
  <dc:creator>Admin</dc:creator>
  <cp:lastModifiedBy>ГРУППА 9</cp:lastModifiedBy>
  <cp:revision>4</cp:revision>
  <dcterms:created xsi:type="dcterms:W3CDTF">2015-10-22T16:03:31Z</dcterms:created>
  <dcterms:modified xsi:type="dcterms:W3CDTF">2015-12-12T03:03:44Z</dcterms:modified>
</cp:coreProperties>
</file>