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2" r:id="rId6"/>
    <p:sldId id="267" r:id="rId7"/>
    <p:sldId id="268" r:id="rId8"/>
    <p:sldId id="269" r:id="rId9"/>
    <p:sldId id="264" r:id="rId10"/>
    <p:sldId id="265" r:id="rId11"/>
    <p:sldId id="260" r:id="rId12"/>
    <p:sldId id="261" r:id="rId13"/>
    <p:sldId id="266" r:id="rId14"/>
    <p:sldId id="262" r:id="rId15"/>
    <p:sldId id="263" r:id="rId16"/>
    <p:sldId id="271" r:id="rId17"/>
    <p:sldId id="270"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660"/>
  </p:normalViewPr>
  <p:slideViewPr>
    <p:cSldViewPr snapToGrid="0">
      <p:cViewPr>
        <p:scale>
          <a:sx n="75" d="100"/>
          <a:sy n="75" d="100"/>
        </p:scale>
        <p:origin x="49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24972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359671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370985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392491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229563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43D7540-0D8C-4466-86E3-2E84927531E4}" type="datetimeFigureOut">
              <a:rPr lang="ru-RU" smtClean="0"/>
              <a:t>31.08.2017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11153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43D7540-0D8C-4466-86E3-2E84927531E4}" type="datetimeFigureOut">
              <a:rPr lang="ru-RU" smtClean="0"/>
              <a:t>31.08.2017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114330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43D7540-0D8C-4466-86E3-2E84927531E4}" type="datetimeFigureOut">
              <a:rPr lang="ru-RU" smtClean="0"/>
              <a:t>31.08.2017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396935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3D7540-0D8C-4466-86E3-2E84927531E4}" type="datetimeFigureOut">
              <a:rPr lang="ru-RU" smtClean="0"/>
              <a:t>31.08.2017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12890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43D7540-0D8C-4466-86E3-2E84927531E4}" type="datetimeFigureOut">
              <a:rPr lang="ru-RU" smtClean="0"/>
              <a:t>31.08.2017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83274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43D7540-0D8C-4466-86E3-2E84927531E4}" type="datetimeFigureOut">
              <a:rPr lang="ru-RU" smtClean="0"/>
              <a:t>31.08.2017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4EC59-C566-465A-B1D1-9FAB4BDFADF6}" type="slidenum">
              <a:rPr lang="ru-RU" smtClean="0"/>
              <a:t>‹#›</a:t>
            </a:fld>
            <a:endParaRPr lang="ru-RU"/>
          </a:p>
        </p:txBody>
      </p:sp>
    </p:spTree>
    <p:extLst>
      <p:ext uri="{BB962C8B-B14F-4D97-AF65-F5344CB8AC3E}">
        <p14:creationId xmlns:p14="http://schemas.microsoft.com/office/powerpoint/2010/main" val="36292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D7540-0D8C-4466-86E3-2E84927531E4}" type="datetimeFigureOut">
              <a:rPr lang="ru-RU" smtClean="0"/>
              <a:t>31.08.2017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4EC59-C566-465A-B1D1-9FAB4BDFADF6}" type="slidenum">
              <a:rPr lang="ru-RU" smtClean="0"/>
              <a:t>‹#›</a:t>
            </a:fld>
            <a:endParaRPr lang="ru-RU"/>
          </a:p>
        </p:txBody>
      </p:sp>
    </p:spTree>
    <p:extLst>
      <p:ext uri="{BB962C8B-B14F-4D97-AF65-F5344CB8AC3E}">
        <p14:creationId xmlns:p14="http://schemas.microsoft.com/office/powerpoint/2010/main" val="390826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58000"/>
          </a:xfrm>
          <a:prstGeom prst="rect">
            <a:avLst/>
          </a:prstGeom>
          <a:blipFill dpi="0" rotWithShape="1">
            <a:blip r:embed="rId3"/>
            <a:srcRect/>
            <a:stretch>
              <a:fillRect/>
            </a:stretch>
          </a:blipFill>
        </p:spPr>
      </p:pic>
      <p:pic>
        <p:nvPicPr>
          <p:cNvPr id="4" name="Рисунок 3"/>
          <p:cNvPicPr>
            <a:picLocks noChangeAspect="1"/>
          </p:cNvPicPr>
          <p:nvPr/>
        </p:nvPicPr>
        <p:blipFill rotWithShape="1">
          <a:blip r:embed="rId4">
            <a:extLst>
              <a:ext uri="{BEBA8EAE-BF5A-486C-A8C5-ECC9F3942E4B}">
                <a14:imgProps xmlns:a14="http://schemas.microsoft.com/office/drawing/2010/main">
                  <a14:imgLayer r:embed="rId5">
                    <a14:imgEffect>
                      <a14:backgroundRemoval t="15813" b="90337" l="3223" r="99512"/>
                    </a14:imgEffect>
                  </a14:imgLayer>
                </a14:imgProps>
              </a:ext>
            </a:extLst>
          </a:blip>
          <a:srcRect l="3235" t="16109" r="831" b="9790"/>
          <a:stretch/>
        </p:blipFill>
        <p:spPr>
          <a:xfrm>
            <a:off x="3544248" y="3303639"/>
            <a:ext cx="5464910" cy="3220216"/>
          </a:xfrm>
          <a:prstGeom prst="rect">
            <a:avLst/>
          </a:prstGeom>
        </p:spPr>
      </p:pic>
      <p:sp>
        <p:nvSpPr>
          <p:cNvPr id="5" name="Прямоугольник 4"/>
          <p:cNvSpPr/>
          <p:nvPr/>
        </p:nvSpPr>
        <p:spPr>
          <a:xfrm>
            <a:off x="-101600" y="619879"/>
            <a:ext cx="12395200" cy="2585323"/>
          </a:xfrm>
          <a:prstGeom prst="rect">
            <a:avLst/>
          </a:prstGeom>
        </p:spPr>
        <p:txBody>
          <a:bodyPr wrap="square">
            <a:spAutoFit/>
          </a:bodyPr>
          <a:lstStyle/>
          <a:p>
            <a:pPr algn="ct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Математика и подвижная </a:t>
            </a: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развивающая игра</a:t>
            </a:r>
          </a:p>
          <a:p>
            <a:pPr algn="ct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r>
              <a:rPr lang="en-US" sz="5350" b="1" i="1" dirty="0" err="1"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Vay</a:t>
            </a:r>
            <a:r>
              <a:rPr lang="en-US"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toy</a:t>
            </a: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Цвет, форма</a:t>
            </a: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величина</a:t>
            </a:r>
            <a:r>
              <a:rPr lang="ru-RU" sz="535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ru-RU" sz="5350" b="1" i="1" dirty="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969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8642"/>
          </a:xfrm>
          <a:prstGeom prst="rect">
            <a:avLst/>
          </a:prstGeom>
        </p:spPr>
      </p:pic>
      <p:sp>
        <p:nvSpPr>
          <p:cNvPr id="2" name="Заголовок 1"/>
          <p:cNvSpPr>
            <a:spLocks noGrp="1"/>
          </p:cNvSpPr>
          <p:nvPr>
            <p:ph type="title"/>
          </p:nvPr>
        </p:nvSpPr>
        <p:spPr>
          <a:xfrm>
            <a:off x="913675" y="41959"/>
            <a:ext cx="10515600" cy="1325563"/>
          </a:xfrm>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«Я - строитель»</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638800" y="1952829"/>
            <a:ext cx="6121493" cy="4351338"/>
          </a:xfrm>
        </p:spPr>
        <p:txBody>
          <a:bodyPr>
            <a:normAutofit/>
          </a:bodyPr>
          <a:lstStyle/>
          <a:p>
            <a:pPr marL="0" indent="0" algn="ctr">
              <a:buNone/>
            </a:pPr>
            <a:r>
              <a:rPr lang="ru-RU" sz="2400" i="1" u="sng" dirty="0" smtClean="0">
                <a:latin typeface="Arial" panose="020B0604020202020204" pitchFamily="34" charset="0"/>
                <a:cs typeface="Arial" panose="020B0604020202020204" pitchFamily="34" charset="0"/>
              </a:rPr>
              <a:t>Задание:</a:t>
            </a:r>
            <a:endParaRPr lang="ru-RU" sz="2400" i="1" u="sng" dirty="0">
              <a:latin typeface="Arial" panose="020B0604020202020204" pitchFamily="34" charset="0"/>
              <a:cs typeface="Arial" panose="020B0604020202020204" pitchFamily="34" charset="0"/>
            </a:endParaRPr>
          </a:p>
          <a:p>
            <a:pPr marL="0" indent="0" algn="ctr">
              <a:buNone/>
            </a:pPr>
            <a:r>
              <a:rPr lang="ru-RU" sz="2400" dirty="0" smtClean="0">
                <a:latin typeface="Arial" panose="020B0604020202020204" pitchFamily="34" charset="0"/>
                <a:cs typeface="Arial" panose="020B0604020202020204" pitchFamily="34" charset="0"/>
              </a:rPr>
              <a:t>Ребёнку предлагается стать строителем и построить небоскрёб из фигур. Взрослый даёт установку на чередование фигур по одному из признаков (или цвет, или размер, или форма). Башня не должна упасть, использовать все фигуры, чередование может быть по двум и трём цветам (или формам) или по двум размерам.</a:t>
            </a:r>
            <a:endParaRPr lang="ru-RU" sz="2400"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77" y="1952829"/>
            <a:ext cx="4471123" cy="4306744"/>
          </a:xfrm>
          <a:prstGeom prst="rect">
            <a:avLst/>
          </a:prstGeom>
        </p:spPr>
      </p:pic>
      <p:sp>
        <p:nvSpPr>
          <p:cNvPr id="5" name="Прямоугольник 4"/>
          <p:cNvSpPr/>
          <p:nvPr/>
        </p:nvSpPr>
        <p:spPr>
          <a:xfrm>
            <a:off x="659675" y="1152344"/>
            <a:ext cx="10515600" cy="1015663"/>
          </a:xfrm>
          <a:prstGeom prst="rect">
            <a:avLst/>
          </a:prstGeom>
        </p:spPr>
        <p:txBody>
          <a:bodyPr wrap="square">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различение </a:t>
            </a:r>
            <a:r>
              <a:rPr lang="ru-RU" sz="2000" dirty="0">
                <a:latin typeface="Arial" panose="020B0604020202020204" pitchFamily="34" charset="0"/>
                <a:cs typeface="Arial" panose="020B0604020202020204" pitchFamily="34" charset="0"/>
              </a:rPr>
              <a:t>геометрических фигур по одному из признаков, чередование фигур с опорой на один из признаков (или цвет, или размер, или форма), установление причинно-следственных связей. </a:t>
            </a:r>
          </a:p>
        </p:txBody>
      </p:sp>
    </p:spTree>
    <p:extLst>
      <p:ext uri="{BB962C8B-B14F-4D97-AF65-F5344CB8AC3E}">
        <p14:creationId xmlns:p14="http://schemas.microsoft.com/office/powerpoint/2010/main" val="3523150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278" r="6591" b="4934"/>
          <a:stretch/>
        </p:blipFill>
        <p:spPr>
          <a:xfrm>
            <a:off x="-132735" y="0"/>
            <a:ext cx="12290322" cy="6946491"/>
          </a:xfrm>
          <a:prstGeom prst="rect">
            <a:avLst/>
          </a:prstGeom>
        </p:spPr>
      </p:pic>
      <p:sp>
        <p:nvSpPr>
          <p:cNvPr id="2" name="Заголовок 1"/>
          <p:cNvSpPr>
            <a:spLocks noGrp="1"/>
          </p:cNvSpPr>
          <p:nvPr>
            <p:ph type="title"/>
          </p:nvPr>
        </p:nvSpPr>
        <p:spPr/>
        <p:txBody>
          <a:bodyPr>
            <a:normAutofit fontScale="90000"/>
          </a:bodyPr>
          <a:lstStyle/>
          <a:p>
            <a:pPr algn="ctr">
              <a:lnSpc>
                <a:spcPct val="150000"/>
              </a:lnSpc>
              <a:spcAft>
                <a:spcPts val="1000"/>
              </a:spcAft>
            </a:pPr>
            <a:r>
              <a:rPr lang="ru-RU" sz="4900" b="1" dirty="0">
                <a:solidFill>
                  <a:srgbClr val="FF0000"/>
                </a:solidFill>
                <a:latin typeface="Arial" panose="020B0604020202020204" pitchFamily="34" charset="0"/>
                <a:ea typeface="Calibri" panose="020F0502020204030204" pitchFamily="34" charset="0"/>
                <a:cs typeface="Arial" panose="020B0604020202020204" pitchFamily="34" charset="0"/>
              </a:rPr>
              <a:t>Игра «Интересные фигуры</a:t>
            </a:r>
            <a:r>
              <a:rPr lang="ru-RU" sz="49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ru-RU" sz="36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36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p:cNvSpPr>
            <a:spLocks noGrp="1"/>
          </p:cNvSpPr>
          <p:nvPr>
            <p:ph idx="1"/>
          </p:nvPr>
        </p:nvSpPr>
        <p:spPr>
          <a:xfrm>
            <a:off x="5780523" y="947817"/>
            <a:ext cx="6047751" cy="5358946"/>
          </a:xfrm>
        </p:spPr>
        <p:txBody>
          <a:bodyPr>
            <a:noAutofit/>
          </a:bodyPr>
          <a:lstStyle/>
          <a:p>
            <a:pPr marL="0" indent="0" algn="ctr">
              <a:buNone/>
            </a:pPr>
            <a:r>
              <a:rPr lang="ru-RU" sz="2000" i="1" u="sng" dirty="0" smtClean="0">
                <a:latin typeface="Arial" panose="020B0604020202020204" pitchFamily="34" charset="0"/>
                <a:cs typeface="Arial" panose="020B0604020202020204" pitchFamily="34" charset="0"/>
              </a:rPr>
              <a:t>Задание:</a:t>
            </a:r>
          </a:p>
          <a:p>
            <a:pPr marL="0" indent="0" algn="ctr">
              <a:buNone/>
            </a:pPr>
            <a:r>
              <a:rPr lang="ru-RU" sz="2000" dirty="0" smtClean="0">
                <a:latin typeface="Arial" panose="020B0604020202020204" pitchFamily="34" charset="0"/>
                <a:cs typeface="Arial" panose="020B0604020202020204" pitchFamily="34" charset="0"/>
              </a:rPr>
              <a:t>Предлагают ребенку одинаковые фигуры одного размера и разного цвета, например, маленькие 3 квадрата. Затем задается вопрос ребенку: «Они одинаковые? (Квадраты) Что у них разного?» (Цвет). Затем ребенку даются те же фигуры только другого размера, 3 больших квадрата. Просят сравнить фигуры, которые были у ребенка в начале, и которые он получил только что, и найти их место на напольном полотне. Вопросы, задаваемые ребенку: «Что у них одинакового и разного теперь? (Цвет, размер). Далее ребенку задается вопрос: «А как их можно соединить?» (По цвету: например, большой и маленький квадрат желтого цвета). А что у них общего? (Это квадраты).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96" y="2112407"/>
            <a:ext cx="5386251" cy="3029766"/>
          </a:xfrm>
          <a:prstGeom prst="rect">
            <a:avLst/>
          </a:prstGeom>
          <a:effectLst>
            <a:softEdge rad="127000"/>
          </a:effectLst>
        </p:spPr>
      </p:pic>
      <p:sp>
        <p:nvSpPr>
          <p:cNvPr id="6" name="Прямоугольник 5"/>
          <p:cNvSpPr/>
          <p:nvPr/>
        </p:nvSpPr>
        <p:spPr>
          <a:xfrm>
            <a:off x="274319" y="947817"/>
            <a:ext cx="5595611" cy="1107996"/>
          </a:xfrm>
          <a:prstGeom prst="rect">
            <a:avLst/>
          </a:prstGeom>
        </p:spPr>
        <p:txBody>
          <a:bodyPr wrap="square">
            <a:spAutoFit/>
          </a:bodyPr>
          <a:lstStyle/>
          <a:p>
            <a:pPr algn="ctr"/>
            <a:r>
              <a:rPr lang="ru-RU" sz="2200" i="1" u="sng" dirty="0" smtClean="0">
                <a:latin typeface="Arial" panose="020B0604020202020204" pitchFamily="34" charset="0"/>
                <a:cs typeface="Arial" panose="020B0604020202020204" pitchFamily="34" charset="0"/>
              </a:rPr>
              <a:t>Цель: </a:t>
            </a:r>
            <a:r>
              <a:rPr lang="ru-RU" sz="2200" dirty="0" smtClean="0">
                <a:latin typeface="Arial" panose="020B0604020202020204" pitchFamily="34" charset="0"/>
                <a:cs typeface="Arial" panose="020B0604020202020204" pitchFamily="34" charset="0"/>
              </a:rPr>
              <a:t>формирование </a:t>
            </a:r>
            <a:r>
              <a:rPr lang="ru-RU" sz="2200" dirty="0">
                <a:latin typeface="Arial" panose="020B0604020202020204" pitchFamily="34" charset="0"/>
                <a:cs typeface="Arial" panose="020B0604020202020204" pitchFamily="34" charset="0"/>
              </a:rPr>
              <a:t>у детей умения </a:t>
            </a:r>
            <a:r>
              <a:rPr lang="ru-RU" sz="2200" dirty="0" smtClean="0">
                <a:latin typeface="Arial" panose="020B0604020202020204" pitchFamily="34" charset="0"/>
                <a:cs typeface="Arial" panose="020B0604020202020204" pitchFamily="34" charset="0"/>
              </a:rPr>
              <a:t>анализировать, </a:t>
            </a:r>
            <a:r>
              <a:rPr lang="ru-RU" sz="2200" dirty="0">
                <a:latin typeface="Arial" panose="020B0604020202020204" pitchFamily="34" charset="0"/>
                <a:cs typeface="Arial" panose="020B0604020202020204" pitchFamily="34" charset="0"/>
              </a:rPr>
              <a:t>выделяя </a:t>
            </a:r>
            <a:r>
              <a:rPr lang="ru-RU" sz="2200" dirty="0" smtClean="0">
                <a:latin typeface="Arial" panose="020B0604020202020204" pitchFamily="34" charset="0"/>
                <a:cs typeface="Arial" panose="020B0604020202020204" pitchFamily="34" charset="0"/>
              </a:rPr>
              <a:t>такие </a:t>
            </a:r>
            <a:r>
              <a:rPr lang="ru-RU" sz="2200" dirty="0">
                <a:latin typeface="Arial" panose="020B0604020202020204" pitchFamily="34" charset="0"/>
                <a:cs typeface="Arial" panose="020B0604020202020204" pitchFamily="34" charset="0"/>
              </a:rPr>
              <a:t>признаки, как цвет, форма, величина.</a:t>
            </a:r>
          </a:p>
        </p:txBody>
      </p:sp>
    </p:spTree>
    <p:extLst>
      <p:ext uri="{BB962C8B-B14F-4D97-AF65-F5344CB8AC3E}">
        <p14:creationId xmlns:p14="http://schemas.microsoft.com/office/powerpoint/2010/main" val="2583095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2364" y="0"/>
            <a:ext cx="12290601" cy="6950042"/>
          </a:xfrm>
          <a:prstGeom prst="rect">
            <a:avLst/>
          </a:prstGeom>
        </p:spPr>
      </p:pic>
      <p:sp>
        <p:nvSpPr>
          <p:cNvPr id="2" name="Заголовок 1"/>
          <p:cNvSpPr>
            <a:spLocks noGrp="1"/>
          </p:cNvSpPr>
          <p:nvPr>
            <p:ph type="title"/>
          </p:nvPr>
        </p:nvSpPr>
        <p:spPr>
          <a:xfrm>
            <a:off x="825137" y="0"/>
            <a:ext cx="10515600" cy="1325563"/>
          </a:xfrm>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«Волшебные карманы</a:t>
            </a:r>
            <a:r>
              <a:rPr lang="ru-RU" b="1" dirty="0" smtClean="0">
                <a:solidFill>
                  <a:srgbClr val="FF0000"/>
                </a:solidFill>
                <a:latin typeface="Arial" panose="020B0604020202020204" pitchFamily="34" charset="0"/>
                <a:cs typeface="Arial" panose="020B0604020202020204" pitchFamily="34" charset="0"/>
              </a:rPr>
              <a:t>» </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656216" y="1459864"/>
            <a:ext cx="6037217" cy="5189129"/>
          </a:xfrm>
        </p:spPr>
        <p:txBody>
          <a:bodyPr>
            <a:normAutofit fontScale="92500" lnSpcReduction="10000"/>
          </a:bodyPr>
          <a:lstStyle/>
          <a:p>
            <a:pPr marL="0" indent="0" algn="ctr">
              <a:buNone/>
            </a:pPr>
            <a:r>
              <a:rPr lang="ru-RU" i="1" u="sng" dirty="0" smtClean="0">
                <a:latin typeface="Arial" panose="020B0604020202020204" pitchFamily="34" charset="0"/>
                <a:cs typeface="Arial" panose="020B0604020202020204" pitchFamily="34" charset="0"/>
              </a:rPr>
              <a:t>Задание для ребенка </a:t>
            </a:r>
          </a:p>
          <a:p>
            <a:pPr marL="0" indent="0" algn="ctr">
              <a:buNone/>
            </a:pPr>
            <a:r>
              <a:rPr lang="ru-RU" dirty="0" smtClean="0">
                <a:latin typeface="Arial" panose="020B0604020202020204" pitchFamily="34" charset="0"/>
                <a:cs typeface="Arial" panose="020B0604020202020204" pitchFamily="34" charset="0"/>
              </a:rPr>
              <a:t>Перед ребенком на полотне лежат фигуры и несколько мешочков-кармашков. Дается такая инструкция: «Мы должны собрать фигуры в волшебные карманы, каждый карман любит свой цвет, но треугольники не могут в них попасть, т. к. они заколдованы». Или, например, «Давайте в синем кармане у нас будут жить желтые фигуры, кроме треугольника, а в желтом кармане синие фигуры, кроме квадрата и т.д.». Уровень сложности зависит от ребенка.</a:t>
            </a:r>
            <a:endParaRPr lang="ru-RU"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82" y="1979324"/>
            <a:ext cx="5318034" cy="2991394"/>
          </a:xfrm>
          <a:prstGeom prst="rect">
            <a:avLst/>
          </a:prstGeom>
          <a:effectLst>
            <a:softEdge rad="127000"/>
          </a:effectLst>
        </p:spPr>
      </p:pic>
      <p:sp>
        <p:nvSpPr>
          <p:cNvPr id="6" name="Прямоугольник 5"/>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498759" y="1312009"/>
            <a:ext cx="5949321" cy="400110"/>
          </a:xfrm>
          <a:prstGeom prst="rect">
            <a:avLst/>
          </a:prstGeom>
        </p:spPr>
        <p:txBody>
          <a:bodyPr wrap="none">
            <a:spAutoFit/>
          </a:bodyPr>
          <a:lstStyle/>
          <a:p>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Учить  </a:t>
            </a:r>
            <a:r>
              <a:rPr lang="ru-RU" sz="2000" dirty="0">
                <a:latin typeface="Arial" panose="020B0604020202020204" pitchFamily="34" charset="0"/>
                <a:cs typeface="Arial" panose="020B0604020202020204" pitchFamily="34" charset="0"/>
              </a:rPr>
              <a:t>различать фигуры по их свойствам</a:t>
            </a:r>
          </a:p>
        </p:txBody>
      </p:sp>
    </p:spTree>
    <p:extLst>
      <p:ext uri="{BB962C8B-B14F-4D97-AF65-F5344CB8AC3E}">
        <p14:creationId xmlns:p14="http://schemas.microsoft.com/office/powerpoint/2010/main" val="653750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57" y="0"/>
            <a:ext cx="12193057" cy="6858594"/>
          </a:xfrm>
          <a:prstGeom prst="rect">
            <a:avLst/>
          </a:prstGeom>
        </p:spPr>
      </p:pic>
      <p:sp>
        <p:nvSpPr>
          <p:cNvPr id="2" name="Заголовок 1"/>
          <p:cNvSpPr>
            <a:spLocks noGrp="1"/>
          </p:cNvSpPr>
          <p:nvPr>
            <p:ph type="title"/>
          </p:nvPr>
        </p:nvSpPr>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«Подбери-ка»</a:t>
            </a:r>
            <a:r>
              <a:rPr lang="ru-RU" dirty="0" smtClean="0"/>
              <a:t/>
            </a:r>
            <a:br>
              <a:rPr lang="ru-RU" dirty="0" smtClean="0"/>
            </a:br>
            <a:endParaRPr lang="ru-RU" dirty="0"/>
          </a:p>
        </p:txBody>
      </p:sp>
      <p:sp>
        <p:nvSpPr>
          <p:cNvPr id="3" name="Объект 2"/>
          <p:cNvSpPr>
            <a:spLocks noGrp="1"/>
          </p:cNvSpPr>
          <p:nvPr>
            <p:ph idx="1"/>
          </p:nvPr>
        </p:nvSpPr>
        <p:spPr>
          <a:xfrm>
            <a:off x="5513614" y="1385844"/>
            <a:ext cx="6259286" cy="4086906"/>
          </a:xfrm>
        </p:spPr>
        <p:txBody>
          <a:bodyPr/>
          <a:lstStyle/>
          <a:p>
            <a:pPr marL="0" indent="0">
              <a:buNone/>
            </a:pPr>
            <a:endParaRPr lang="ru-RU" dirty="0"/>
          </a:p>
          <a:p>
            <a:pPr marL="0" indent="0" algn="ctr">
              <a:buNone/>
            </a:pPr>
            <a:r>
              <a:rPr lang="ru-RU" i="1" u="sng" dirty="0" smtClean="0"/>
              <a:t>Задание:</a:t>
            </a:r>
          </a:p>
          <a:p>
            <a:pPr marL="0" indent="0" algn="ctr">
              <a:buNone/>
            </a:pPr>
            <a:r>
              <a:rPr lang="ru-RU" dirty="0" smtClean="0"/>
              <a:t>Ребенок вынимает из мешочка фигуры. Затем называет предметы окружающего мира (в комнате, на улице, в доме и т.д.), которые имеют такие же признаки (цвет, форма, сочетание их признаков), как и вытянутая фигура.</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01" y="2055813"/>
            <a:ext cx="5239378" cy="2947150"/>
          </a:xfrm>
          <a:prstGeom prst="rect">
            <a:avLst/>
          </a:prstGeom>
          <a:effectLst>
            <a:softEdge rad="127000"/>
          </a:effectLst>
        </p:spPr>
      </p:pic>
      <p:sp>
        <p:nvSpPr>
          <p:cNvPr id="6" name="Прямоугольник 5"/>
          <p:cNvSpPr/>
          <p:nvPr/>
        </p:nvSpPr>
        <p:spPr>
          <a:xfrm>
            <a:off x="838200" y="1232083"/>
            <a:ext cx="6896100" cy="707886"/>
          </a:xfrm>
          <a:prstGeom prst="rect">
            <a:avLst/>
          </a:prstGeom>
        </p:spPr>
        <p:txBody>
          <a:bodyPr wrap="square">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развитие способности </a:t>
            </a:r>
            <a:r>
              <a:rPr lang="ru-RU" sz="2000" dirty="0">
                <a:latin typeface="Arial" panose="020B0604020202020204" pitchFamily="34" charset="0"/>
                <a:cs typeface="Arial" panose="020B0604020202020204" pitchFamily="34" charset="0"/>
              </a:rPr>
              <a:t>анализировать, сравнивать существенные признаки предметов окружающего мира.</a:t>
            </a:r>
          </a:p>
        </p:txBody>
      </p:sp>
    </p:spTree>
    <p:extLst>
      <p:ext uri="{BB962C8B-B14F-4D97-AF65-F5344CB8AC3E}">
        <p14:creationId xmlns:p14="http://schemas.microsoft.com/office/powerpoint/2010/main" val="114103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290601" cy="6950042"/>
          </a:xfrm>
          <a:prstGeom prst="rect">
            <a:avLst/>
          </a:prstGeom>
        </p:spPr>
      </p:pic>
      <p:sp>
        <p:nvSpPr>
          <p:cNvPr id="3" name="Объект 2"/>
          <p:cNvSpPr>
            <a:spLocks noGrp="1"/>
          </p:cNvSpPr>
          <p:nvPr>
            <p:ph idx="1"/>
          </p:nvPr>
        </p:nvSpPr>
        <p:spPr>
          <a:xfrm>
            <a:off x="5702516" y="1402569"/>
            <a:ext cx="6341805" cy="5394960"/>
          </a:xfrm>
        </p:spPr>
        <p:txBody>
          <a:bodyPr>
            <a:normAutofit fontScale="85000" lnSpcReduction="20000"/>
          </a:bodyPr>
          <a:lstStyle/>
          <a:p>
            <a:pPr marL="0" indent="0" algn="ctr">
              <a:buNone/>
            </a:pPr>
            <a:r>
              <a:rPr lang="ru-RU" i="1" u="sng" dirty="0" smtClean="0">
                <a:latin typeface="Arial" panose="020B0604020202020204" pitchFamily="34" charset="0"/>
                <a:cs typeface="Arial" panose="020B0604020202020204" pitchFamily="34" charset="0"/>
              </a:rPr>
              <a:t>Задание ребенка.</a:t>
            </a:r>
          </a:p>
          <a:p>
            <a:pPr marL="0" indent="0" algn="ctr">
              <a:buNone/>
            </a:pPr>
            <a:r>
              <a:rPr lang="ru-RU" dirty="0" smtClean="0">
                <a:latin typeface="Arial" panose="020B0604020202020204" pitchFamily="34" charset="0"/>
                <a:cs typeface="Arial" panose="020B0604020202020204" pitchFamily="34" charset="0"/>
              </a:rPr>
              <a:t> Ребенку говорят: «Сейчас мы будем идти по волшебной дорожке, чтобы не сбиться с пути, ты должен меня внимательно слушать» и называет ребенку ряд фигур с их качествами (размер, форма, цвет). Например, красный маленький круг, синий маленький квадрат, красный большой круг и т.д., - это «путь» ребенка. При этом ребенку можно разрешить смотреть на напольное полотно, по которому он будет идти или, наоборот, ребенку по условию нельзя на него смотреть. Затем после того, как взрослый сказал «путь», ребенок по памяти наступает на фигуры, в той последовательности, которая была сказана взрослым. За тем меняются местами.</a:t>
            </a:r>
          </a:p>
          <a:p>
            <a:endParaRPr lang="ru-RU" dirty="0"/>
          </a:p>
        </p:txBody>
      </p:sp>
      <p:sp>
        <p:nvSpPr>
          <p:cNvPr id="2" name="Заголовок 1"/>
          <p:cNvSpPr>
            <a:spLocks noGrp="1"/>
          </p:cNvSpPr>
          <p:nvPr>
            <p:ph type="title"/>
          </p:nvPr>
        </p:nvSpPr>
        <p:spPr>
          <a:xfrm>
            <a:off x="1027881" y="552848"/>
            <a:ext cx="10515600" cy="849721"/>
          </a:xfrm>
        </p:spPr>
        <p:txBody>
          <a:bodyPr>
            <a:normAutofit fontScale="90000"/>
          </a:bodyPr>
          <a:lstStyle/>
          <a:p>
            <a:pPr algn="ctr"/>
            <a:r>
              <a:rPr lang="ru-RU" b="1" dirty="0" smtClean="0">
                <a:solidFill>
                  <a:srgbClr val="FF0000"/>
                </a:solidFill>
                <a:latin typeface="Arial" panose="020B0604020202020204" pitchFamily="34" charset="0"/>
                <a:cs typeface="Arial" panose="020B0604020202020204" pitchFamily="34" charset="0"/>
              </a:rPr>
              <a:t>Игра «Волшебная дорожка</a:t>
            </a:r>
            <a:r>
              <a:rPr lang="ru-RU" b="1" dirty="0" smtClean="0">
                <a:solidFill>
                  <a:srgbClr val="FF0000"/>
                </a:solidFill>
                <a:latin typeface="Arial" panose="020B0604020202020204" pitchFamily="34" charset="0"/>
                <a:cs typeface="Arial" panose="020B0604020202020204" pitchFamily="34" charset="0"/>
              </a:rPr>
              <a:t>»</a:t>
            </a:r>
            <a:r>
              <a:rPr lang="ru-RU" dirty="0" smtClean="0"/>
              <a:t/>
            </a:r>
            <a:br>
              <a:rPr lang="ru-RU" dirty="0" smtClean="0"/>
            </a:b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089" y="2201687"/>
            <a:ext cx="5049427" cy="2840303"/>
          </a:xfrm>
          <a:prstGeom prst="rect">
            <a:avLst/>
          </a:prstGeom>
          <a:effectLst>
            <a:softEdge rad="127000"/>
          </a:effectLst>
        </p:spPr>
      </p:pic>
      <p:sp>
        <p:nvSpPr>
          <p:cNvPr id="6" name="Прямоугольник 5"/>
          <p:cNvSpPr/>
          <p:nvPr/>
        </p:nvSpPr>
        <p:spPr>
          <a:xfrm>
            <a:off x="189681" y="1033511"/>
            <a:ext cx="6096000" cy="1015663"/>
          </a:xfrm>
          <a:prstGeom prst="rect">
            <a:avLst/>
          </a:prstGeom>
        </p:spPr>
        <p:txBody>
          <a:bodyPr>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a:latin typeface="Arial" panose="020B0604020202020204" pitchFamily="34" charset="0"/>
                <a:cs typeface="Arial" panose="020B0604020202020204" pitchFamily="34" charset="0"/>
              </a:rPr>
              <a:t>: Формирование умений узнавать и называть фигуры, выделяя в них один или два </a:t>
            </a:r>
            <a:r>
              <a:rPr lang="ru-RU" sz="2000" dirty="0" smtClean="0">
                <a:latin typeface="Arial" panose="020B0604020202020204" pitchFamily="34" charset="0"/>
                <a:cs typeface="Arial" panose="020B0604020202020204" pitchFamily="34" charset="0"/>
              </a:rPr>
              <a:t>признака.</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65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290601" cy="6950042"/>
          </a:xfrm>
          <a:prstGeom prst="rect">
            <a:avLst/>
          </a:prstGeom>
        </p:spPr>
      </p:pic>
      <p:sp>
        <p:nvSpPr>
          <p:cNvPr id="2" name="Заголовок 1"/>
          <p:cNvSpPr>
            <a:spLocks noGrp="1"/>
          </p:cNvSpPr>
          <p:nvPr>
            <p:ph type="title"/>
          </p:nvPr>
        </p:nvSpPr>
        <p:spPr>
          <a:xfrm>
            <a:off x="887500" y="96266"/>
            <a:ext cx="10515600" cy="1325563"/>
          </a:xfrm>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«Что лишнее</a:t>
            </a:r>
            <a:r>
              <a:rPr lang="ru-RU" b="1" dirty="0" smtClean="0">
                <a:solidFill>
                  <a:srgbClr val="FF0000"/>
                </a:solidFill>
                <a:latin typeface="Arial" panose="020B0604020202020204" pitchFamily="34" charset="0"/>
                <a:cs typeface="Arial" panose="020B0604020202020204" pitchFamily="34" charset="0"/>
              </a:rPr>
              <a:t>?»</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424352" y="1385228"/>
            <a:ext cx="6520543" cy="5123815"/>
          </a:xfrm>
        </p:spPr>
        <p:txBody>
          <a:bodyPr>
            <a:normAutofit fontScale="92500" lnSpcReduction="10000"/>
          </a:bodyPr>
          <a:lstStyle/>
          <a:p>
            <a:pPr marL="0" indent="0" algn="ctr">
              <a:buNone/>
            </a:pPr>
            <a:r>
              <a:rPr lang="ru-RU" i="1" u="sng" dirty="0" smtClean="0">
                <a:latin typeface="Arial" panose="020B0604020202020204" pitchFamily="34" charset="0"/>
                <a:cs typeface="Arial" panose="020B0604020202020204" pitchFamily="34" charset="0"/>
              </a:rPr>
              <a:t>Задание</a:t>
            </a:r>
            <a:endParaRPr lang="ru-RU" i="1" u="sng" dirty="0" smtClean="0">
              <a:latin typeface="Arial" panose="020B0604020202020204" pitchFamily="34" charset="0"/>
              <a:cs typeface="Arial" panose="020B0604020202020204" pitchFamily="34" charset="0"/>
            </a:endParaRPr>
          </a:p>
          <a:p>
            <a:pPr marL="0" indent="0" algn="ctr">
              <a:buNone/>
            </a:pPr>
            <a:r>
              <a:rPr lang="ru-RU" dirty="0" smtClean="0">
                <a:latin typeface="Arial" panose="020B0604020202020204" pitchFamily="34" charset="0"/>
                <a:cs typeface="Arial" panose="020B0604020202020204" pitchFamily="34" charset="0"/>
              </a:rPr>
              <a:t> Перед ребенком выстраивают ряд фигур, где есть что-то общее, ребенок должен понять, что это, и убрать лишнее. Например, перед ребенком ряд фигур: большой желтый квадрат, большой красный квадрат, большой желтый круг, большой синий квадрат. Ребенок должен убрать большой желтый круг, и объяснить почему он лишний. Может даваться следующая инструкция: «Посмотри внимательно, что тут лишнее? Объясни почему?». Задание можно усложнить.</a:t>
            </a:r>
          </a:p>
          <a:p>
            <a:pPr marL="0" indent="0">
              <a:buNone/>
            </a:pP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86" y="2287722"/>
            <a:ext cx="4994366" cy="2809331"/>
          </a:xfrm>
          <a:prstGeom prst="rect">
            <a:avLst/>
          </a:prstGeom>
          <a:effectLst>
            <a:softEdge rad="127000"/>
          </a:effectLst>
        </p:spPr>
      </p:pic>
      <p:sp>
        <p:nvSpPr>
          <p:cNvPr id="6" name="Прямоугольник 5"/>
          <p:cNvSpPr/>
          <p:nvPr/>
        </p:nvSpPr>
        <p:spPr>
          <a:xfrm>
            <a:off x="332472" y="1270916"/>
            <a:ext cx="5319028" cy="1015663"/>
          </a:xfrm>
          <a:prstGeom prst="rect">
            <a:avLst/>
          </a:prstGeom>
        </p:spPr>
        <p:txBody>
          <a:bodyPr wrap="square">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Формирование </a:t>
            </a:r>
            <a:r>
              <a:rPr lang="ru-RU" sz="2000" dirty="0">
                <a:latin typeface="Arial" panose="020B0604020202020204" pitchFamily="34" charset="0"/>
                <a:cs typeface="Arial" panose="020B0604020202020204" pitchFamily="34" charset="0"/>
              </a:rPr>
              <a:t>умения анализировать предметы, выделяя такие их признаки, как цвет, форма, величина.</a:t>
            </a:r>
          </a:p>
        </p:txBody>
      </p:sp>
    </p:spTree>
    <p:extLst>
      <p:ext uri="{BB962C8B-B14F-4D97-AF65-F5344CB8AC3E}">
        <p14:creationId xmlns:p14="http://schemas.microsoft.com/office/powerpoint/2010/main" val="1542801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a:stretch>
            <a:fillRect/>
          </a:stretch>
        </p:blipFill>
        <p:spPr>
          <a:xfrm>
            <a:off x="-529" y="14944"/>
            <a:ext cx="12193057" cy="6828112"/>
          </a:xfrm>
          <a:prstGeom prst="rect">
            <a:avLst/>
          </a:prstGeom>
        </p:spPr>
      </p:pic>
      <p:sp>
        <p:nvSpPr>
          <p:cNvPr id="2" name="Заголовок 1"/>
          <p:cNvSpPr>
            <a:spLocks noGrp="1"/>
          </p:cNvSpPr>
          <p:nvPr>
            <p:ph type="title"/>
          </p:nvPr>
        </p:nvSpPr>
        <p:spPr>
          <a:xfrm>
            <a:off x="1196412" y="40808"/>
            <a:ext cx="10515600" cy="1325563"/>
          </a:xfrm>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"Выложи изображение"</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661386" y="3060515"/>
            <a:ext cx="5488577" cy="4351338"/>
          </a:xfrm>
        </p:spPr>
        <p:txBody>
          <a:bodyPr>
            <a:normAutofit/>
          </a:bodyPr>
          <a:lstStyle/>
          <a:p>
            <a:pPr marL="0" indent="0" algn="ctr">
              <a:buNone/>
            </a:pPr>
            <a:r>
              <a:rPr lang="ru-RU" sz="2400" i="1" u="sng" dirty="0" smtClean="0">
                <a:latin typeface="Arial" panose="020B0604020202020204" pitchFamily="34" charset="0"/>
                <a:cs typeface="Arial" panose="020B0604020202020204" pitchFamily="34" charset="0"/>
              </a:rPr>
              <a:t>Задание:</a:t>
            </a:r>
          </a:p>
          <a:p>
            <a:pPr marL="0" indent="0" algn="ctr">
              <a:buNone/>
            </a:pPr>
            <a:r>
              <a:rPr lang="ru-RU" sz="2400" dirty="0" smtClean="0">
                <a:latin typeface="Arial" panose="020B0604020202020204" pitchFamily="34" charset="0"/>
                <a:cs typeface="Arial" panose="020B0604020202020204" pitchFamily="34" charset="0"/>
              </a:rPr>
              <a:t>Ребенок опираясь на образец - контурное изображение, где цвет деталей может быть произвольный (форма и величина определены) выкладывает изображение.</a:t>
            </a:r>
            <a:endParaRPr lang="ru-RU" sz="2400" dirty="0">
              <a:latin typeface="Arial" panose="020B0604020202020204" pitchFamily="34" charset="0"/>
              <a:cs typeface="Arial" panose="020B0604020202020204" pitchFamily="34" charset="0"/>
            </a:endParaRPr>
          </a:p>
        </p:txBody>
      </p:sp>
      <p:sp>
        <p:nvSpPr>
          <p:cNvPr id="4" name="Прямоугольник 3"/>
          <p:cNvSpPr/>
          <p:nvPr/>
        </p:nvSpPr>
        <p:spPr>
          <a:xfrm>
            <a:off x="5281404" y="4569574"/>
            <a:ext cx="1337417"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ЛОДОЧКА</a:t>
            </a:r>
            <a:endParaRPr lang="ru-RU"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3"/>
          <a:srcRect l="10639" r="7391"/>
          <a:stretch/>
        </p:blipFill>
        <p:spPr>
          <a:xfrm>
            <a:off x="5105898" y="3037893"/>
            <a:ext cx="1593669" cy="1454057"/>
          </a:xfrm>
          <a:prstGeom prst="rect">
            <a:avLst/>
          </a:prstGeom>
        </p:spPr>
      </p:pic>
      <p:pic>
        <p:nvPicPr>
          <p:cNvPr id="6" name="Рисунок 5"/>
          <p:cNvPicPr>
            <a:picLocks noChangeAspect="1"/>
          </p:cNvPicPr>
          <p:nvPr/>
        </p:nvPicPr>
        <p:blipFill>
          <a:blip r:embed="rId4"/>
          <a:stretch>
            <a:fillRect/>
          </a:stretch>
        </p:blipFill>
        <p:spPr>
          <a:xfrm>
            <a:off x="1411795" y="4656332"/>
            <a:ext cx="1101785" cy="1454057"/>
          </a:xfrm>
          <a:prstGeom prst="rect">
            <a:avLst/>
          </a:prstGeom>
        </p:spPr>
      </p:pic>
      <p:sp>
        <p:nvSpPr>
          <p:cNvPr id="7" name="Прямоугольник 6"/>
          <p:cNvSpPr/>
          <p:nvPr/>
        </p:nvSpPr>
        <p:spPr>
          <a:xfrm>
            <a:off x="1235468" y="6110389"/>
            <a:ext cx="1454437"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СНЕГОВИК</a:t>
            </a:r>
            <a:endParaRPr lang="ru-RU" b="1"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5"/>
          <a:stretch>
            <a:fillRect/>
          </a:stretch>
        </p:blipFill>
        <p:spPr>
          <a:xfrm>
            <a:off x="958850" y="1268505"/>
            <a:ext cx="1710335" cy="1240378"/>
          </a:xfrm>
          <a:prstGeom prst="rect">
            <a:avLst/>
          </a:prstGeom>
        </p:spPr>
      </p:pic>
      <p:sp>
        <p:nvSpPr>
          <p:cNvPr id="9" name="Прямоугольник 8"/>
          <p:cNvSpPr/>
          <p:nvPr/>
        </p:nvSpPr>
        <p:spPr>
          <a:xfrm>
            <a:off x="1176022" y="2563942"/>
            <a:ext cx="1311578"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ТЕЛЕЖКА</a:t>
            </a:r>
            <a:endParaRPr lang="ru-RU" b="1"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6"/>
          <a:stretch>
            <a:fillRect/>
          </a:stretch>
        </p:blipFill>
        <p:spPr>
          <a:xfrm>
            <a:off x="587119" y="3037893"/>
            <a:ext cx="1757203" cy="1240378"/>
          </a:xfrm>
          <a:prstGeom prst="rect">
            <a:avLst/>
          </a:prstGeom>
        </p:spPr>
      </p:pic>
      <p:sp>
        <p:nvSpPr>
          <p:cNvPr id="11" name="Прямоугольник 10"/>
          <p:cNvSpPr/>
          <p:nvPr/>
        </p:nvSpPr>
        <p:spPr>
          <a:xfrm>
            <a:off x="777292" y="4281017"/>
            <a:ext cx="1406539"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ГРУЗОВИК</a:t>
            </a:r>
            <a:endParaRPr lang="ru-RU" b="1" dirty="0">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7"/>
          <a:stretch>
            <a:fillRect/>
          </a:stretch>
        </p:blipFill>
        <p:spPr>
          <a:xfrm>
            <a:off x="2575277" y="3292290"/>
            <a:ext cx="2316681" cy="731583"/>
          </a:xfrm>
          <a:prstGeom prst="rect">
            <a:avLst/>
          </a:prstGeom>
        </p:spPr>
      </p:pic>
      <p:sp>
        <p:nvSpPr>
          <p:cNvPr id="13" name="Прямоугольник 12"/>
          <p:cNvSpPr/>
          <p:nvPr/>
        </p:nvSpPr>
        <p:spPr>
          <a:xfrm>
            <a:off x="3377903" y="3991950"/>
            <a:ext cx="882614"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БУСЫ</a:t>
            </a:r>
            <a:endParaRPr lang="ru-RU" b="1" dirty="0">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a:blip r:embed="rId8"/>
          <a:stretch>
            <a:fillRect/>
          </a:stretch>
        </p:blipFill>
        <p:spPr>
          <a:xfrm>
            <a:off x="3953320" y="1248938"/>
            <a:ext cx="1750302" cy="1256988"/>
          </a:xfrm>
          <a:prstGeom prst="rect">
            <a:avLst/>
          </a:prstGeom>
        </p:spPr>
      </p:pic>
      <p:sp>
        <p:nvSpPr>
          <p:cNvPr id="15" name="Прямоугольник 14"/>
          <p:cNvSpPr/>
          <p:nvPr/>
        </p:nvSpPr>
        <p:spPr>
          <a:xfrm>
            <a:off x="4467635" y="2503965"/>
            <a:ext cx="721672"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ДОМ</a:t>
            </a:r>
            <a:endParaRPr lang="ru-RU" b="1" dirty="0">
              <a:latin typeface="Arial" panose="020B0604020202020204" pitchFamily="34" charset="0"/>
              <a:cs typeface="Arial" panose="020B0604020202020204" pitchFamily="34" charset="0"/>
            </a:endParaRPr>
          </a:p>
        </p:txBody>
      </p:sp>
      <p:pic>
        <p:nvPicPr>
          <p:cNvPr id="16" name="Рисунок 15"/>
          <p:cNvPicPr>
            <a:picLocks noChangeAspect="1"/>
          </p:cNvPicPr>
          <p:nvPr/>
        </p:nvPicPr>
        <p:blipFill>
          <a:blip r:embed="rId9"/>
          <a:stretch>
            <a:fillRect/>
          </a:stretch>
        </p:blipFill>
        <p:spPr>
          <a:xfrm>
            <a:off x="3670800" y="4754240"/>
            <a:ext cx="1593669" cy="1368695"/>
          </a:xfrm>
          <a:prstGeom prst="rect">
            <a:avLst/>
          </a:prstGeom>
        </p:spPr>
      </p:pic>
      <p:sp>
        <p:nvSpPr>
          <p:cNvPr id="17" name="Прямоугольник 16"/>
          <p:cNvSpPr/>
          <p:nvPr/>
        </p:nvSpPr>
        <p:spPr>
          <a:xfrm>
            <a:off x="4041594" y="6130316"/>
            <a:ext cx="954107"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КОТИК</a:t>
            </a:r>
            <a:endParaRPr lang="ru-RU" b="1" dirty="0">
              <a:latin typeface="Arial" panose="020B0604020202020204" pitchFamily="34" charset="0"/>
              <a:cs typeface="Arial" panose="020B0604020202020204" pitchFamily="34" charset="0"/>
            </a:endParaRPr>
          </a:p>
        </p:txBody>
      </p:sp>
      <p:sp>
        <p:nvSpPr>
          <p:cNvPr id="18" name="Прямоугольник 17"/>
          <p:cNvSpPr/>
          <p:nvPr/>
        </p:nvSpPr>
        <p:spPr>
          <a:xfrm>
            <a:off x="5832775" y="1112830"/>
            <a:ext cx="6096000" cy="1631216"/>
          </a:xfrm>
          <a:prstGeom prst="rect">
            <a:avLst/>
          </a:prstGeom>
        </p:spPr>
        <p:txBody>
          <a:bodyPr>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закрепление </a:t>
            </a:r>
            <a:r>
              <a:rPr lang="ru-RU" sz="2000" dirty="0">
                <a:latin typeface="Arial" panose="020B0604020202020204" pitchFamily="34" charset="0"/>
                <a:cs typeface="Arial" panose="020B0604020202020204" pitchFamily="34" charset="0"/>
              </a:rPr>
              <a:t>знаний о геометрических фигурах круг, квадрат, треугольник, величине (большой- маленький), основных  цветах (желтый, синий, красный); развитие умения выполнять задание по </a:t>
            </a:r>
            <a:r>
              <a:rPr lang="ru-RU" sz="2000" dirty="0" smtClean="0">
                <a:latin typeface="Arial" panose="020B0604020202020204" pitchFamily="34" charset="0"/>
                <a:cs typeface="Arial" panose="020B0604020202020204" pitchFamily="34" charset="0"/>
              </a:rPr>
              <a:t>образцу</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7000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3" name="Объект 2"/>
          <p:cNvSpPr>
            <a:spLocks noGrp="1"/>
          </p:cNvSpPr>
          <p:nvPr>
            <p:ph idx="1"/>
          </p:nvPr>
        </p:nvSpPr>
        <p:spPr/>
        <p:txBody>
          <a:bodyPr>
            <a:normAutofit/>
          </a:bodyPr>
          <a:lstStyle/>
          <a:p>
            <a:pPr marL="0" indent="0" algn="ctr">
              <a:buNone/>
            </a:pPr>
            <a:r>
              <a:rPr lang="ru-RU" sz="5400" b="1" i="1" dirty="0" smtClean="0">
                <a:ln>
                  <a:solidFill>
                    <a:srgbClr val="FF0000"/>
                  </a:solidFill>
                </a:ln>
                <a:solidFill>
                  <a:schemeClr val="accent4">
                    <a:lumMod val="75000"/>
                  </a:schemeClr>
                </a:solidFill>
                <a:latin typeface="Arial" panose="020B0604020202020204" pitchFamily="34" charset="0"/>
                <a:cs typeface="Arial" panose="020B0604020202020204" pitchFamily="34" charset="0"/>
              </a:rPr>
              <a:t>Пусть малыш растет сообразительным, общительным и здоровым с игрой VAY TOY!</a:t>
            </a:r>
            <a:endParaRPr lang="ru-RU" sz="5400" b="1" i="1" dirty="0">
              <a:ln>
                <a:solidFill>
                  <a:srgbClr val="FF0000"/>
                </a:solidFill>
              </a:ln>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925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3" name="Объект 2"/>
          <p:cNvSpPr>
            <a:spLocks noGrp="1"/>
          </p:cNvSpPr>
          <p:nvPr>
            <p:ph idx="1"/>
          </p:nvPr>
        </p:nvSpPr>
        <p:spPr>
          <a:xfrm>
            <a:off x="305328" y="1560154"/>
            <a:ext cx="11887200" cy="4351338"/>
          </a:xfrm>
        </p:spPr>
        <p:txBody>
          <a:bodyPr>
            <a:normAutofit/>
          </a:bodyPr>
          <a:lstStyle/>
          <a:p>
            <a:pPr marL="0" indent="0" algn="ctr">
              <a:buNone/>
            </a:pPr>
            <a:r>
              <a:rPr lang="ru-RU" sz="12000" b="1" i="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Спасибо за внимание!</a:t>
            </a:r>
            <a:endParaRPr lang="ru-RU" sz="12000" b="1" i="1" dirty="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070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30" y="0"/>
            <a:ext cx="12193057" cy="6858594"/>
          </a:xfrm>
          <a:prstGeom prst="rect">
            <a:avLst/>
          </a:prstGeom>
        </p:spPr>
      </p:pic>
      <p:sp>
        <p:nvSpPr>
          <p:cNvPr id="3" name="Объект 2"/>
          <p:cNvSpPr>
            <a:spLocks noGrp="1"/>
          </p:cNvSpPr>
          <p:nvPr>
            <p:ph idx="1"/>
          </p:nvPr>
        </p:nvSpPr>
        <p:spPr>
          <a:xfrm>
            <a:off x="6095998" y="1739335"/>
            <a:ext cx="5722865" cy="4351338"/>
          </a:xfrm>
        </p:spPr>
        <p:txBody>
          <a:bodyPr>
            <a:normAutofit/>
          </a:bodyPr>
          <a:lstStyle/>
          <a:p>
            <a:pPr marL="0" indent="0" algn="ctr">
              <a:buNone/>
            </a:pPr>
            <a:r>
              <a:rPr lang="ru-RU" dirty="0" smtClean="0">
                <a:latin typeface="Arial" panose="020B0604020202020204" pitchFamily="34" charset="0"/>
                <a:cs typeface="Arial" panose="020B0604020202020204" pitchFamily="34" charset="0"/>
              </a:rPr>
              <a:t>Смысл развивающей игры </a:t>
            </a:r>
            <a:r>
              <a:rPr lang="ru-RU" b="1" dirty="0" smtClean="0">
                <a:latin typeface="Arial" panose="020B0604020202020204" pitchFamily="34" charset="0"/>
                <a:cs typeface="Arial" panose="020B0604020202020204" pitchFamily="34" charset="0"/>
              </a:rPr>
              <a:t>VAY TOY</a:t>
            </a:r>
            <a:r>
              <a:rPr lang="ru-RU" dirty="0" smtClean="0">
                <a:latin typeface="Arial" panose="020B0604020202020204" pitchFamily="34" charset="0"/>
                <a:cs typeface="Arial" panose="020B0604020202020204" pitchFamily="34" charset="0"/>
              </a:rPr>
              <a:t>  заключается в том, что обучение должно проходить в веселой, активной форме. Замените однообразные занятия за столом подвижными играми – и вскоре наслаждайтесь положительным результатом и успехами вашего ребенка!</a:t>
            </a:r>
            <a:endParaRPr lang="ru-RU"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94" y="1883377"/>
            <a:ext cx="5496604" cy="3091840"/>
          </a:xfrm>
          <a:prstGeom prst="rect">
            <a:avLst/>
          </a:prstGeom>
          <a:effectLst>
            <a:softEdge rad="127000"/>
          </a:effectLst>
        </p:spPr>
      </p:pic>
      <p:sp>
        <p:nvSpPr>
          <p:cNvPr id="5" name="TextBox 4"/>
          <p:cNvSpPr txBox="1"/>
          <p:nvPr/>
        </p:nvSpPr>
        <p:spPr>
          <a:xfrm>
            <a:off x="2222500" y="526362"/>
            <a:ext cx="8318500" cy="923330"/>
          </a:xfrm>
          <a:prstGeom prst="rect">
            <a:avLst/>
          </a:prstGeom>
          <a:noFill/>
        </p:spPr>
        <p:txBody>
          <a:bodyPr wrap="square" rtlCol="0">
            <a:spAutoFit/>
          </a:bodyPr>
          <a:lstStyle/>
          <a:p>
            <a:r>
              <a:rPr lang="ru-RU" sz="5400" b="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Уважаемые родители!</a:t>
            </a:r>
            <a:endParaRPr lang="ru-RU" sz="5400" b="1" dirty="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794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3057" cy="6858594"/>
          </a:xfrm>
          <a:prstGeom prst="rect">
            <a:avLst/>
          </a:prstGeom>
        </p:spPr>
      </p:pic>
      <p:sp>
        <p:nvSpPr>
          <p:cNvPr id="3" name="Объект 2"/>
          <p:cNvSpPr>
            <a:spLocks noGrp="1"/>
          </p:cNvSpPr>
          <p:nvPr>
            <p:ph idx="1"/>
          </p:nvPr>
        </p:nvSpPr>
        <p:spPr>
          <a:xfrm>
            <a:off x="613703" y="753627"/>
            <a:ext cx="11179277" cy="4351338"/>
          </a:xfrm>
        </p:spPr>
        <p:txBody>
          <a:bodyPr>
            <a:normAutofit/>
          </a:bodyPr>
          <a:lstStyle/>
          <a:p>
            <a:pPr marL="0" indent="0" algn="ctr">
              <a:buNone/>
            </a:pPr>
            <a:r>
              <a:rPr lang="ru-RU" sz="3200" dirty="0" smtClean="0">
                <a:latin typeface="Arial" panose="020B0604020202020204" pitchFamily="34" charset="0"/>
                <a:cs typeface="Arial" panose="020B0604020202020204" pitchFamily="34" charset="0"/>
              </a:rPr>
              <a:t>Во время упражнений на коврике из набора дети развивают математическое мышление, закрепляют информацию на практике, получают новые сведения об окружающем мире. Более того – они удовлетворяют естественную потребность в движении и улучшают эмоциональную сферу.</a:t>
            </a:r>
            <a:endParaRPr lang="ru-RU" sz="3200" dirty="0">
              <a:latin typeface="Arial" panose="020B0604020202020204" pitchFamily="34" charset="0"/>
              <a:cs typeface="Arial" panose="020B0604020202020204" pitchFamily="34" charset="0"/>
            </a:endParaRPr>
          </a:p>
          <a:p>
            <a:endParaRPr lang="ru-RU" dirty="0"/>
          </a:p>
        </p:txBody>
      </p:sp>
      <p:pic>
        <p:nvPicPr>
          <p:cNvPr id="5" name="Рисунок 4"/>
          <p:cNvPicPr>
            <a:picLocks noChangeAspect="1"/>
          </p:cNvPicPr>
          <p:nvPr/>
        </p:nvPicPr>
        <p:blipFill>
          <a:blip r:embed="rId3"/>
          <a:stretch>
            <a:fillRect/>
          </a:stretch>
        </p:blipFill>
        <p:spPr>
          <a:xfrm>
            <a:off x="2713701" y="3570750"/>
            <a:ext cx="7215255" cy="2686050"/>
          </a:xfrm>
          <a:prstGeom prst="rect">
            <a:avLst/>
          </a:prstGeom>
          <a:effectLst>
            <a:softEdge rad="127000"/>
          </a:effectLst>
        </p:spPr>
      </p:pic>
    </p:spTree>
    <p:extLst>
      <p:ext uri="{BB962C8B-B14F-4D97-AF65-F5344CB8AC3E}">
        <p14:creationId xmlns:p14="http://schemas.microsoft.com/office/powerpoint/2010/main" val="2678647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643" r="6102" b="6006"/>
          <a:stretch/>
        </p:blipFill>
        <p:spPr>
          <a:xfrm>
            <a:off x="528" y="6968"/>
            <a:ext cx="12192000" cy="6939471"/>
          </a:xfrm>
          <a:prstGeom prst="rect">
            <a:avLst/>
          </a:prstGeom>
        </p:spPr>
      </p:pic>
      <p:sp>
        <p:nvSpPr>
          <p:cNvPr id="3" name="Объект 2"/>
          <p:cNvSpPr>
            <a:spLocks noGrp="1"/>
          </p:cNvSpPr>
          <p:nvPr>
            <p:ph idx="1"/>
          </p:nvPr>
        </p:nvSpPr>
        <p:spPr>
          <a:xfrm>
            <a:off x="1150374" y="4433330"/>
            <a:ext cx="7466641" cy="2242357"/>
          </a:xfrm>
        </p:spPr>
        <p:txBody>
          <a:bodyPr>
            <a:normAutofit/>
          </a:bodyPr>
          <a:lstStyle/>
          <a:p>
            <a:pPr marL="0" indent="0" algn="ctr">
              <a:buNone/>
            </a:pPr>
            <a:r>
              <a:rPr lang="ru-RU" sz="2400" dirty="0" smtClean="0">
                <a:latin typeface="Arial" panose="020B0604020202020204" pitchFamily="34" charset="0"/>
                <a:cs typeface="Arial" panose="020B0604020202020204" pitchFamily="34" charset="0"/>
              </a:rPr>
              <a:t>На поверхности поля нарисованы все эти фигуры. Для выполнения большинства заданий ребенку предстоит разложить объемные тела на соответствующих силуэтах.</a:t>
            </a:r>
          </a:p>
          <a:p>
            <a:endParaRPr lang="ru-RU" dirty="0"/>
          </a:p>
        </p:txBody>
      </p:sp>
      <p:pic>
        <p:nvPicPr>
          <p:cNvPr id="5" name="Рисунок 4"/>
          <p:cNvPicPr>
            <a:picLocks noChangeAspect="1"/>
          </p:cNvPicPr>
          <p:nvPr/>
        </p:nvPicPr>
        <p:blipFill rotWithShape="1">
          <a:blip r:embed="rId3"/>
          <a:srcRect l="12024" t="5801" r="8732" b="8347"/>
          <a:stretch/>
        </p:blipFill>
        <p:spPr>
          <a:xfrm>
            <a:off x="8368660" y="3892890"/>
            <a:ext cx="3252103" cy="2512045"/>
          </a:xfrm>
          <a:prstGeom prst="rect">
            <a:avLst/>
          </a:prstGeom>
          <a:effectLst>
            <a:softEdge rad="127000"/>
          </a:effectLst>
        </p:spPr>
      </p:pic>
      <p:sp>
        <p:nvSpPr>
          <p:cNvPr id="6" name="Прямоугольник 5"/>
          <p:cNvSpPr/>
          <p:nvPr/>
        </p:nvSpPr>
        <p:spPr>
          <a:xfrm>
            <a:off x="3923071" y="297313"/>
            <a:ext cx="7845508" cy="3136243"/>
          </a:xfrm>
          <a:prstGeom prst="rect">
            <a:avLst/>
          </a:prstGeom>
        </p:spPr>
        <p:txBody>
          <a:bodyPr wrap="square">
            <a:spAutoFit/>
          </a:bodyPr>
          <a:lstStyle/>
          <a:p>
            <a:pPr lvl="0" algn="ctr">
              <a:lnSpc>
                <a:spcPct val="90000"/>
              </a:lnSpc>
              <a:spcBef>
                <a:spcPts val="1000"/>
              </a:spcBef>
            </a:pPr>
            <a:r>
              <a:rPr lang="ru-RU" sz="2400" dirty="0">
                <a:solidFill>
                  <a:prstClr val="black"/>
                </a:solidFill>
                <a:latin typeface="Arial" panose="020B0604020202020204" pitchFamily="34" charset="0"/>
                <a:cs typeface="Arial" panose="020B0604020202020204" pitchFamily="34" charset="0"/>
              </a:rPr>
              <a:t>Главным материалом игры являются фигуры, которые различаются по трем признакам:</a:t>
            </a:r>
          </a:p>
          <a:p>
            <a:pPr marL="228600" lvl="0" indent="-228600" algn="ctr">
              <a:lnSpc>
                <a:spcPct val="90000"/>
              </a:lnSpc>
              <a:spcBef>
                <a:spcPts val="1000"/>
              </a:spcBef>
              <a:buFont typeface="Arial" panose="020B0604020202020204" pitchFamily="34" charset="0"/>
              <a:buChar char="•"/>
            </a:pPr>
            <a:r>
              <a:rPr lang="ru-RU" sz="2400" dirty="0">
                <a:solidFill>
                  <a:prstClr val="black"/>
                </a:solidFill>
                <a:latin typeface="Arial" panose="020B0604020202020204" pitchFamily="34" charset="0"/>
                <a:cs typeface="Arial" panose="020B0604020202020204" pitchFamily="34" charset="0"/>
              </a:rPr>
              <a:t>форма (круг, квадрат, треугольник)</a:t>
            </a:r>
          </a:p>
          <a:p>
            <a:pPr marL="228600" lvl="0" indent="-228600" algn="ctr">
              <a:lnSpc>
                <a:spcPct val="90000"/>
              </a:lnSpc>
              <a:spcBef>
                <a:spcPts val="1000"/>
              </a:spcBef>
              <a:buFont typeface="Arial" panose="020B0604020202020204" pitchFamily="34" charset="0"/>
              <a:buChar char="•"/>
            </a:pPr>
            <a:r>
              <a:rPr lang="ru-RU" sz="2400" dirty="0">
                <a:solidFill>
                  <a:prstClr val="black"/>
                </a:solidFill>
                <a:latin typeface="Arial" panose="020B0604020202020204" pitchFamily="34" charset="0"/>
                <a:cs typeface="Arial" panose="020B0604020202020204" pitchFamily="34" charset="0"/>
              </a:rPr>
              <a:t>размер (большие и маленькие)</a:t>
            </a:r>
          </a:p>
          <a:p>
            <a:pPr marL="228600" indent="-228600" algn="ctr">
              <a:lnSpc>
                <a:spcPct val="90000"/>
              </a:lnSpc>
              <a:spcBef>
                <a:spcPts val="1000"/>
              </a:spcBef>
              <a:buFont typeface="Arial" panose="020B0604020202020204" pitchFamily="34" charset="0"/>
              <a:buChar char="•"/>
            </a:pPr>
            <a:r>
              <a:rPr lang="ru-RU" sz="2400" dirty="0">
                <a:solidFill>
                  <a:prstClr val="black"/>
                </a:solidFill>
                <a:latin typeface="Arial" panose="020B0604020202020204" pitchFamily="34" charset="0"/>
                <a:cs typeface="Arial" panose="020B0604020202020204" pitchFamily="34" charset="0"/>
              </a:rPr>
              <a:t>цвет (красный, желтый, синий</a:t>
            </a:r>
            <a:r>
              <a:rPr lang="ru-RU" sz="2400" dirty="0" smtClean="0">
                <a:solidFill>
                  <a:prstClr val="black"/>
                </a:solidFill>
                <a:latin typeface="Arial" panose="020B0604020202020204" pitchFamily="34" charset="0"/>
                <a:cs typeface="Arial" panose="020B0604020202020204" pitchFamily="34" charset="0"/>
              </a:rPr>
              <a:t>)</a:t>
            </a:r>
            <a:r>
              <a:rPr lang="ru-RU" sz="2400" dirty="0" smtClean="0">
                <a:latin typeface="Arial" panose="020B0604020202020204" pitchFamily="34" charset="0"/>
                <a:cs typeface="Arial" panose="020B0604020202020204" pitchFamily="34" charset="0"/>
              </a:rPr>
              <a:t> Они крупные, поэтому малыш может буквально ощутить их особенности и отличительные признаки: углы, плавные линии, размер. </a:t>
            </a:r>
            <a:endParaRPr lang="ru-RU" sz="2800" dirty="0">
              <a:solidFill>
                <a:prstClr val="black"/>
              </a:solidFill>
              <a:latin typeface="Arial" panose="020B0604020202020204" pitchFamily="34" charset="0"/>
              <a:cs typeface="Arial" panose="020B0604020202020204" pitchFamily="34" charset="0"/>
            </a:endParaRPr>
          </a:p>
        </p:txBody>
      </p:sp>
      <p:sp>
        <p:nvSpPr>
          <p:cNvPr id="8" name="Прямоугольник 7"/>
          <p:cNvSpPr/>
          <p:nvPr/>
        </p:nvSpPr>
        <p:spPr>
          <a:xfrm>
            <a:off x="691727" y="3410273"/>
            <a:ext cx="10809602" cy="830997"/>
          </a:xfrm>
          <a:prstGeom prst="rect">
            <a:avLst/>
          </a:prstGeom>
        </p:spPr>
        <p:txBody>
          <a:bodyPr wrap="square">
            <a:spAutoFit/>
          </a:bodyPr>
          <a:lstStyle/>
          <a:p>
            <a:pPr algn="ctr"/>
            <a:r>
              <a:rPr lang="ru-RU" sz="2400" dirty="0" smtClean="0">
                <a:latin typeface="Arial" panose="020B0604020202020204" pitchFamily="34" charset="0"/>
                <a:cs typeface="Arial" panose="020B0604020202020204" pitchFamily="34" charset="0"/>
              </a:rPr>
              <a:t>Покажите, как они двигаются: покатайте круг, установите квадрат на ребро и так далее.</a:t>
            </a:r>
            <a:endParaRPr lang="ru-RU" sz="2400"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93" y="846675"/>
            <a:ext cx="3671950" cy="2416311"/>
          </a:xfrm>
          <a:prstGeom prst="rect">
            <a:avLst/>
          </a:prstGeom>
        </p:spPr>
      </p:pic>
    </p:spTree>
    <p:extLst>
      <p:ext uri="{BB962C8B-B14F-4D97-AF65-F5344CB8AC3E}">
        <p14:creationId xmlns:p14="http://schemas.microsoft.com/office/powerpoint/2010/main" val="3606275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3" name="Объект 2"/>
          <p:cNvSpPr>
            <a:spLocks noGrp="1"/>
          </p:cNvSpPr>
          <p:nvPr>
            <p:ph idx="1"/>
          </p:nvPr>
        </p:nvSpPr>
        <p:spPr/>
        <p:txBody>
          <a:bodyPr>
            <a:normAutofit/>
          </a:bodyPr>
          <a:lstStyle/>
          <a:p>
            <a:pPr marL="0" indent="0" algn="ctr">
              <a:buNone/>
            </a:pPr>
            <a:r>
              <a:rPr lang="ru-RU" sz="7200" b="1" dirty="0" smtClean="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Предлагаем вашему вниманию несколько игр для детей 3-4 лет</a:t>
            </a:r>
            <a:endParaRPr lang="ru-RU" sz="7200" b="1" dirty="0">
              <a:ln w="9525">
                <a:solidFill>
                  <a:srgbClr val="FF0000"/>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385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594"/>
            <a:ext cx="12193057" cy="6858594"/>
          </a:xfrm>
          <a:prstGeom prst="rect">
            <a:avLst/>
          </a:prstGeom>
        </p:spPr>
      </p:pic>
      <p:sp>
        <p:nvSpPr>
          <p:cNvPr id="2" name="Заголовок 1"/>
          <p:cNvSpPr>
            <a:spLocks noGrp="1"/>
          </p:cNvSpPr>
          <p:nvPr>
            <p:ph type="title"/>
          </p:nvPr>
        </p:nvSpPr>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"Цвет и размер"</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7040881" y="2056407"/>
            <a:ext cx="4456611" cy="2576558"/>
          </a:xfrm>
        </p:spPr>
        <p:txBody>
          <a:bodyPr/>
          <a:lstStyle/>
          <a:p>
            <a:pPr marL="0" indent="0" algn="ctr">
              <a:buNone/>
            </a:pPr>
            <a:r>
              <a:rPr lang="ru-RU" i="1" u="sng" dirty="0" smtClean="0">
                <a:latin typeface="Arial" panose="020B0604020202020204" pitchFamily="34" charset="0"/>
                <a:cs typeface="Arial" panose="020B0604020202020204" pitchFamily="34" charset="0"/>
              </a:rPr>
              <a:t>Задание:</a:t>
            </a:r>
          </a:p>
          <a:p>
            <a:pPr marL="0" indent="0" algn="ctr">
              <a:buNone/>
            </a:pPr>
            <a:r>
              <a:rPr lang="ru-RU" dirty="0">
                <a:latin typeface="Arial" panose="020B0604020202020204" pitchFamily="34" charset="0"/>
                <a:cs typeface="Arial" panose="020B0604020202020204" pitchFamily="34" charset="0"/>
              </a:rPr>
              <a:t>Р</a:t>
            </a:r>
            <a:r>
              <a:rPr lang="ru-RU" dirty="0" smtClean="0">
                <a:latin typeface="Arial" panose="020B0604020202020204" pitchFamily="34" charset="0"/>
                <a:cs typeface="Arial" panose="020B0604020202020204" pitchFamily="34" charset="0"/>
              </a:rPr>
              <a:t>азложи/принеси только красные маленькие фигуры; большие синие фигуры и т.д. </a:t>
            </a:r>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890" y="2056407"/>
            <a:ext cx="5660571" cy="3184071"/>
          </a:xfrm>
          <a:prstGeom prst="rect">
            <a:avLst/>
          </a:prstGeom>
          <a:effectLst>
            <a:softEdge rad="127000"/>
          </a:effectLst>
        </p:spPr>
      </p:pic>
      <p:sp>
        <p:nvSpPr>
          <p:cNvPr id="7" name="Прямоугольник 6"/>
          <p:cNvSpPr/>
          <p:nvPr/>
        </p:nvSpPr>
        <p:spPr>
          <a:xfrm>
            <a:off x="766435" y="1437620"/>
            <a:ext cx="6096000" cy="707886"/>
          </a:xfrm>
          <a:prstGeom prst="rect">
            <a:avLst/>
          </a:prstGeom>
        </p:spPr>
        <p:txBody>
          <a:bodyPr>
            <a:spAutoFit/>
          </a:bodyPr>
          <a:lstStyle/>
          <a:p>
            <a:pPr algn="ctr"/>
            <a:r>
              <a:rPr lang="ru-RU" sz="2000" i="1" u="sng" dirty="0" smtClean="0">
                <a:solidFill>
                  <a:srgbClr val="000000"/>
                </a:solidFill>
                <a:latin typeface="Arial" panose="020B0604020202020204" pitchFamily="34" charset="0"/>
                <a:ea typeface="Calibri" panose="020F0502020204030204" pitchFamily="34" charset="0"/>
                <a:cs typeface="Arial" panose="020B0604020202020204" pitchFamily="34" charset="0"/>
              </a:rPr>
              <a:t>Цель</a:t>
            </a:r>
            <a:r>
              <a:rPr lang="ru-RU"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учить </a:t>
            </a:r>
            <a:r>
              <a:rPr lang="ru-RU" sz="2000" dirty="0">
                <a:solidFill>
                  <a:srgbClr val="000000"/>
                </a:solidFill>
                <a:latin typeface="Arial" panose="020B0604020202020204" pitchFamily="34" charset="0"/>
                <a:ea typeface="Calibri" panose="020F0502020204030204" pitchFamily="34" charset="0"/>
                <a:cs typeface="Arial" panose="020B0604020202020204" pitchFamily="34" charset="0"/>
              </a:rPr>
              <a:t>детей различать и называть два свойства предмета: цвет и </a:t>
            </a:r>
            <a:r>
              <a:rPr lang="ru-RU"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величина.</a:t>
            </a:r>
            <a:r>
              <a:rPr lang="ru-RU" sz="2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958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"Цвет и форма"</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335486" y="2271027"/>
            <a:ext cx="4378234" cy="2850878"/>
          </a:xfrm>
        </p:spPr>
        <p:txBody>
          <a:bodyPr/>
          <a:lstStyle/>
          <a:p>
            <a:pPr marL="0" indent="0" algn="ctr">
              <a:buNone/>
            </a:pPr>
            <a:r>
              <a:rPr lang="ru-RU" i="1" u="sng" dirty="0" smtClean="0">
                <a:latin typeface="Arial" panose="020B0604020202020204" pitchFamily="34" charset="0"/>
                <a:cs typeface="Arial" panose="020B0604020202020204" pitchFamily="34" charset="0"/>
              </a:rPr>
              <a:t>Задание:</a:t>
            </a:r>
          </a:p>
          <a:p>
            <a:pPr marL="0" indent="0" algn="ctr">
              <a:buNone/>
            </a:pPr>
            <a:r>
              <a:rPr lang="ru-RU" dirty="0" smtClean="0">
                <a:latin typeface="Arial" panose="020B0604020202020204" pitchFamily="34" charset="0"/>
                <a:cs typeface="Arial" panose="020B0604020202020204" pitchFamily="34" charset="0"/>
              </a:rPr>
              <a:t>Разложи/принеси только красные квадраты; желтые треугольники; синие круги и т.д.</a:t>
            </a:r>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466" y="1439576"/>
            <a:ext cx="2828992" cy="5029319"/>
          </a:xfrm>
          <a:prstGeom prst="rect">
            <a:avLst/>
          </a:prstGeom>
          <a:effectLst>
            <a:softEdge rad="127000"/>
          </a:effectLst>
        </p:spPr>
      </p:pic>
      <p:sp>
        <p:nvSpPr>
          <p:cNvPr id="7" name="Прямоугольник 6"/>
          <p:cNvSpPr/>
          <p:nvPr/>
        </p:nvSpPr>
        <p:spPr>
          <a:xfrm>
            <a:off x="336938" y="2271027"/>
            <a:ext cx="2159000" cy="1938992"/>
          </a:xfrm>
          <a:prstGeom prst="rect">
            <a:avLst/>
          </a:prstGeom>
        </p:spPr>
        <p:txBody>
          <a:bodyPr wrap="square">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учить </a:t>
            </a:r>
            <a:r>
              <a:rPr lang="ru-RU" sz="2000" dirty="0">
                <a:latin typeface="Arial" panose="020B0604020202020204" pitchFamily="34" charset="0"/>
                <a:cs typeface="Arial" panose="020B0604020202020204" pitchFamily="34" charset="0"/>
              </a:rPr>
              <a:t>детей различать и называть два свойства предмета: цвет и форму</a:t>
            </a:r>
          </a:p>
        </p:txBody>
      </p:sp>
    </p:spTree>
    <p:extLst>
      <p:ext uri="{BB962C8B-B14F-4D97-AF65-F5344CB8AC3E}">
        <p14:creationId xmlns:p14="http://schemas.microsoft.com/office/powerpoint/2010/main" val="252678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3057" cy="6858594"/>
          </a:xfrm>
          <a:prstGeom prst="rect">
            <a:avLst/>
          </a:prstGeom>
        </p:spPr>
      </p:pic>
      <p:sp>
        <p:nvSpPr>
          <p:cNvPr id="2" name="Заголовок 1"/>
          <p:cNvSpPr>
            <a:spLocks noGrp="1"/>
          </p:cNvSpPr>
          <p:nvPr>
            <p:ph type="title"/>
          </p:nvPr>
        </p:nvSpPr>
        <p:spPr/>
        <p:txBody>
          <a:bodyPr/>
          <a:lstStyle/>
          <a:p>
            <a:pPr algn="ctr"/>
            <a:r>
              <a:rPr lang="ru-RU" b="1" dirty="0" smtClean="0">
                <a:solidFill>
                  <a:srgbClr val="FF0000"/>
                </a:solidFill>
                <a:latin typeface="Arial" panose="020B0604020202020204" pitchFamily="34" charset="0"/>
                <a:cs typeface="Arial" panose="020B0604020202020204" pitchFamily="34" charset="0"/>
              </a:rPr>
              <a:t>Игра "Размер и форма"</a:t>
            </a: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7284158" y="1886449"/>
            <a:ext cx="4378234" cy="3295015"/>
          </a:xfrm>
        </p:spPr>
        <p:txBody>
          <a:bodyPr/>
          <a:lstStyle/>
          <a:p>
            <a:pPr marL="0" indent="0" algn="ctr">
              <a:buNone/>
            </a:pPr>
            <a:r>
              <a:rPr lang="ru-RU" i="1" u="sng" dirty="0" smtClean="0">
                <a:latin typeface="Arial" panose="020B0604020202020204" pitchFamily="34" charset="0"/>
                <a:cs typeface="Arial" panose="020B0604020202020204" pitchFamily="34" charset="0"/>
              </a:rPr>
              <a:t>Задание:</a:t>
            </a:r>
          </a:p>
          <a:p>
            <a:pPr marL="0" indent="0" algn="ctr">
              <a:buNone/>
            </a:pPr>
            <a:r>
              <a:rPr lang="ru-RU" dirty="0">
                <a:latin typeface="Arial" panose="020B0604020202020204" pitchFamily="34" charset="0"/>
                <a:cs typeface="Arial" panose="020B0604020202020204" pitchFamily="34" charset="0"/>
              </a:rPr>
              <a:t>Р</a:t>
            </a:r>
            <a:r>
              <a:rPr lang="ru-RU" dirty="0" smtClean="0">
                <a:latin typeface="Arial" panose="020B0604020202020204" pitchFamily="34" charset="0"/>
                <a:cs typeface="Arial" panose="020B0604020202020204" pitchFamily="34" charset="0"/>
              </a:rPr>
              <a:t>азложи/принеси только большие квадраты (треугольники, круги) или только маленькие квадраты (треугольники, круги).</a:t>
            </a:r>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410" y="2225176"/>
            <a:ext cx="5255623" cy="2956288"/>
          </a:xfrm>
          <a:prstGeom prst="rect">
            <a:avLst/>
          </a:prstGeom>
          <a:effectLst>
            <a:softEdge rad="127000"/>
          </a:effectLst>
        </p:spPr>
      </p:pic>
      <p:sp>
        <p:nvSpPr>
          <p:cNvPr id="7" name="Прямоугольник 6"/>
          <p:cNvSpPr/>
          <p:nvPr/>
        </p:nvSpPr>
        <p:spPr>
          <a:xfrm>
            <a:off x="939889" y="1517290"/>
            <a:ext cx="6096000" cy="707886"/>
          </a:xfrm>
          <a:prstGeom prst="rect">
            <a:avLst/>
          </a:prstGeom>
        </p:spPr>
        <p:txBody>
          <a:bodyPr>
            <a:spAutoFit/>
          </a:bodyPr>
          <a:lstStyle/>
          <a:p>
            <a:pPr algn="ctr"/>
            <a:r>
              <a:rPr lang="ru-RU" sz="2000" i="1" u="sng" dirty="0" smtClean="0">
                <a:latin typeface="Arial" panose="020B0604020202020204" pitchFamily="34" charset="0"/>
                <a:cs typeface="Arial" panose="020B0604020202020204" pitchFamily="34" charset="0"/>
              </a:rPr>
              <a:t>Цель</a:t>
            </a:r>
            <a:r>
              <a:rPr lang="ru-RU" sz="2000" dirty="0" smtClean="0">
                <a:latin typeface="Arial" panose="020B0604020202020204" pitchFamily="34" charset="0"/>
                <a:cs typeface="Arial" panose="020B0604020202020204" pitchFamily="34" charset="0"/>
              </a:rPr>
              <a:t>: учить </a:t>
            </a:r>
            <a:r>
              <a:rPr lang="ru-RU" sz="2000" dirty="0">
                <a:latin typeface="Arial" panose="020B0604020202020204" pitchFamily="34" charset="0"/>
                <a:cs typeface="Arial" panose="020B0604020202020204" pitchFamily="34" charset="0"/>
              </a:rPr>
              <a:t>детей различать и называть два свойства предмета: форма и </a:t>
            </a:r>
            <a:r>
              <a:rPr lang="ru-RU" sz="2000" dirty="0" smtClean="0">
                <a:latin typeface="Arial" panose="020B0604020202020204" pitchFamily="34" charset="0"/>
                <a:cs typeface="Arial" panose="020B0604020202020204" pitchFamily="34" charset="0"/>
              </a:rPr>
              <a:t>величина.</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643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57" y="-594"/>
            <a:ext cx="12193057" cy="6858594"/>
          </a:xfrm>
          <a:prstGeom prst="rect">
            <a:avLst/>
          </a:prstGeom>
        </p:spPr>
      </p:pic>
      <p:sp>
        <p:nvSpPr>
          <p:cNvPr id="2" name="Заголовок 1"/>
          <p:cNvSpPr>
            <a:spLocks noGrp="1"/>
          </p:cNvSpPr>
          <p:nvPr>
            <p:ph type="title"/>
          </p:nvPr>
        </p:nvSpPr>
        <p:spPr/>
        <p:txBody>
          <a:bodyPr>
            <a:normAutofit/>
          </a:bodyPr>
          <a:lstStyle/>
          <a:p>
            <a:pPr algn="ctr"/>
            <a:r>
              <a:rPr lang="ru-RU" b="1" dirty="0" smtClean="0">
                <a:solidFill>
                  <a:srgbClr val="FF0000"/>
                </a:solidFill>
                <a:latin typeface="Arial" panose="020B0604020202020204" pitchFamily="34" charset="0"/>
                <a:cs typeface="Arial" panose="020B0604020202020204" pitchFamily="34" charset="0"/>
              </a:rPr>
              <a:t>Игра «Погрузи фигуры в машинки»</a:t>
            </a:r>
            <a:br>
              <a:rPr lang="ru-RU" b="1" dirty="0" smtClean="0">
                <a:solidFill>
                  <a:srgbClr val="FF0000"/>
                </a:solidFill>
                <a:latin typeface="Arial" panose="020B0604020202020204" pitchFamily="34" charset="0"/>
                <a:cs typeface="Arial" panose="020B0604020202020204" pitchFamily="34" charset="0"/>
              </a:rPr>
            </a:br>
            <a:endParaRPr lang="ru-RU" b="1"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625903" y="1875833"/>
            <a:ext cx="5958840" cy="4351338"/>
          </a:xfrm>
        </p:spPr>
        <p:txBody>
          <a:bodyPr/>
          <a:lstStyle/>
          <a:p>
            <a:pPr marL="0" indent="0" algn="ctr">
              <a:buNone/>
            </a:pPr>
            <a:r>
              <a:rPr lang="ru-RU" sz="2400" i="1" u="sng" dirty="0" smtClean="0">
                <a:latin typeface="Arial" panose="020B0604020202020204" pitchFamily="34" charset="0"/>
                <a:cs typeface="Arial" panose="020B0604020202020204" pitchFamily="34" charset="0"/>
              </a:rPr>
              <a:t>Задание: </a:t>
            </a:r>
          </a:p>
          <a:p>
            <a:pPr marL="0" indent="0" algn="ctr">
              <a:buNone/>
            </a:pPr>
            <a:r>
              <a:rPr lang="ru-RU" sz="2400" dirty="0" smtClean="0">
                <a:latin typeface="Arial" panose="020B0604020202020204" pitchFamily="34" charset="0"/>
                <a:cs typeface="Arial" panose="020B0604020202020204" pitchFamily="34" charset="0"/>
              </a:rPr>
              <a:t>Попросить ребёнка  вытащить из мешочка любую фигуру и отнести в машинку такого же цвета. Машинки нарисованы на большом листе  ватмана или картона. Обратное действие: разгрузить машины. Каждую фигуру  отнести  и положить в мешочек соответствующего цвета</a:t>
            </a:r>
            <a:r>
              <a:rPr lang="ru-RU" dirty="0" smtClean="0">
                <a:latin typeface="Arial" panose="020B0604020202020204" pitchFamily="34" charset="0"/>
                <a:cs typeface="Arial" panose="020B0604020202020204" pitchFamily="34" charset="0"/>
              </a:rPr>
              <a:t>.</a:t>
            </a:r>
          </a:p>
          <a:p>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83" y="1150544"/>
            <a:ext cx="3134162" cy="2467319"/>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534" y="3663345"/>
            <a:ext cx="3210373" cy="2772162"/>
          </a:xfrm>
          <a:prstGeom prst="rect">
            <a:avLst/>
          </a:prstGeom>
        </p:spPr>
      </p:pic>
      <p:sp>
        <p:nvSpPr>
          <p:cNvPr id="4" name="Прямоугольник 3"/>
          <p:cNvSpPr/>
          <p:nvPr/>
        </p:nvSpPr>
        <p:spPr>
          <a:xfrm>
            <a:off x="3581645" y="1270321"/>
            <a:ext cx="6096000" cy="461665"/>
          </a:xfrm>
          <a:prstGeom prst="rect">
            <a:avLst/>
          </a:prstGeom>
        </p:spPr>
        <p:txBody>
          <a:bodyPr>
            <a:spAutoFit/>
          </a:bodyPr>
          <a:lstStyle/>
          <a:p>
            <a:pPr algn="ctr"/>
            <a:r>
              <a:rPr lang="ru-RU" sz="2400" i="1" u="sng" dirty="0" smtClean="0">
                <a:latin typeface="Arial" panose="020B0604020202020204" pitchFamily="34" charset="0"/>
                <a:cs typeface="Arial" panose="020B0604020202020204" pitchFamily="34" charset="0"/>
              </a:rPr>
              <a:t>Цель</a:t>
            </a:r>
            <a:r>
              <a:rPr lang="ru-RU" sz="2400" dirty="0" smtClean="0">
                <a:latin typeface="Arial" panose="020B0604020202020204" pitchFamily="34" charset="0"/>
                <a:cs typeface="Arial" panose="020B0604020202020204" pitchFamily="34" charset="0"/>
              </a:rPr>
              <a:t>: закреплять название </a:t>
            </a:r>
            <a:r>
              <a:rPr lang="ru-RU" sz="2400" dirty="0">
                <a:latin typeface="Arial" panose="020B0604020202020204" pitchFamily="34" charset="0"/>
                <a:cs typeface="Arial" panose="020B0604020202020204" pitchFamily="34" charset="0"/>
              </a:rPr>
              <a:t>цветов</a:t>
            </a:r>
          </a:p>
        </p:txBody>
      </p:sp>
    </p:spTree>
    <p:extLst>
      <p:ext uri="{BB962C8B-B14F-4D97-AF65-F5344CB8AC3E}">
        <p14:creationId xmlns:p14="http://schemas.microsoft.com/office/powerpoint/2010/main" val="1362637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1108</Words>
  <Application>Microsoft Office PowerPoint</Application>
  <PresentationFormat>Широкоэкранный</PresentationFormat>
  <Paragraphs>66</Paragraphs>
  <Slides>18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Игра "Цвет и размер"</vt:lpstr>
      <vt:lpstr>Игра "Цвет и форма"</vt:lpstr>
      <vt:lpstr>Игра "Размер и форма"</vt:lpstr>
      <vt:lpstr>Игра «Погрузи фигуры в машинки» </vt:lpstr>
      <vt:lpstr>Игра «Я - строитель»</vt:lpstr>
      <vt:lpstr>Игра «Интересные фигуры» </vt:lpstr>
      <vt:lpstr>Игра «Волшебные карманы» </vt:lpstr>
      <vt:lpstr>Игра «Подбери-ка» </vt:lpstr>
      <vt:lpstr>Игра «Волшебная дорожка» </vt:lpstr>
      <vt:lpstr>Игра «Что лишнее?»</vt:lpstr>
      <vt:lpstr>Игра "Выложи изображение"</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Ксюша</dc:creator>
  <cp:lastModifiedBy>Ксюша</cp:lastModifiedBy>
  <cp:revision>27</cp:revision>
  <dcterms:created xsi:type="dcterms:W3CDTF">2017-08-30T17:18:40Z</dcterms:created>
  <dcterms:modified xsi:type="dcterms:W3CDTF">2017-08-31T16:58:23Z</dcterms:modified>
</cp:coreProperties>
</file>