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3" r:id="rId4"/>
    <p:sldId id="257" r:id="rId5"/>
    <p:sldId id="264" r:id="rId6"/>
    <p:sldId id="259" r:id="rId7"/>
    <p:sldId id="260" r:id="rId8"/>
    <p:sldId id="261" r:id="rId9"/>
    <p:sldId id="262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0F30-F009-4B64-A323-ACA6CAC71BAB}" type="datetimeFigureOut">
              <a:rPr lang="ru-RU" smtClean="0"/>
              <a:t>21.08.2017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EDBC3-5DC9-41CC-9F72-C1BABB7F67B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3911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0F30-F009-4B64-A323-ACA6CAC71BAB}" type="datetimeFigureOut">
              <a:rPr lang="ru-RU" smtClean="0"/>
              <a:t>21.08.2017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EDBC3-5DC9-41CC-9F72-C1BABB7F67B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1903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0F30-F009-4B64-A323-ACA6CAC71BAB}" type="datetimeFigureOut">
              <a:rPr lang="ru-RU" smtClean="0"/>
              <a:t>21.08.2017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EDBC3-5DC9-41CC-9F72-C1BABB7F67B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5048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0F30-F009-4B64-A323-ACA6CAC71BAB}" type="datetimeFigureOut">
              <a:rPr lang="ru-RU" smtClean="0"/>
              <a:t>21.08.2017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EDBC3-5DC9-41CC-9F72-C1BABB7F67B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0078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0F30-F009-4B64-A323-ACA6CAC71BAB}" type="datetimeFigureOut">
              <a:rPr lang="ru-RU" smtClean="0"/>
              <a:t>21.08.2017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EDBC3-5DC9-41CC-9F72-C1BABB7F67B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6358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0F30-F009-4B64-A323-ACA6CAC71BAB}" type="datetimeFigureOut">
              <a:rPr lang="ru-RU" smtClean="0"/>
              <a:t>21.08.2017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EDBC3-5DC9-41CC-9F72-C1BABB7F67B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7372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0F30-F009-4B64-A323-ACA6CAC71BAB}" type="datetimeFigureOut">
              <a:rPr lang="ru-RU" smtClean="0"/>
              <a:t>21.08.2017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EDBC3-5DC9-41CC-9F72-C1BABB7F67B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4842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0F30-F009-4B64-A323-ACA6CAC71BAB}" type="datetimeFigureOut">
              <a:rPr lang="ru-RU" smtClean="0"/>
              <a:t>21.08.2017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EDBC3-5DC9-41CC-9F72-C1BABB7F67B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7067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0F30-F009-4B64-A323-ACA6CAC71BAB}" type="datetimeFigureOut">
              <a:rPr lang="ru-RU" smtClean="0"/>
              <a:t>21.08.2017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EDBC3-5DC9-41CC-9F72-C1BABB7F67B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5335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0F30-F009-4B64-A323-ACA6CAC71BAB}" type="datetimeFigureOut">
              <a:rPr lang="ru-RU" smtClean="0"/>
              <a:t>21.08.2017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EDBC3-5DC9-41CC-9F72-C1BABB7F67B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9267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0F30-F009-4B64-A323-ACA6CAC71BAB}" type="datetimeFigureOut">
              <a:rPr lang="ru-RU" smtClean="0"/>
              <a:t>21.08.2017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EDBC3-5DC9-41CC-9F72-C1BABB7F67B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1238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C0F30-F009-4B64-A323-ACA6CAC71BAB}" type="datetimeFigureOut">
              <a:rPr lang="ru-RU" smtClean="0"/>
              <a:t>21.08.2017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EDBC3-5DC9-41CC-9F72-C1BABB7F67B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1279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324" y="0"/>
            <a:ext cx="12299324" cy="69545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373487"/>
            <a:ext cx="9144000" cy="445609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 Ярославль</a:t>
            </a:r>
            <a:br>
              <a:rPr lang="ru-RU" sz="2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№10</a:t>
            </a:r>
            <a:br>
              <a:rPr lang="ru-RU" sz="2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формируются математические представления у </a:t>
            </a:r>
            <a:r>
              <a:rPr lang="ru-RU" sz="49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  <a:r>
              <a:rPr lang="ru-RU" sz="49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 «Капитошка»</a:t>
            </a:r>
            <a:br>
              <a:rPr lang="ru-RU" sz="49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(первая группа </a:t>
            </a:r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раннего </a:t>
            </a:r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возраста)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84124" y="5241701"/>
            <a:ext cx="4494727" cy="97879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Воспитатели: Лапина Н.В.</a:t>
            </a:r>
          </a:p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                    Мига Е.Н.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90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794" y="0"/>
            <a:ext cx="12302794" cy="6956139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23999" y="115911"/>
            <a:ext cx="10170018" cy="645616"/>
          </a:xfrm>
        </p:spPr>
        <p:txBody>
          <a:bodyPr>
            <a:normAutofit/>
          </a:bodyPr>
          <a:lstStyle/>
          <a:p>
            <a:r>
              <a:rPr lang="ru-RU" sz="3200" dirty="0" smtClean="0">
                <a:ln w="0"/>
                <a:solidFill>
                  <a:srgbClr val="00206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  <a:innerShdw blurRad="114300">
                    <a:prstClr val="black"/>
                  </a:innerShdw>
                </a:effectLst>
              </a:rPr>
              <a:t>«Прогулка»</a:t>
            </a:r>
            <a:endParaRPr lang="ru-RU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523999" y="1300767"/>
            <a:ext cx="10170018" cy="4971244"/>
          </a:xfrm>
        </p:spPr>
        <p:txBody>
          <a:bodyPr>
            <a:normAutofit lnSpcReduction="10000"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Песочница</a:t>
            </a:r>
          </a:p>
          <a:p>
            <a:pPr algn="just"/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just"/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Игры с песком – это большие возможности для практического выделения в предметах признаков формы, размера и цвета.</a:t>
            </a:r>
          </a:p>
          <a:p>
            <a:pPr algn="just"/>
            <a:endParaRPr lang="ru-RU" sz="20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-большой-маленький (куличик, ведерко, лопатка,</a:t>
            </a:r>
          </a:p>
          <a:p>
            <a:pPr algn="just"/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машинка);</a:t>
            </a:r>
          </a:p>
          <a:p>
            <a:pPr algn="just"/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-пустое - полное;</a:t>
            </a:r>
          </a:p>
          <a:p>
            <a:pPr algn="just"/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-найди такую же (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цвету, по форме-куличик, </a:t>
            </a:r>
          </a:p>
          <a:p>
            <a:pPr algn="just"/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лопатку, ведерко.)</a:t>
            </a:r>
          </a:p>
          <a:p>
            <a:pPr algn="just"/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-можно строить гаражи для машин по размеру,</a:t>
            </a:r>
          </a:p>
          <a:p>
            <a:pPr algn="just"/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норки для животных и соотносить с жильцами;</a:t>
            </a:r>
          </a:p>
          <a:p>
            <a:pPr algn="just"/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делать отпечатки и соотносить их;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321" y="3078051"/>
            <a:ext cx="4640688" cy="3052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284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794" y="0"/>
            <a:ext cx="12302794" cy="6956139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23999" y="115911"/>
            <a:ext cx="10170018" cy="645616"/>
          </a:xfrm>
        </p:spPr>
        <p:txBody>
          <a:bodyPr>
            <a:normAutofit/>
          </a:bodyPr>
          <a:lstStyle/>
          <a:p>
            <a:r>
              <a:rPr lang="ru-RU" sz="3200" dirty="0" smtClean="0">
                <a:ln w="0"/>
                <a:solidFill>
                  <a:srgbClr val="00206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  <a:innerShdw blurRad="114300">
                    <a:prstClr val="black"/>
                  </a:innerShdw>
                </a:effectLst>
              </a:rPr>
              <a:t>«Прогулка»</a:t>
            </a:r>
            <a:endParaRPr lang="ru-RU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523999" y="1300767"/>
            <a:ext cx="10170018" cy="4971244"/>
          </a:xfrm>
        </p:spPr>
        <p:txBody>
          <a:bodyPr/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Общение с природой</a:t>
            </a:r>
          </a:p>
          <a:p>
            <a:pPr algn="just"/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just"/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-наблюдение за цветами, растениями, листьями, птицами, насекомыми (большой-маленький);</a:t>
            </a:r>
          </a:p>
          <a:p>
            <a:pPr algn="just"/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-найди такой же по цвету (цветочек, осенние</a:t>
            </a:r>
          </a:p>
          <a:p>
            <a:pPr algn="just"/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листья)</a:t>
            </a:r>
          </a:p>
          <a:p>
            <a:pPr lvl="0" algn="just"/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 такой же по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форме (листья);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-разложи по форме;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7927" y="2921961"/>
            <a:ext cx="4610636" cy="3453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19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2794" cy="6956139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23999" y="115911"/>
            <a:ext cx="10170018" cy="645616"/>
          </a:xfrm>
        </p:spPr>
        <p:txBody>
          <a:bodyPr>
            <a:normAutofit/>
          </a:bodyPr>
          <a:lstStyle/>
          <a:p>
            <a:r>
              <a:rPr lang="ru-RU" sz="3200" dirty="0" smtClean="0">
                <a:ln w="0"/>
                <a:solidFill>
                  <a:srgbClr val="00206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  <a:innerShdw blurRad="114300">
                    <a:prstClr val="black"/>
                  </a:innerShdw>
                </a:effectLst>
              </a:rPr>
              <a:t>«Чтение сказок, </a:t>
            </a:r>
            <a:r>
              <a:rPr lang="ru-RU" sz="3200" dirty="0" err="1" smtClean="0">
                <a:ln w="0"/>
                <a:solidFill>
                  <a:srgbClr val="00206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  <a:innerShdw blurRad="114300">
                    <a:prstClr val="black"/>
                  </a:innerShdw>
                </a:effectLst>
              </a:rPr>
              <a:t>потешек</a:t>
            </a:r>
            <a:r>
              <a:rPr lang="ru-RU" sz="3200" dirty="0" smtClean="0">
                <a:ln w="0"/>
                <a:solidFill>
                  <a:srgbClr val="00206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  <a:innerShdw blurRad="114300">
                    <a:prstClr val="black"/>
                  </a:innerShdw>
                </a:effectLst>
              </a:rPr>
              <a:t>»</a:t>
            </a:r>
            <a:endParaRPr lang="ru-RU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523999" y="1300767"/>
            <a:ext cx="10170018" cy="4971244"/>
          </a:xfrm>
        </p:spPr>
        <p:txBody>
          <a:bodyPr/>
          <a:lstStyle/>
          <a:p>
            <a:pPr algn="just"/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362" y="1300768"/>
            <a:ext cx="4406748" cy="20981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84664">
            <a:off x="8830290" y="1169779"/>
            <a:ext cx="2743200" cy="33113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2361" y="3740955"/>
            <a:ext cx="4517542" cy="2596598"/>
          </a:xfrm>
          <a:prstGeom prst="rect">
            <a:avLst/>
          </a:prstGeom>
        </p:spPr>
      </p:pic>
      <p:pic>
        <p:nvPicPr>
          <p:cNvPr id="11" name="Рисунок 10" descr="http://www.chtogde-saratov.ru/photos/597252bab6bcd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0450">
            <a:off x="724891" y="2548849"/>
            <a:ext cx="2502274" cy="3252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682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356" y="0"/>
            <a:ext cx="12302794" cy="6956139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9788" y="154546"/>
            <a:ext cx="10828471" cy="669703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n w="0"/>
                <a:solidFill>
                  <a:srgbClr val="00206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  <a:innerShdw blurRad="114300">
                    <a:prstClr val="black"/>
                  </a:innerShdw>
                </a:effectLst>
              </a:rPr>
              <a:t>«К концу года ребенок может»</a:t>
            </a:r>
            <a:endParaRPr lang="ru-RU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1790163" y="2034862"/>
            <a:ext cx="9762186" cy="3826188"/>
          </a:xfrm>
        </p:spPr>
        <p:txBody>
          <a:bodyPr>
            <a:norm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Активно участвовать в образовании групп из однородных предметов.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Различать много предметов и один предмет.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Различать большие и маленькие предметы, называть их размер.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Узнавать шар и куб.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Знать расположение и назначение основных помещений группы: ( где играем, умываемся, спим, раздеваемся и одеваемся на прогулку»).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Показать на себе, где находится голова ( и то, что находится на голове),  ноги,  лицо, спина, руки и т.д.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36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397" y="0"/>
            <a:ext cx="12302794" cy="6956139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1262131"/>
            <a:ext cx="10515600" cy="4790940"/>
          </a:xfrm>
        </p:spPr>
        <p:txBody>
          <a:bodyPr>
            <a:prstTxWarp prst="textSlantUp">
              <a:avLst/>
            </a:prstTxWarp>
            <a:normAutofit/>
          </a:bodyPr>
          <a:lstStyle/>
          <a:p>
            <a:pPr algn="ctr"/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«Спасибо за внимание!»</a:t>
            </a:r>
            <a:endParaRPr lang="ru-RU" sz="4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idx="4294967295"/>
          </p:nvPr>
        </p:nvSpPr>
        <p:spPr>
          <a:xfrm>
            <a:off x="6019800" y="987425"/>
            <a:ext cx="6172200" cy="4873625"/>
          </a:xfrm>
        </p:spPr>
        <p:txBody>
          <a:bodyPr/>
          <a:lstStyle/>
          <a:p>
            <a:pPr algn="just"/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31189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397" y="-49070"/>
            <a:ext cx="12302794" cy="695613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5920" y="365125"/>
            <a:ext cx="9800824" cy="105155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 smtClean="0">
                <a:ln w="0"/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ФГОС </a:t>
            </a:r>
            <a:r>
              <a:rPr lang="ru-RU" sz="2000" dirty="0" smtClean="0">
                <a:ln w="0"/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ОБЩЕОБРАЗОВАТЕЛЬНАЯ ПРОГРАММА ДОШКОЛЬНОГО ОБРАЗОВАНИЯ «ОТ РОЖДЕНИЯ ДО ШКОЛЫ»</a:t>
            </a:r>
            <a:br>
              <a:rPr lang="ru-RU" sz="2000" dirty="0" smtClean="0">
                <a:ln w="0"/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n w="0"/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Под редакцией: Н</a:t>
            </a:r>
            <a:r>
              <a:rPr lang="ru-RU" sz="1600" dirty="0">
                <a:ln w="0"/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Е. Вераксы</a:t>
            </a:r>
            <a:r>
              <a:rPr lang="ru-RU" sz="1600" dirty="0" smtClean="0">
                <a:ln w="0"/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Т</a:t>
            </a:r>
            <a:r>
              <a:rPr lang="ru-RU" sz="1600" dirty="0">
                <a:ln w="0"/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С. Комаровой</a:t>
            </a:r>
            <a:r>
              <a:rPr lang="ru-RU" sz="1600" dirty="0" smtClean="0">
                <a:ln w="0"/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М</a:t>
            </a:r>
            <a:r>
              <a:rPr lang="ru-RU" sz="1600" dirty="0">
                <a:ln w="0"/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	А. Васильевой</a:t>
            </a:r>
            <a:r>
              <a:rPr lang="ru-RU" dirty="0">
                <a:ln w="0"/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ru-RU" dirty="0">
                <a:ln w="0"/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15920" y="1056069"/>
            <a:ext cx="8319753" cy="5120894"/>
          </a:xfrm>
        </p:spPr>
        <p:txBody>
          <a:bodyPr>
            <a:normAutofit/>
          </a:bodyPr>
          <a:lstStyle/>
          <a:p>
            <a:pPr algn="just"/>
            <a:endParaRPr lang="ru-RU" sz="2000" b="1" dirty="0" smtClean="0"/>
          </a:p>
          <a:p>
            <a:pPr marL="0" indent="0" algn="just">
              <a:buNone/>
            </a:pP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Программный материал детей первой группы раннего возраста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Привлекать детей к формированию групп однородных</a:t>
            </a:r>
            <a:b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предметов. Учить различать количество предметов (один —много).</a:t>
            </a:r>
          </a:p>
          <a:p>
            <a:pPr algn="just"/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Величина. 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Привлекать внимание детей к предметам контрастных</a:t>
            </a:r>
            <a:b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размеров и их обозначению в речи (большой дом — маленький домик,</a:t>
            </a:r>
            <a:b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большая матрешка —маленькая матрешка, большие мячи —маленькие</a:t>
            </a:r>
            <a:b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мячи и т. д.).</a:t>
            </a:r>
          </a:p>
          <a:p>
            <a:pPr algn="just"/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Форма. 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Учить различать предметы по форме и называть их (кубик,</a:t>
            </a:r>
            <a:b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кирпичик, шар и пр.).</a:t>
            </a:r>
          </a:p>
          <a:p>
            <a:pPr algn="just"/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Ориентировка в пространстве. 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накапливать у детей опыт</a:t>
            </a:r>
            <a:b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практического освоения окружающего пространства (помещений </a:t>
            </a:r>
            <a: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и 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участка детского сада).</a:t>
            </a:r>
          </a:p>
          <a:p>
            <a:pPr algn="just"/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опыт ориентировки в частях собственного тела (голова,</a:t>
            </a:r>
            <a:b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лицо, руки, ноги, спина).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84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2794" cy="695613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6823" y="0"/>
            <a:ext cx="10959921" cy="901521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n w="0"/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</a:rPr>
              <a:t>Развивающая предметно-пространственная среда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15920" y="1056069"/>
            <a:ext cx="8319753" cy="5120894"/>
          </a:xfrm>
        </p:spPr>
        <p:txBody>
          <a:bodyPr>
            <a:normAutofit/>
          </a:bodyPr>
          <a:lstStyle/>
          <a:p>
            <a:pPr algn="just"/>
            <a:endParaRPr lang="ru-RU" sz="2000" b="1" dirty="0" smtClean="0"/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36" y="3478069"/>
            <a:ext cx="3920068" cy="2944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722" y="2368969"/>
            <a:ext cx="3919220" cy="2939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236" y="1493950"/>
            <a:ext cx="3773510" cy="2681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164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3032"/>
            <a:ext cx="10515600" cy="82958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n w="0"/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</a:rPr>
              <a:t>Образовательная деятельность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1970468" y="5306095"/>
            <a:ext cx="4049332" cy="870867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Групповая работа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7109138" y="4056845"/>
            <a:ext cx="3554569" cy="618186"/>
          </a:xfrm>
        </p:spPr>
        <p:txBody>
          <a:bodyPr>
            <a:normAutofit/>
          </a:bodyPr>
          <a:lstStyle/>
          <a:p>
            <a:pPr algn="just"/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Индивидуальная работа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31" y="2484518"/>
            <a:ext cx="5016137" cy="2821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395" y="1545465"/>
            <a:ext cx="4755209" cy="2511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064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2508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7589" y="1210615"/>
            <a:ext cx="9710670" cy="1918952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познавательном развитии ребенка раннего возраста первые математические успехи занимают значительное место. Маленькому ребенку после года сложно усидеть на одном месте, и тем более долго сосредоточенно что-то делать. Лишь не многие дети в этом возрасте отличаются усидчивостью. Потому все занятия — игры должны быть максимально яркие, не долгие по времени и мобильные. </a:t>
            </a:r>
            <a:endParaRPr lang="ru-RU" sz="2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515932"/>
            <a:ext cx="8846713" cy="244698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24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«Без игры нет и не может быть полноценного умственного развития. Игра – это огромное светлое окно, через которое в духовный мир ребенка вливается живительный поток представлений, понятий. Игра – это искра, зажигающая огонек пытливости и любознательности».                                            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24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                                                                                           В.А. Сухомлинский</a:t>
            </a:r>
            <a:r>
              <a:rPr lang="ru-RU" sz="2400" dirty="0" smtClean="0"/>
              <a:t>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301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2794" cy="6956139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1668" y="192890"/>
            <a:ext cx="11732653" cy="52803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n w="0"/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</a:rPr>
              <a:t>Дидактические игры по формированию математических представлений</a:t>
            </a:r>
            <a:endParaRPr lang="ru-RU" sz="2800" dirty="0">
              <a:ln w="0"/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innerShdw blurRad="114300">
                  <a:prstClr val="black"/>
                </a:inn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81637" y="5160278"/>
            <a:ext cx="2424448" cy="31760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«Построим дом»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6248" y="3659339"/>
            <a:ext cx="2202786" cy="26871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«Пирамидка»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511200" y="5955648"/>
            <a:ext cx="3363121" cy="32545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«Матрешки»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00" y="2637543"/>
            <a:ext cx="4275786" cy="2505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887" y="1324491"/>
            <a:ext cx="3847313" cy="2334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023" y="3659339"/>
            <a:ext cx="4175856" cy="2459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0831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74" y="-36876"/>
            <a:ext cx="12302794" cy="695613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4547"/>
            <a:ext cx="10515600" cy="579549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n w="0"/>
                <a:solidFill>
                  <a:srgbClr val="00206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  <a:innerShdw blurRad="114300">
                    <a:prstClr val="black"/>
                  </a:innerShdw>
                </a:effectLst>
              </a:rPr>
              <a:t>«Блоки Дьенеша»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27" y="3742087"/>
            <a:ext cx="3508474" cy="2240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601223" y="6001556"/>
            <a:ext cx="3181082" cy="2318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«Иголочки для ежика»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051" y="1135460"/>
            <a:ext cx="3562735" cy="2197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859110" y="3441194"/>
            <a:ext cx="3284113" cy="19117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«Солнышко»</a:t>
            </a:r>
            <a:endParaRPr lang="ru-RU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151" y="1159408"/>
            <a:ext cx="3439346" cy="2281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075041" y="3474086"/>
            <a:ext cx="3129566" cy="25508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гости к зайчику»</a:t>
            </a:r>
            <a:endParaRPr lang="ru-RU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528" y="3762062"/>
            <a:ext cx="3665768" cy="2220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4432972" y="6001556"/>
            <a:ext cx="3513293" cy="2318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«Угощенье»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144" y="3860336"/>
            <a:ext cx="3655661" cy="2003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8345510" y="5983011"/>
            <a:ext cx="3554569" cy="2503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«Собери машину»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72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794" y="0"/>
            <a:ext cx="12302794" cy="6956139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9788" y="115910"/>
            <a:ext cx="10699682" cy="70833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n w="0"/>
                <a:solidFill>
                  <a:srgbClr val="00206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  <a:innerShdw blurRad="114300">
                    <a:prstClr val="black"/>
                  </a:innerShdw>
                </a:effectLst>
              </a:rPr>
              <a:t>«Неделя математики»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r="9476"/>
          <a:stretch>
            <a:fillRect/>
          </a:stretch>
        </p:blipFill>
        <p:spPr>
          <a:xfrm>
            <a:off x="7144398" y="3689400"/>
            <a:ext cx="4897348" cy="2871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1481071" y="1262130"/>
            <a:ext cx="11075830" cy="511291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sz="2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дети первой группы раннего возраста принимают активное участие в «Недели                          математики», совместно с родителями проживают проект «Математика и малыши».</a:t>
            </a:r>
          </a:p>
          <a:p>
            <a:pPr>
              <a:lnSpc>
                <a:spcPct val="120000"/>
              </a:lnSpc>
            </a:pPr>
            <a:endParaRPr lang="ru-RU" sz="26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ru-RU" sz="21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 проекта:</a:t>
            </a:r>
            <a:endParaRPr lang="ru-RU" sz="2100" b="1" u="sng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</a:t>
            </a:r>
            <a:endParaRPr lang="ru-RU" sz="21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ru-RU" sz="21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Образовательные</a:t>
            </a:r>
            <a:r>
              <a:rPr lang="ru-RU" sz="21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2100" b="1" i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вызвать у детей интерес к познавательной деятельности через игры с «Логическими блоками Дьенеша»;</a:t>
            </a:r>
            <a:endParaRPr lang="ru-RU" sz="21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обучать детей выделять предметы по основным цветам и форме в процессе обследовательских действий.</a:t>
            </a:r>
            <a:endParaRPr lang="ru-RU" sz="21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ru-RU" sz="21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Развивающие:</a:t>
            </a:r>
            <a:endParaRPr lang="ru-RU" sz="2100" b="1" i="1" dirty="0" smtClean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развивать сенсорные способности (восприятие цвета и формы);</a:t>
            </a:r>
            <a:endParaRPr lang="ru-RU" sz="2100" b="1" dirty="0" smtClean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речь детей;</a:t>
            </a:r>
            <a:endParaRPr lang="ru-RU" sz="21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воображение детей.</a:t>
            </a:r>
            <a:endParaRPr lang="ru-RU" sz="21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ru-RU" sz="21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Воспитательные</a:t>
            </a:r>
            <a:r>
              <a:rPr lang="ru-RU" sz="21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2100" b="1" i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Tx/>
              <a:buChar char="-"/>
            </a:pP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воспитывать </a:t>
            </a:r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детей эмоциональный 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отклик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познавательной 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деятельности </a:t>
            </a:r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через игру;</a:t>
            </a:r>
            <a:endParaRPr lang="ru-RU" sz="21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воспитывать самостоятельность.</a:t>
            </a:r>
            <a:endParaRPr lang="ru-RU" sz="21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педагогов</a:t>
            </a:r>
            <a:endParaRPr lang="ru-RU" sz="21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Tx/>
              <a:buChar char="-"/>
            </a:pP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повышение </a:t>
            </a:r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профессионального уровня в 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проектной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деятельности.</a:t>
            </a:r>
            <a:endParaRPr lang="ru-RU" sz="21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родителей</a:t>
            </a:r>
            <a:endParaRPr lang="ru-RU" sz="21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включение родителей в образовательный 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процесс.</a:t>
            </a:r>
            <a:endParaRPr lang="ru-RU" sz="21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48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2794" cy="6956139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23999" y="115911"/>
            <a:ext cx="10170018" cy="645616"/>
          </a:xfrm>
        </p:spPr>
        <p:txBody>
          <a:bodyPr>
            <a:normAutofit/>
          </a:bodyPr>
          <a:lstStyle/>
          <a:p>
            <a:r>
              <a:rPr lang="ru-RU" sz="3200" dirty="0" smtClean="0">
                <a:ln w="0"/>
                <a:solidFill>
                  <a:srgbClr val="00206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  <a:innerShdw blurRad="114300">
                    <a:prstClr val="black"/>
                  </a:innerShdw>
                </a:effectLst>
              </a:rPr>
              <a:t>«Примеры игр для родителей»</a:t>
            </a:r>
            <a:endParaRPr lang="ru-RU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523999" y="1300767"/>
            <a:ext cx="10170017" cy="1197734"/>
          </a:xfrm>
        </p:spPr>
        <p:txBody>
          <a:bodyPr/>
          <a:lstStyle/>
          <a:p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по математике ребенок должен формировать не толь в детском саду, но и из своей повседневной жизни. </a:t>
            </a:r>
            <a:b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на первое место выходят родители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/>
          </a:p>
        </p:txBody>
      </p:sp>
      <p:pic>
        <p:nvPicPr>
          <p:cNvPr id="7" name="Рисунок 6" descr="http://www.psyhologia-online.com/nashidetki/razvitie_vnimanija.7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86" y="2691685"/>
            <a:ext cx="3155324" cy="3551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978794" y="2678806"/>
            <a:ext cx="2498502" cy="3589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«Найди пару 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(такой же)»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http://dangil.ru/mefqopwaw/223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814" y="3296992"/>
            <a:ext cx="5859887" cy="2876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5486399" y="2810042"/>
            <a:ext cx="2794715" cy="36060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«Большой-маленький»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78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590</Words>
  <Application>Microsoft Office PowerPoint</Application>
  <PresentationFormat>Широкоэкранный</PresentationFormat>
  <Paragraphs>87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Monotype Corsiva</vt:lpstr>
      <vt:lpstr>Symbol</vt:lpstr>
      <vt:lpstr>Times New Roman</vt:lpstr>
      <vt:lpstr>Wingdings</vt:lpstr>
      <vt:lpstr>Тема Office</vt:lpstr>
      <vt:lpstr>  г. Ярославль Детский сад №10      Как формируются математические представления у детей в группе «Капитошка»  (первая группа раннего возраста)</vt:lpstr>
      <vt:lpstr>ФГОС ОБЩЕОБРАЗОВАТЕЛЬНАЯ ПРОГРАММА ДОШКОЛЬНОГО ОБРАЗОВАНИЯ «ОТ РОЖДЕНИЯ ДО ШКОЛЫ»                                                              Под редакцией: Н. Е. Вераксы, Т. С. Комаровой, М. А. Васильевой  </vt:lpstr>
      <vt:lpstr>Развивающая предметно-пространственная среда</vt:lpstr>
      <vt:lpstr>Образовательная деятельность</vt:lpstr>
      <vt:lpstr>    В познавательном развитии ребенка раннего возраста первые математические успехи занимают значительное место. Маленькому ребенку после года сложно усидеть на одном месте, и тем более долго сосредоточенно что-то делать. Лишь не многие дети в этом возрасте отличаются усидчивостью. Потому все занятия — игры должны быть максимально яркие, не долгие по времени и мобильные. </vt:lpstr>
      <vt:lpstr>Дидактические игры по формированию математических представлений</vt:lpstr>
      <vt:lpstr>«Блоки Дьенеша»</vt:lpstr>
      <vt:lpstr>«Неделя математики»</vt:lpstr>
      <vt:lpstr>«Примеры игр для родителей»</vt:lpstr>
      <vt:lpstr>«Прогулка»</vt:lpstr>
      <vt:lpstr>«Прогулка»</vt:lpstr>
      <vt:lpstr>«Чтение сказок, потешек»</vt:lpstr>
      <vt:lpstr>«К концу года ребенок может»</vt:lpstr>
      <vt:lpstr>«Спасибо за внимание!»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математических представлений у детей  первой группы раннего возраста</dc:title>
  <dc:creator>Александр</dc:creator>
  <cp:lastModifiedBy>Александр</cp:lastModifiedBy>
  <cp:revision>40</cp:revision>
  <dcterms:created xsi:type="dcterms:W3CDTF">2017-08-16T17:20:27Z</dcterms:created>
  <dcterms:modified xsi:type="dcterms:W3CDTF">2017-08-21T15:25:21Z</dcterms:modified>
</cp:coreProperties>
</file>