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52"/>
  </p:notesMasterIdLst>
  <p:sldIdLst>
    <p:sldId id="348" r:id="rId2"/>
    <p:sldId id="394" r:id="rId3"/>
    <p:sldId id="422" r:id="rId4"/>
    <p:sldId id="392" r:id="rId5"/>
    <p:sldId id="431" r:id="rId6"/>
    <p:sldId id="447" r:id="rId7"/>
    <p:sldId id="432" r:id="rId8"/>
    <p:sldId id="448" r:id="rId9"/>
    <p:sldId id="436" r:id="rId10"/>
    <p:sldId id="449" r:id="rId11"/>
    <p:sldId id="433" r:id="rId12"/>
    <p:sldId id="450" r:id="rId13"/>
    <p:sldId id="437" r:id="rId14"/>
    <p:sldId id="451" r:id="rId15"/>
    <p:sldId id="393" r:id="rId16"/>
    <p:sldId id="438" r:id="rId17"/>
    <p:sldId id="452" r:id="rId18"/>
    <p:sldId id="466" r:id="rId19"/>
    <p:sldId id="408" r:id="rId20"/>
    <p:sldId id="473" r:id="rId21"/>
    <p:sldId id="464" r:id="rId22"/>
    <p:sldId id="474" r:id="rId23"/>
    <p:sldId id="456" r:id="rId24"/>
    <p:sldId id="462" r:id="rId25"/>
    <p:sldId id="463" r:id="rId26"/>
    <p:sldId id="475" r:id="rId27"/>
    <p:sldId id="467" r:id="rId28"/>
    <p:sldId id="457" r:id="rId29"/>
    <p:sldId id="439" r:id="rId30"/>
    <p:sldId id="468" r:id="rId31"/>
    <p:sldId id="458" r:id="rId32"/>
    <p:sldId id="412" r:id="rId33"/>
    <p:sldId id="444" r:id="rId34"/>
    <p:sldId id="430" r:id="rId35"/>
    <p:sldId id="469" r:id="rId36"/>
    <p:sldId id="403" r:id="rId37"/>
    <p:sldId id="470" r:id="rId38"/>
    <p:sldId id="411" r:id="rId39"/>
    <p:sldId id="399" r:id="rId40"/>
    <p:sldId id="427" r:id="rId41"/>
    <p:sldId id="428" r:id="rId42"/>
    <p:sldId id="429" r:id="rId43"/>
    <p:sldId id="420" r:id="rId44"/>
    <p:sldId id="435" r:id="rId45"/>
    <p:sldId id="441" r:id="rId46"/>
    <p:sldId id="442" r:id="rId47"/>
    <p:sldId id="423" r:id="rId48"/>
    <p:sldId id="424" r:id="rId49"/>
    <p:sldId id="471" r:id="rId50"/>
    <p:sldId id="472" r:id="rId5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2A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705" autoAdjust="0"/>
  </p:normalViewPr>
  <p:slideViewPr>
    <p:cSldViewPr>
      <p:cViewPr>
        <p:scale>
          <a:sx n="64" d="100"/>
          <a:sy n="64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5294-793F-460C-81D6-E57395529F4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5D6D-CE4D-4C9A-B69C-3CC67BB35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9A0271-2C4C-4B7D-ACEF-2566B73C6B87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D6D-CE4D-4C9A-B69C-3CC67BB354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D6D-CE4D-4C9A-B69C-3CC67BB3549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ABC011-3DEB-4F40-BAF7-F0A6751B6827}" type="slidenum">
              <a:rPr lang="ru-RU" altLang="ru-RU" smtClean="0"/>
              <a:pPr/>
              <a:t>47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EB009B-1075-4BBA-BB72-100D1FEA1BF2}" type="slidenum">
              <a:rPr lang="ru-RU" altLang="ru-RU" smtClean="0"/>
              <a:pPr/>
              <a:t>48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1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74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2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237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7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91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08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88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99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3F0F-F3ED-4CED-BC93-E8674E04B2F9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61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9336"/>
            <a:ext cx="2592288" cy="2079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653136"/>
            <a:ext cx="2323878" cy="1864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0"/>
            <a:ext cx="6120680" cy="3052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2232248"/>
          </a:xfrm>
          <a:solidFill>
            <a:schemeClr val="bg2">
              <a:lumMod val="9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Роль игр технологии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В.В.Воскобовича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«Сказочные лабиринты игры»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в речевом развитии детей»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556792"/>
            <a:ext cx="2736304" cy="65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05064"/>
            <a:ext cx="938786" cy="658369"/>
          </a:xfrm>
          <a:prstGeom prst="rect">
            <a:avLst/>
          </a:prstGeom>
        </p:spPr>
      </p:pic>
      <p:pic>
        <p:nvPicPr>
          <p:cNvPr id="11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713794">
            <a:off x="179512" y="764704"/>
            <a:ext cx="3466256" cy="7695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4581128"/>
            <a:ext cx="882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622A68"/>
                </a:solidFill>
              </a:rPr>
              <a:t>Абуева</a:t>
            </a:r>
            <a:r>
              <a:rPr lang="ru-RU" sz="2400" b="1" dirty="0" smtClean="0">
                <a:solidFill>
                  <a:srgbClr val="622A68"/>
                </a:solidFill>
              </a:rPr>
              <a:t> Наталья Владиславовна</a:t>
            </a:r>
          </a:p>
          <a:p>
            <a:pPr algn="r"/>
            <a:r>
              <a:rPr lang="ru-RU" sz="2400" b="1" dirty="0" smtClean="0">
                <a:solidFill>
                  <a:srgbClr val="622A68"/>
                </a:solidFill>
              </a:rPr>
              <a:t>старший воспитатель </a:t>
            </a:r>
          </a:p>
          <a:p>
            <a:pPr algn="r"/>
            <a:r>
              <a:rPr lang="ru-RU" sz="2400" b="1" dirty="0" err="1" smtClean="0">
                <a:solidFill>
                  <a:srgbClr val="622A68"/>
                </a:solidFill>
              </a:rPr>
              <a:t>Бахтурина</a:t>
            </a:r>
            <a:r>
              <a:rPr lang="ru-RU" sz="2400" b="1" dirty="0" smtClean="0">
                <a:solidFill>
                  <a:srgbClr val="622A68"/>
                </a:solidFill>
              </a:rPr>
              <a:t> Наталия Николаевна</a:t>
            </a:r>
          </a:p>
          <a:p>
            <a:pPr algn="r"/>
            <a:r>
              <a:rPr lang="ru-RU" sz="2400" b="1" dirty="0" smtClean="0">
                <a:solidFill>
                  <a:srgbClr val="622A68"/>
                </a:solidFill>
              </a:rPr>
              <a:t>учитель-логопед</a:t>
            </a:r>
          </a:p>
          <a:p>
            <a:pPr algn="r"/>
            <a:r>
              <a:rPr lang="ru-RU" sz="2400" b="1" dirty="0" smtClean="0">
                <a:solidFill>
                  <a:srgbClr val="622A68"/>
                </a:solidFill>
              </a:rPr>
              <a:t>МДОУ </a:t>
            </a:r>
            <a:r>
              <a:rPr lang="ru-RU" sz="2400" b="1" dirty="0" err="1" smtClean="0">
                <a:solidFill>
                  <a:srgbClr val="622A68"/>
                </a:solidFill>
              </a:rPr>
              <a:t>д</a:t>
            </a:r>
            <a:r>
              <a:rPr lang="ru-RU" sz="2400" b="1" dirty="0" smtClean="0">
                <a:solidFill>
                  <a:srgbClr val="622A68"/>
                </a:solidFill>
              </a:rPr>
              <a:t>/с № 10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г.Ярославль  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8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721596" y="-3721596"/>
            <a:ext cx="1700808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500" b="1" dirty="0" smtClean="0">
                <a:solidFill>
                  <a:srgbClr val="C00000"/>
                </a:solidFill>
              </a:rPr>
              <a:t>3 этап совместной деятельности взрослого и детей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</a:rPr>
              <a:t>(развивающий)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500" b="1" dirty="0" smtClean="0">
                <a:solidFill>
                  <a:srgbClr val="C00000"/>
                </a:solidFill>
              </a:rPr>
              <a:t>«В - Р – Р»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esktop\IKAmMpEj8n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708920"/>
            <a:ext cx="4104456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700808"/>
            <a:ext cx="759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Вербальные и невербальные средства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коммуникации: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780928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поза – все партнеры рядом, напротив друг друга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четкие инструкции; деловой, спокойный тон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поддерживающие и поощряющие жесты, улыбка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endParaRPr lang="ru-RU" sz="4500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Задача: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рганизовать деловое сотрудничество между детьми</a:t>
            </a:r>
          </a:p>
          <a:p>
            <a:pPr algn="ctr">
              <a:buNone/>
            </a:pPr>
            <a:endParaRPr lang="ru-RU" b="1" dirty="0" smtClean="0">
              <a:latin typeface="+mj-lt"/>
            </a:endParaRPr>
          </a:p>
          <a:p>
            <a:pPr algn="ctr">
              <a:buNone/>
            </a:pPr>
            <a:endParaRPr lang="ru-RU" b="1" dirty="0" smtClean="0">
              <a:latin typeface="+mj-lt"/>
            </a:endParaRPr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757600" y="-3757600"/>
            <a:ext cx="1628800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4 этап самостоятельной деятельности  детей (самостоятельный)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«Р – Р – В»</a:t>
            </a:r>
            <a:endParaRPr lang="ru-RU" sz="3400" b="1" dirty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0201" y="2636912"/>
            <a:ext cx="3241719" cy="403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996952"/>
            <a:ext cx="4499992" cy="3374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29608" y="-3829608"/>
            <a:ext cx="148478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C00000"/>
                </a:solidFill>
              </a:rPr>
              <a:t>4 этап самостоятельной деятельности  детей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C00000"/>
                </a:solidFill>
              </a:rPr>
              <a:t>«Р – Р – В»</a:t>
            </a:r>
            <a:r>
              <a:rPr lang="ru-RU" sz="3200" b="1" dirty="0" smtClean="0">
                <a:solidFill>
                  <a:srgbClr val="C00000"/>
                </a:solidFill>
              </a:rPr>
              <a:t> (самостоятельный)</a:t>
            </a:r>
            <a:endParaRPr lang="ru-RU" sz="33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636912"/>
            <a:ext cx="4572000" cy="366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162880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Вербальные и невербальные средства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коммуникации: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63691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расположение детей рядом, напротив друг друга;  взрослый – в поле зрения детей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деловой, спокойный тон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поддерживающие и поощряющие жесты, улыбка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65612" y="-3865612"/>
            <a:ext cx="1412776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5 – 7 этапы самостоятельная  деятельность  детей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«Р – Р – Р»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User\AppData\Local\Microsoft\Windows\Temporary Internet Files\Content.Word\20170830_09124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924944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484784"/>
            <a:ext cx="8892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Задача: </a:t>
            </a:r>
            <a:r>
              <a:rPr lang="ru-RU" sz="2800" b="1" dirty="0" smtClean="0">
                <a:solidFill>
                  <a:srgbClr val="002060"/>
                </a:solidFill>
              </a:rPr>
              <a:t>совершенствовать опыт детей  в деловом сотрудничестве при самостоятельной организации самостоятельной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2924944"/>
            <a:ext cx="4245868" cy="3168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4500" dirty="0" smtClean="0">
              <a:latin typeface="+mj-lt"/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расположение детей рядом, напротив друг друга;  взрослый – в поле зрения детей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деловой, спокойный тон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поддерживающие и поощряющие жесты, улыбка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721596" y="-3721596"/>
            <a:ext cx="1700808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Самостоятельная деятельность  детей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«Р – Р – Р»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Пед-ая деят-сть Бахтуриной НН МДОУ дс № 10\2014-2015 учебный год\работа видео,фото\20150325_0907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924944"/>
            <a:ext cx="4652002" cy="3573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9168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Вербальные и невербальные средства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коммуникации: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712968" cy="5112568"/>
          </a:xfrm>
        </p:spPr>
        <p:txBody>
          <a:bodyPr>
            <a:normAutofit fontScale="92500" lnSpcReduction="10000"/>
          </a:bodyPr>
          <a:lstStyle/>
          <a:p>
            <a:endParaRPr lang="ru-RU" sz="4500" dirty="0" smtClean="0">
              <a:latin typeface="+mj-lt"/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обогащать активный словарь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развивать связную, грамматически правильную диалогическую и монологическую речь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развивать речевое творчество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развивать звуковую культуру речи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формировать звуковую аналитико-синтетическую активность как предпосылку обучения грамоте 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649588" y="-3649588"/>
            <a:ext cx="184482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ru-RU" sz="5800" b="1" dirty="0" smtClean="0">
                <a:solidFill>
                  <a:srgbClr val="C00000"/>
                </a:solidFill>
              </a:rPr>
              <a:t>Задачи образовательной области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800" b="1" dirty="0" smtClean="0">
                <a:solidFill>
                  <a:srgbClr val="C00000"/>
                </a:solidFill>
              </a:rPr>
              <a:t>«Речевое развитие»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800" b="1" dirty="0" smtClean="0">
                <a:solidFill>
                  <a:srgbClr val="C00000"/>
                </a:solidFill>
              </a:rPr>
              <a:t>(технология «Сказочные лабиринты игры»)</a:t>
            </a:r>
          </a:p>
          <a:p>
            <a:pPr lvl="0" algn="ctr">
              <a:spcBef>
                <a:spcPct val="0"/>
              </a:spcBef>
              <a:defRPr/>
            </a:pPr>
            <a:endParaRPr lang="ru-RU" sz="4400" i="1" dirty="0"/>
          </a:p>
        </p:txBody>
      </p:sp>
      <p:pic>
        <p:nvPicPr>
          <p:cNvPr id="5" name="Рисунок 4" descr="Ворон Метр (м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3933056"/>
            <a:ext cx="2339752" cy="260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4508">
            <a:off x="3431913" y="1372874"/>
            <a:ext cx="4802074" cy="11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340768"/>
            <a:ext cx="4267502" cy="3744416"/>
          </a:xfrm>
          <a:prstGeom prst="rect">
            <a:avLst/>
          </a:prstGeom>
        </p:spPr>
      </p:pic>
      <p:pic>
        <p:nvPicPr>
          <p:cNvPr id="35842" name="Picture 2" descr="https://img-fotki.yandex.ru/get/43388/200418627.183/0_17f9e8_fd18e1a8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4744"/>
            <a:ext cx="8878643" cy="548174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4009628" y="-4009628"/>
            <a:ext cx="112474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ru-RU" sz="4900" b="1" dirty="0" smtClean="0">
                <a:solidFill>
                  <a:srgbClr val="C00000"/>
                </a:solidFill>
              </a:rPr>
              <a:t>Сказочные образы</a:t>
            </a:r>
            <a:endParaRPr lang="ru-RU" sz="4100" dirty="0" smtClean="0">
              <a:solidFill>
                <a:srgbClr val="C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06084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Ворон Метр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96752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Девочка Долька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6488668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Китенок Тимошка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6165304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Пчелка </a:t>
            </a:r>
            <a:r>
              <a:rPr lang="ru-RU" b="1" dirty="0" err="1" smtClean="0"/>
              <a:t>Жужа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6309320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Филимон</a:t>
            </a:r>
            <a:r>
              <a:rPr lang="ru-RU" b="1" dirty="0" smtClean="0"/>
              <a:t> </a:t>
            </a:r>
            <a:r>
              <a:rPr lang="ru-RU" b="1" dirty="0" err="1" smtClean="0"/>
              <a:t>Коттерфильд</a:t>
            </a:r>
            <a:endParaRPr lang="ru-RU" b="1" dirty="0"/>
          </a:p>
        </p:txBody>
      </p:sp>
      <p:pic>
        <p:nvPicPr>
          <p:cNvPr id="22" name="Рисунок 21" descr="Филимон Коттерфильд (м)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93246">
            <a:off x="-401868" y="4007911"/>
            <a:ext cx="2559811" cy="22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Луч Владыка (м)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3501008"/>
            <a:ext cx="2607557" cy="21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Долька (м)"/>
          <p:cNvPicPr>
            <a:picLocks noGrp="1"/>
          </p:cNvPicPr>
          <p:nvPr>
            <p:ph idx="1"/>
          </p:nvPr>
        </p:nvPicPr>
        <p:blipFill>
          <a:blip r:embed="rId6" cstate="email"/>
          <a:srcRect l="19444" r="19445"/>
          <a:stretch>
            <a:fillRect/>
          </a:stretch>
        </p:blipFill>
        <p:spPr bwMode="auto">
          <a:xfrm>
            <a:off x="4572000" y="1484784"/>
            <a:ext cx="1584176" cy="26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орон Метр (м)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2348880"/>
            <a:ext cx="1907704" cy="19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Пчелка Жужа (м)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2120" y="4581128"/>
            <a:ext cx="1727176" cy="167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итенок Тимошка (м)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35896" y="4365104"/>
            <a:ext cx="2175510" cy="21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63688" y="5805264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Луч Владыка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17620" y="6488668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Малыш </a:t>
            </a:r>
            <a:r>
              <a:rPr lang="ru-RU" b="1" dirty="0" err="1" smtClean="0"/>
              <a:t>Гео</a:t>
            </a:r>
            <a:endParaRPr lang="ru-RU" b="1" dirty="0"/>
          </a:p>
        </p:txBody>
      </p:sp>
      <p:sp>
        <p:nvSpPr>
          <p:cNvPr id="20" name="CustomShape 3"/>
          <p:cNvSpPr/>
          <p:nvPr/>
        </p:nvSpPr>
        <p:spPr>
          <a:xfrm>
            <a:off x="7596336" y="3068960"/>
            <a:ext cx="1547664" cy="329416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</a:t>
            </a:r>
            <a:endParaRPr lang="ru-RU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901616" y="-3901616"/>
            <a:ext cx="1340768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i="1" dirty="0" smtClean="0"/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100" b="1" dirty="0" smtClean="0">
                <a:solidFill>
                  <a:srgbClr val="C00000"/>
                </a:solidFill>
              </a:rPr>
              <a:t>Сказочные образы</a:t>
            </a:r>
          </a:p>
          <a:p>
            <a:pPr lvl="0" algn="ctr">
              <a:spcBef>
                <a:spcPct val="0"/>
              </a:spcBef>
              <a:defRPr/>
            </a:pPr>
            <a:endParaRPr lang="ru-RU" sz="4400" i="1" dirty="0"/>
          </a:p>
        </p:txBody>
      </p:sp>
      <p:pic>
        <p:nvPicPr>
          <p:cNvPr id="6" name="Содержимое 5" descr="C:\Users\User\AppData\Local\Microsoft\Windows\Temporary Internet Files\Content.Word\IMG_192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8280920" cy="496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0327" flipH="1">
            <a:off x="312620" y="786259"/>
            <a:ext cx="4802074" cy="11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nplus.com/files/resources/original/581daac8838a215833e31f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7738172" cy="54006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4009628" y="-4009628"/>
            <a:ext cx="112474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Описание персонажа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29608" y="-3829608"/>
            <a:ext cx="148478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«Фиолетовый лес»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013176"/>
            <a:ext cx="514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Новое пособие 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«Мир диких животных»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656" name="Picture 8" descr="http://www.xn--c1ajbh3aoaed0c.xn--p1ai/image/cache/catalog/%D0%92%D0%BE%D1%81%D0%BA%D0%BE%D0%B1%D0%BE%D0%B2%D0%B8%D1%87/ecfc276f-43f4-4339-80df-6203e92d5321-800x800.png"/>
          <p:cNvPicPr>
            <a:picLocks noChangeAspect="1" noChangeArrowheads="1"/>
          </p:cNvPicPr>
          <p:nvPr/>
        </p:nvPicPr>
        <p:blipFill>
          <a:blip r:embed="rId2" cstate="email"/>
          <a:srcRect l="1890" t="30430" r="5501" b="17595"/>
          <a:stretch>
            <a:fillRect/>
          </a:stretch>
        </p:blipFill>
        <p:spPr bwMode="auto">
          <a:xfrm>
            <a:off x="-324544" y="1340768"/>
            <a:ext cx="6671868" cy="3744416"/>
          </a:xfrm>
          <a:prstGeom prst="rect">
            <a:avLst/>
          </a:prstGeom>
          <a:noFill/>
        </p:spPr>
      </p:pic>
      <p:pic>
        <p:nvPicPr>
          <p:cNvPr id="27652" name="Picture 4" descr="http://robinzoniya.ru/wp-content/uploads/2018/06/IMG_1637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780928"/>
            <a:ext cx="34918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712968" cy="5301208"/>
          </a:xfrm>
        </p:spPr>
        <p:txBody>
          <a:bodyPr>
            <a:normAutofit fontScale="55000" lnSpcReduction="20000"/>
          </a:bodyPr>
          <a:lstStyle/>
          <a:p>
            <a:endParaRPr lang="ru-RU" sz="4500" dirty="0" smtClean="0">
              <a:latin typeface="+mj-lt"/>
            </a:endParaRPr>
          </a:p>
          <a:p>
            <a:r>
              <a:rPr lang="ru-RU" sz="4500" b="1" dirty="0" smtClean="0">
                <a:solidFill>
                  <a:srgbClr val="002060"/>
                </a:solidFill>
                <a:latin typeface="+mj-lt"/>
              </a:rPr>
              <a:t>владение речью как средством общения и культуры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+mj-lt"/>
              </a:rPr>
              <a:t>обогащение активного словаря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+mj-lt"/>
              </a:rPr>
              <a:t>развитие связной, грамматически правильной диалогической и монологической речи</a:t>
            </a:r>
          </a:p>
          <a:p>
            <a:r>
              <a:rPr lang="ru-RU" sz="4500" b="1" dirty="0" smtClean="0">
                <a:solidFill>
                  <a:srgbClr val="002060"/>
                </a:solidFill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r>
              <a:rPr lang="ru-RU" sz="4500" b="1" dirty="0" smtClean="0">
                <a:solidFill>
                  <a:srgbClr val="002060"/>
                </a:solidFill>
              </a:rPr>
              <a:t>развитие речевого творчества </a:t>
            </a:r>
          </a:p>
          <a:p>
            <a:r>
              <a:rPr lang="ru-RU" sz="4500" b="1" dirty="0" smtClean="0">
                <a:solidFill>
                  <a:srgbClr val="002060"/>
                </a:solidFill>
              </a:rPr>
              <a:t>развитие звуковой и интонационной культуры речи, фонематического слуха</a:t>
            </a:r>
          </a:p>
          <a:p>
            <a:r>
              <a:rPr lang="ru-RU" sz="4500" b="1" dirty="0" smtClean="0">
                <a:solidFill>
                  <a:srgbClr val="002060"/>
                </a:solidFill>
              </a:rPr>
              <a:t>формирование звуковой аналитико-синтетической активности как предпосылки обучения грамоте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793604" y="-3793604"/>
            <a:ext cx="155679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Образовательная область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«Речевое развитие»  (ФГОС)</a:t>
            </a:r>
            <a:endParaRPr kumimoji="0" lang="ru-RU" sz="44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298" name="Picture 2" descr="http://geokont.ru/image/cache/catalog/catalog/2016_01_22/59a80f53-6f26-4f83-a997-2bdf7f8655e1-500x5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7288" y="1484784"/>
            <a:ext cx="1836712" cy="1514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</a:rPr>
              <a:t>Игры на классификацию</a:t>
            </a:r>
          </a:p>
          <a:p>
            <a:pPr>
              <a:buNone/>
            </a:pPr>
            <a:endParaRPr lang="ru-RU" sz="3600" b="1" dirty="0" smtClean="0">
              <a:latin typeface="+mj-lt"/>
            </a:endParaRPr>
          </a:p>
          <a:p>
            <a:pPr>
              <a:buNone/>
            </a:pPr>
            <a:endParaRPr lang="ru-RU" sz="3600" b="1" dirty="0" smtClean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65612" y="-3865612"/>
            <a:ext cx="1412776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4000" b="1" dirty="0" err="1" smtClean="0">
                <a:solidFill>
                  <a:srgbClr val="C00000"/>
                </a:solidFill>
              </a:rPr>
              <a:t>Коврограф</a:t>
            </a:r>
            <a:r>
              <a:rPr lang="ru-RU" sz="4000" b="1" dirty="0" smtClean="0">
                <a:solidFill>
                  <a:srgbClr val="C00000"/>
                </a:solidFill>
              </a:rPr>
              <a:t> «Ларчик»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8840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«Подарки для Пони и Лани»       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(овощи-фрукты; фрукты – ягоды)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20486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где живет?» </a:t>
            </a:r>
          </a:p>
        </p:txBody>
      </p:sp>
      <p:pic>
        <p:nvPicPr>
          <p:cNvPr id="7" name="Picture 1" descr="C:\Users\Пользователь\Desktop\К семинару  11.12.18\IMG_18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780928"/>
            <a:ext cx="3685857" cy="3024336"/>
          </a:xfrm>
          <a:prstGeom prst="rect">
            <a:avLst/>
          </a:prstGeom>
          <a:noFill/>
        </p:spPr>
      </p:pic>
      <p:pic>
        <p:nvPicPr>
          <p:cNvPr id="1026" name="Picture 2" descr="C:\Users\User\Desktop\IMG_19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847" y="2852936"/>
            <a:ext cx="3552097" cy="30500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60032" y="5842337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Задача: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закреплять представления детей диких и домашних животных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842337"/>
            <a:ext cx="4112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Задача: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закреплять представления детей об овощах и фруктах</a:t>
            </a:r>
          </a:p>
        </p:txBody>
      </p:sp>
    </p:spTree>
    <p:extLst>
      <p:ext uri="{BB962C8B-B14F-4D97-AF65-F5344CB8AC3E}">
        <p14:creationId xmlns="" xmlns:p14="http://schemas.microsoft.com/office/powerpoint/2010/main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4117640" y="-4117640"/>
            <a:ext cx="908720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C00000"/>
                </a:solidFill>
              </a:rPr>
              <a:t>Коврограф</a:t>
            </a:r>
            <a:r>
              <a:rPr lang="ru-RU" sz="4400" b="1" dirty="0" smtClean="0">
                <a:solidFill>
                  <a:srgbClr val="C00000"/>
                </a:solidFill>
              </a:rPr>
              <a:t> «Ларчик»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Пользователь\Desktop\к .11.12.18\IMG_190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628800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229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закреплять представление о диких и домашних животных; развивать навык, согласования порядковых числительных с существительными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980728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Игра «Кто в домике живет?»</a:t>
            </a:r>
          </a:p>
        </p:txBody>
      </p:sp>
      <p:pic>
        <p:nvPicPr>
          <p:cNvPr id="34818" name="Picture 2" descr="http://geokont.ru/image/cache/catalog/catalog/2016_01_22/5124c7ef-ccab-46b1-ad57-feab683b852d-500x5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060848"/>
            <a:ext cx="2627784" cy="338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Практическое усвоение предлогов и пространственной лексики</a:t>
            </a:r>
          </a:p>
          <a:p>
            <a:pPr>
              <a:buNone/>
            </a:pPr>
            <a:endParaRPr lang="ru-RU" sz="3600" b="1" dirty="0" smtClean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4009628" y="-4009628"/>
            <a:ext cx="112474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C00000"/>
                </a:solidFill>
              </a:rPr>
              <a:t>Коврограф</a:t>
            </a:r>
            <a:r>
              <a:rPr lang="ru-RU" sz="4400" b="1" dirty="0" smtClean="0">
                <a:solidFill>
                  <a:srgbClr val="C00000"/>
                </a:solidFill>
              </a:rPr>
              <a:t> «Ларчик»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Пользователь\AppData\Local\Microsoft\Windows\INetCache\Content.Word\IMG_19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996952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23928" y="2348880"/>
            <a:ext cx="522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Галчонку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Карчику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34888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 «Муха» </a:t>
            </a:r>
          </a:p>
        </p:txBody>
      </p:sp>
      <p:pic>
        <p:nvPicPr>
          <p:cNvPr id="2050" name="Picture 2" descr="C:\Users\User\Desktop\IMG_19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996952"/>
            <a:ext cx="412845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973624" y="-3973624"/>
            <a:ext cx="119675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C00000"/>
                </a:solidFill>
              </a:rPr>
              <a:t>Коврограф</a:t>
            </a:r>
            <a:r>
              <a:rPr lang="ru-RU" sz="4400" b="1" dirty="0" smtClean="0">
                <a:solidFill>
                  <a:srgbClr val="C00000"/>
                </a:solidFill>
              </a:rPr>
              <a:t> «Ларчик»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Пользователь\Desktop\к .11.12.18\IMG_189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844824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30120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Задача: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совершенствовать навык словоизменения (согласование имени существительного с числительным)</a:t>
            </a:r>
          </a:p>
          <a:p>
            <a:pPr>
              <a:buNone/>
            </a:pPr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96752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Игра «Сколько птиц?»</a:t>
            </a:r>
          </a:p>
        </p:txBody>
      </p:sp>
      <p:pic>
        <p:nvPicPr>
          <p:cNvPr id="7" name="Рисунок 6" descr="Пчелка Жужа (м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48880"/>
            <a:ext cx="28438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4009628" y="-4009628"/>
            <a:ext cx="112474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C00000"/>
                </a:solidFill>
              </a:rPr>
              <a:t>Коврограф</a:t>
            </a:r>
            <a:r>
              <a:rPr lang="ru-RU" sz="4400" b="1" dirty="0" smtClean="0">
                <a:solidFill>
                  <a:srgbClr val="C00000"/>
                </a:solidFill>
              </a:rPr>
              <a:t> «Ларчик»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Пользователь\Desktop\к .11.12.18\IMG_1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772816"/>
            <a:ext cx="4512501" cy="33843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229200"/>
            <a:ext cx="9396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Задача: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совершенствовать умение составлять предложение (по предложенным картинкам, к заданной схеме)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2474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Игра «Составь предложение»</a:t>
            </a:r>
          </a:p>
        </p:txBody>
      </p:sp>
      <p:pic>
        <p:nvPicPr>
          <p:cNvPr id="6" name="Рисунок 5" descr="Филимон Коттерфильд (м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93246">
            <a:off x="65635" y="2087570"/>
            <a:ext cx="3379048" cy="311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973624" y="-3973624"/>
            <a:ext cx="119675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C00000"/>
                </a:solidFill>
              </a:rPr>
              <a:t>Коврограф</a:t>
            </a:r>
            <a:r>
              <a:rPr lang="ru-RU" sz="4400" b="1" dirty="0" smtClean="0">
                <a:solidFill>
                  <a:srgbClr val="C00000"/>
                </a:solidFill>
              </a:rPr>
              <a:t> «Ларчик»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Пользователь\Desktop\к .11.12.18\IMG_19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36912"/>
            <a:ext cx="37079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к .11.12.18\IMG_190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492896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1268760"/>
            <a:ext cx="3995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«Составь звуковую схему слова»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412776"/>
            <a:ext cx="4427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«Где слышишь звук?»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66124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Задачи: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совершенствовать навык звукового анализа, умения определять место звука в слове</a:t>
            </a: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0558"/>
            <a:ext cx="4320480" cy="3466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400600"/>
          </a:xfrm>
        </p:spPr>
        <p:txBody>
          <a:bodyPr>
            <a:normAutofit lnSpcReduction="10000"/>
          </a:bodyPr>
          <a:lstStyle/>
          <a:p>
            <a:endParaRPr lang="ru-RU" sz="4500" dirty="0" smtClean="0">
              <a:latin typeface="+mj-lt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3600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«Пчелка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Жужа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», «Мышка и ежик»,  «Что покажет язычок?»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артик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 гимнастика)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«Теремок» – адаптированные сказки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«Мама и детеныш»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«Чья тень?»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«Прятки»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«Шустрая птичка»   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«Четвертый лишний»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29608" y="-3829608"/>
            <a:ext cx="148478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«Фиолетовый лес»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nplus.com/files/resources/original/581daac8838a215833e31f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7738172" cy="54006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73624" y="-3973624"/>
            <a:ext cx="119675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Игра «Четвертый лишний</a:t>
            </a:r>
            <a:r>
              <a:rPr lang="ru-RU" sz="4400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320" y="3805075"/>
            <a:ext cx="6120680" cy="3052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373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+mj-lt"/>
              </a:rPr>
              <a:t>    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Игры на обогащение словаря 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«Скажи какой (какая)?»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«Подбери действие»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«Составь предложение»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«Кто лишний?»</a:t>
            </a:r>
          </a:p>
          <a:p>
            <a:pPr>
              <a:buFontTx/>
              <a:buChar char="-"/>
            </a:pPr>
            <a:endParaRPr lang="ru-RU" sz="36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29608" y="-3829608"/>
            <a:ext cx="148478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«Фиолетовый лес»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49280"/>
          </a:xfrm>
        </p:spPr>
        <p:txBody>
          <a:bodyPr>
            <a:normAutofit/>
          </a:bodyPr>
          <a:lstStyle/>
          <a:p>
            <a:endParaRPr lang="ru-RU" sz="4500" dirty="0" smtClean="0">
              <a:latin typeface="+mj-lt"/>
            </a:endParaRP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 </a:t>
            </a:r>
            <a:endParaRPr lang="ru-RU" sz="2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937620" y="-3937620"/>
            <a:ext cx="1268760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«Фиолетовый лес»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Наталия\Desktop\к .11.12.18\IMG_190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72816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ser\Desktop\Пед-ая деят-сть Бахтуриной НН МДОУ дс № 10\2018 - 2019 учебный год\11.12.18\IMG_18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060848"/>
            <a:ext cx="3898967" cy="3456384"/>
          </a:xfrm>
          <a:prstGeom prst="rect">
            <a:avLst/>
          </a:prstGeom>
          <a:noFill/>
        </p:spPr>
      </p:pic>
      <p:pic>
        <p:nvPicPr>
          <p:cNvPr id="8" name="Picture 2" descr="C:\Users\User\Desktop\Пед-ая деят-сть Бахтуриной НН МДОУ дс № 10\2018 - 2019 учебный год\11.12.18\IMG_18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221088"/>
            <a:ext cx="3240360" cy="24302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63888" y="609329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«Кто где стоит?»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68760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«Чья тень?»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1340768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«Вершки и корешки»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0120" y="3645024"/>
            <a:ext cx="8903880" cy="3212976"/>
          </a:xfrm>
          <a:prstGeom prst="rect">
            <a:avLst/>
          </a:prstGeom>
        </p:spPr>
      </p:pic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 rot="5400000">
            <a:off x="4110943" y="-3512774"/>
            <a:ext cx="922114" cy="84969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68580" tIns="34290" rIns="68580" bIns="3429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Технология </a:t>
            </a:r>
          </a:p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«Сказочные лабиринты игры» </a:t>
            </a:r>
          </a:p>
        </p:txBody>
      </p:sp>
      <p:sp>
        <p:nvSpPr>
          <p:cNvPr id="5" name="Скругленный прямоугольник 4">
            <a:extLst/>
          </p:cNvPr>
          <p:cNvSpPr/>
          <p:nvPr/>
        </p:nvSpPr>
        <p:spPr>
          <a:xfrm>
            <a:off x="250825" y="4076700"/>
            <a:ext cx="3744913" cy="14398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«Познавательное развитие»</a:t>
            </a:r>
          </a:p>
        </p:txBody>
      </p:sp>
      <p:sp>
        <p:nvSpPr>
          <p:cNvPr id="7" name="Скругленный прямоугольник 6">
            <a:extLst/>
          </p:cNvPr>
          <p:cNvSpPr/>
          <p:nvPr/>
        </p:nvSpPr>
        <p:spPr>
          <a:xfrm>
            <a:off x="4427538" y="1844675"/>
            <a:ext cx="4392612" cy="13684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«Социально-коммуникативное развитие»</a:t>
            </a:r>
          </a:p>
        </p:txBody>
      </p:sp>
      <p:sp>
        <p:nvSpPr>
          <p:cNvPr id="8" name="Скругленный прямоугольник 7">
            <a:extLst/>
          </p:cNvPr>
          <p:cNvSpPr/>
          <p:nvPr/>
        </p:nvSpPr>
        <p:spPr>
          <a:xfrm>
            <a:off x="4787900" y="4076700"/>
            <a:ext cx="4083050" cy="13684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«Художественно-эстетическое развитие»</a:t>
            </a:r>
          </a:p>
        </p:txBody>
      </p:sp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323528" y="1844824"/>
            <a:ext cx="3722688" cy="13684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«Физическое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развитие»</a:t>
            </a:r>
          </a:p>
        </p:txBody>
      </p:sp>
      <p:sp>
        <p:nvSpPr>
          <p:cNvPr id="11" name="Скругленный прямоугольник 10">
            <a:extLst/>
          </p:cNvPr>
          <p:cNvSpPr/>
          <p:nvPr/>
        </p:nvSpPr>
        <p:spPr>
          <a:xfrm>
            <a:off x="2484438" y="3141663"/>
            <a:ext cx="4175125" cy="1008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«Речевое </a:t>
            </a:r>
            <a:r>
              <a:rPr lang="ru-RU" sz="2800" b="1" dirty="0">
                <a:solidFill>
                  <a:srgbClr val="C00000"/>
                </a:solidFill>
              </a:rPr>
              <a:t>развитие»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nplus.com/files/resources/original/581daac8838a215833e31f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12776"/>
            <a:ext cx="7272808" cy="507581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73624" y="-3973624"/>
            <a:ext cx="119675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Игра «Случай в лесу»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4045632" y="-4045632"/>
            <a:ext cx="1052736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«Фиолетовый лес»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Пользователь\Desktop\к .11.12.18\IMG_18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9498" y="3765037"/>
            <a:ext cx="3264363" cy="2448272"/>
          </a:xfrm>
          <a:prstGeom prst="rect">
            <a:avLst/>
          </a:prstGeom>
          <a:noFill/>
        </p:spPr>
      </p:pic>
      <p:pic>
        <p:nvPicPr>
          <p:cNvPr id="7" name="Рисунок 6" descr="C:\Users\Пользователь\Desktop\к .11.12.18\IMG_32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356992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к .11.12.18\IMG_1893 — копия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916832"/>
            <a:ext cx="20162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95736" y="1052736"/>
            <a:ext cx="468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Игры на классификацию</a:t>
            </a:r>
          </a:p>
        </p:txBody>
      </p:sp>
      <p:pic>
        <p:nvPicPr>
          <p:cNvPr id="6" name="Рисунок 5" descr="C:\Users\Пользователь\Desktop\к .11.12.18\IMG_188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1628800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5492" flipH="1">
            <a:off x="5103662" y="1837506"/>
            <a:ext cx="3589751" cy="8564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4508" flipH="1">
            <a:off x="21379" y="510528"/>
            <a:ext cx="2780033" cy="6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4045632" y="-4045632"/>
            <a:ext cx="1052736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Длительные сказки</a:t>
            </a:r>
          </a:p>
        </p:txBody>
      </p:sp>
      <p:pic>
        <p:nvPicPr>
          <p:cNvPr id="22530" name="Picture 2" descr="https://www.mstrana.ru/_mod_files/ce_images/eshop/d55633d4-8c78-11e7-9c41-1c6f6547b18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3133638" cy="4566320"/>
          </a:xfrm>
          <a:prstGeom prst="rect">
            <a:avLst/>
          </a:prstGeom>
          <a:noFill/>
        </p:spPr>
      </p:pic>
      <p:pic>
        <p:nvPicPr>
          <p:cNvPr id="22532" name="Picture 4" descr="https://www.uchmag.ru/upload/catalog/posob/_/t/_t_v-1607_/cover_image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996952"/>
            <a:ext cx="2770452" cy="3528392"/>
          </a:xfrm>
          <a:prstGeom prst="rect">
            <a:avLst/>
          </a:prstGeom>
          <a:noFill/>
        </p:spPr>
      </p:pic>
      <p:pic>
        <p:nvPicPr>
          <p:cNvPr id="1026" name="Picture 2" descr="C:\Users\user\Desktop\700-n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412776"/>
            <a:ext cx="285444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endParaRPr lang="ru-RU" sz="43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77686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пересказ сказок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изменение начала истории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сочинение продолжения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изменение сюжета за счет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- появления нового персонажа                   - дополнительной проблемной  ситуации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- игрового задания от имени персонажа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сочинение собственной                    сказки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37620" y="-3937620"/>
            <a:ext cx="1268760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Игровые упражнения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geokont.ru/image/cache/catalog/catalog/2016_01_22/b078ac6f-f77e-43e4-9d60-bea40fcc3dae-500x500.png"/>
          <p:cNvPicPr>
            <a:picLocks noChangeAspect="1" noChangeArrowheads="1"/>
          </p:cNvPicPr>
          <p:nvPr/>
        </p:nvPicPr>
        <p:blipFill>
          <a:blip r:embed="rId2" cstate="email"/>
          <a:srcRect l="22680" t="2296" r="20632" b="5473"/>
          <a:stretch>
            <a:fillRect/>
          </a:stretch>
        </p:blipFill>
        <p:spPr bwMode="auto">
          <a:xfrm>
            <a:off x="6444208" y="2204864"/>
            <a:ext cx="269979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5"/>
          <p:cNvSpPr/>
          <p:nvPr/>
        </p:nvSpPr>
        <p:spPr>
          <a:xfrm>
            <a:off x="3420000" y="3645000"/>
            <a:ext cx="3089880" cy="113904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</p:sp>
      <p:sp>
        <p:nvSpPr>
          <p:cNvPr id="166" name="CustomShape 2"/>
          <p:cNvSpPr/>
          <p:nvPr/>
        </p:nvSpPr>
        <p:spPr>
          <a:xfrm>
            <a:off x="251520" y="1196752"/>
            <a:ext cx="8892480" cy="56612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sz="4300" b="1" dirty="0" smtClean="0">
                <a:solidFill>
                  <a:srgbClr val="C00000"/>
                </a:solidFill>
              </a:rPr>
              <a:t>   </a:t>
            </a:r>
          </a:p>
          <a:p>
            <a:endParaRPr lang="ru-RU" sz="4300" b="1" dirty="0" smtClean="0">
              <a:solidFill>
                <a:srgbClr val="C00000"/>
              </a:solidFill>
            </a:endParaRPr>
          </a:p>
          <a:p>
            <a:endParaRPr lang="ru-RU" sz="4300" b="1" dirty="0" smtClean="0">
              <a:solidFill>
                <a:srgbClr val="C00000"/>
              </a:solidFill>
            </a:endParaRPr>
          </a:p>
          <a:p>
            <a:endParaRPr lang="ru-RU" sz="4300" b="1" dirty="0" smtClean="0">
              <a:solidFill>
                <a:srgbClr val="C00000"/>
              </a:solidFill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0" y="1268760"/>
            <a:ext cx="2664296" cy="538239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611560" y="0"/>
            <a:ext cx="7754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Новинка!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Мультфильм про Малыша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Гео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nplus.com/files/resources/original/581daac8838a215833e31f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6"/>
            <a:ext cx="7488832" cy="522658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73624" y="-3973624"/>
            <a:ext cx="119675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Мультфильм про Малыша </a:t>
            </a:r>
            <a:r>
              <a:rPr lang="ru-RU" sz="4400" b="1" dirty="0" err="1" smtClean="0">
                <a:solidFill>
                  <a:srgbClr val="002060"/>
                </a:solidFill>
              </a:rPr>
              <a:t>Гео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937620" y="-3937620"/>
            <a:ext cx="1268760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«Разноцветные истории» 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484784"/>
            <a:ext cx="3610319" cy="5040560"/>
          </a:xfrm>
        </p:spPr>
      </p:pic>
      <p:pic>
        <p:nvPicPr>
          <p:cNvPr id="17410" name="Picture 2" descr="https://www.mstrana.ru/_mod_files/ce_images/eshop/mso-1-8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1340768"/>
            <a:ext cx="5003775" cy="3515153"/>
          </a:xfrm>
          <a:prstGeom prst="rect">
            <a:avLst/>
          </a:prstGeom>
          <a:noFill/>
        </p:spPr>
      </p:pic>
      <p:pic>
        <p:nvPicPr>
          <p:cNvPr id="17414" name="Picture 6" descr="https://static.goods.ru/medias/images/1145/100022826634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4832483"/>
            <a:ext cx="5004048" cy="202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nplus.com/files/resources/original/581daac8838a215833e31f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196752"/>
            <a:ext cx="7738172" cy="54006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73624" y="-3973624"/>
            <a:ext cx="119675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«Разноцветные истории»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901616" y="-3901616"/>
            <a:ext cx="1340768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Кораблик «Плюх-Плюх»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Игры: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«Путешествие по северным и южным бухтам»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«Помоги «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Плюх-плюху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» приплыть в свою бухту»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«Послушай и надень флажок»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«Капитан отдал команду»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«Стороны горизонта»</a:t>
            </a:r>
          </a:p>
        </p:txBody>
      </p:sp>
      <p:pic>
        <p:nvPicPr>
          <p:cNvPr id="16386" name="Picture 2" descr="https://www.mstrana.ru/_mod_files/ce_images/eshop/f8e7b1e4-aa94-11e3-8c0a-90f652e2820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05065"/>
            <a:ext cx="5988124" cy="2852935"/>
          </a:xfrm>
          <a:prstGeom prst="rect">
            <a:avLst/>
          </a:prstGeom>
          <a:noFill/>
        </p:spPr>
      </p:pic>
      <p:pic>
        <p:nvPicPr>
          <p:cNvPr id="16388" name="Picture 4" descr="http://4.bp.blogspot.com/-H13roPvp92I/WjJmXRJGxuI/AAAAAAAAI48/_5Sgx7ov2IoGOWqIUSG679gtFcvhdYtrACK4BGAYYCw/s1600/21_%25D0%259C%25D0%25B0%25D1%2582%25D1%2580%25D0%25BE%25D1%2581%2B%25D0%25A0%25D0%25B5%25D1%2587%25D0%25BA%25D0%25B8%25D0%25BD%2B%2528%25D0%25BC%2529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3068960"/>
            <a:ext cx="2941946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marL="0" algn="just"/>
            <a:endParaRPr lang="ru-RU" sz="4500" dirty="0" smtClean="0">
              <a:latin typeface="+mj-lt"/>
            </a:endParaRPr>
          </a:p>
          <a:p>
            <a:pPr algn="ctr">
              <a:buNone/>
            </a:pPr>
            <a:r>
              <a:rPr lang="ru-RU" sz="4400" dirty="0" smtClean="0">
                <a:latin typeface="+mj-lt"/>
              </a:rPr>
              <a:t>     </a:t>
            </a:r>
          </a:p>
          <a:p>
            <a:pPr algn="ctr">
              <a:buNone/>
            </a:pPr>
            <a:endParaRPr lang="ru-RU" sz="4400" dirty="0" smtClean="0"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73624" y="-3973624"/>
            <a:ext cx="119675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Раскраски </a:t>
            </a:r>
            <a:r>
              <a:rPr lang="ru-RU" sz="4800" b="1" dirty="0" err="1" smtClean="0">
                <a:solidFill>
                  <a:srgbClr val="C00000"/>
                </a:solidFill>
              </a:rPr>
              <a:t>автосказки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rivmoscow.ru/d/0706_avtoskazka_1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2"/>
            <a:ext cx="3712682" cy="2664296"/>
          </a:xfrm>
          <a:prstGeom prst="rect">
            <a:avLst/>
          </a:prstGeom>
          <a:noFill/>
        </p:spPr>
      </p:pic>
      <p:pic>
        <p:nvPicPr>
          <p:cNvPr id="15364" name="Picture 4" descr="http://www.xn--c1ajbh3aoaed0c.xn--p1ai/image/cache/catalog/%D0%92%D0%BE%D1%81%D0%BA%D0%BE%D0%B1%D0%BE%D0%B2%D0%B8%D1%87/8a1ff35b-d149-11e4-bb1b-6cf049e4f0a7-800x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077072"/>
            <a:ext cx="3672408" cy="2508873"/>
          </a:xfrm>
          <a:prstGeom prst="rect">
            <a:avLst/>
          </a:prstGeom>
          <a:noFill/>
        </p:spPr>
      </p:pic>
      <p:pic>
        <p:nvPicPr>
          <p:cNvPr id="15366" name="Picture 6" descr="http://igrobukvoteka-shop.ru/uploads/product/308000/308058/3080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005064"/>
            <a:ext cx="3851920" cy="2651012"/>
          </a:xfrm>
          <a:prstGeom prst="rect">
            <a:avLst/>
          </a:prstGeom>
          <a:noFill/>
        </p:spPr>
      </p:pic>
      <p:pic>
        <p:nvPicPr>
          <p:cNvPr id="15368" name="Picture 8" descr="http://igrobukvoteka-shop.ru/uploads/product/308000/308057/30805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3" y="1251335"/>
            <a:ext cx="3816424" cy="2557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505056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формирование и развитие у детей дошкольного возраста начальной </a:t>
            </a:r>
            <a:r>
              <a:rPr lang="ru-RU" sz="3100" b="1" u="sng" dirty="0" smtClean="0">
                <a:solidFill>
                  <a:schemeClr val="bg2">
                    <a:lumMod val="25000"/>
                  </a:schemeClr>
                </a:solidFill>
              </a:rPr>
              <a:t>коммуникативной компетентности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i="1" u="sng" dirty="0"/>
          </a:p>
        </p:txBody>
      </p:sp>
      <p:pic>
        <p:nvPicPr>
          <p:cNvPr id="48130" name="Picture 2" descr="http://igranadom.ru/uploadedFiles/eshopimages/big/skazochnye-labirinty-ig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6090" y="1772816"/>
            <a:ext cx="3367958" cy="485996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924944"/>
            <a:ext cx="4119054" cy="33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460432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sz="3500" b="1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какому сказочному персонажу принадлежит и почему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продолжение сказочной истории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как бы изменилась жизнь героя, появись у него автомобиль в определенный  момент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лексические игры: 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	«Из чего сделано?», «Угощение от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Карлсона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»,  «Чего в автомобиле два?», «Что правее, что левее?», «Кого вылечит Айболит  (на севере, в Африке, в лесу…)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37620" y="-3937620"/>
            <a:ext cx="1268760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Игровые упражнения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geokont.ru/image/cache/catalog/catalog/2016_01_22/17a26dbc-adf4-4f50-b7a4-bb2566248056-500x500.png"/>
          <p:cNvPicPr>
            <a:picLocks noChangeAspect="1" noChangeArrowheads="1"/>
          </p:cNvPicPr>
          <p:nvPr/>
        </p:nvPicPr>
        <p:blipFill>
          <a:blip r:embed="rId2" cstate="email"/>
          <a:srcRect l="9072" t="37799" r="7769" b="31024"/>
          <a:stretch>
            <a:fillRect/>
          </a:stretch>
        </p:blipFill>
        <p:spPr bwMode="auto">
          <a:xfrm>
            <a:off x="3563888" y="5373216"/>
            <a:ext cx="438499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4572000" y="1435680"/>
            <a:ext cx="4572000" cy="51195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Palatino Linotype"/>
              </a:rPr>
              <a:t>Игры комплекта в игровой форме знакомят детей со звуками и буквами, способствует обучению дошкольников чтению в слоговой системе, развитию и закреплению навыков чтения, словотворчества.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2" name="CustomShape 3"/>
          <p:cNvSpPr/>
          <p:nvPr/>
        </p:nvSpPr>
        <p:spPr>
          <a:xfrm rot="645224">
            <a:off x="1475656" y="1340768"/>
            <a:ext cx="2736000" cy="65232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</p:sp>
      <p:sp>
        <p:nvSpPr>
          <p:cNvPr id="643" name="CustomShape 4"/>
          <p:cNvSpPr/>
          <p:nvPr/>
        </p:nvSpPr>
        <p:spPr>
          <a:xfrm>
            <a:off x="179512" y="1556792"/>
            <a:ext cx="938520" cy="65808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645" name="CustomShape 6"/>
          <p:cNvSpPr/>
          <p:nvPr/>
        </p:nvSpPr>
        <p:spPr>
          <a:xfrm>
            <a:off x="1860840" y="266760"/>
            <a:ext cx="5620320" cy="119736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</p:sp>
      <p:sp>
        <p:nvSpPr>
          <p:cNvPr id="646" name="CustomShape 7"/>
          <p:cNvSpPr/>
          <p:nvPr/>
        </p:nvSpPr>
        <p:spPr>
          <a:xfrm>
            <a:off x="0" y="0"/>
            <a:ext cx="9144000" cy="100764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</p:sp>
      <p:sp>
        <p:nvSpPr>
          <p:cNvPr id="648" name="TextShape 9"/>
          <p:cNvSpPr txBox="1"/>
          <p:nvPr/>
        </p:nvSpPr>
        <p:spPr>
          <a:xfrm>
            <a:off x="539552" y="0"/>
            <a:ext cx="7848872" cy="894680"/>
          </a:xfrm>
          <a:prstGeom prst="rect">
            <a:avLst/>
          </a:prstGeom>
        </p:spPr>
        <p:txBody>
          <a:bodyPr lIns="0" tIns="223560" rIns="0" bIns="0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C00000"/>
                </a:solidFill>
                <a:latin typeface="Palatino Linotype"/>
              </a:rPr>
              <a:t>Комплект «Чтение»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650" name="CustomShape 11"/>
          <p:cNvSpPr/>
          <p:nvPr/>
        </p:nvSpPr>
        <p:spPr>
          <a:xfrm>
            <a:off x="0" y="2204864"/>
            <a:ext cx="4580536" cy="396044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5011560" y="1435680"/>
            <a:ext cx="1360640" cy="769184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45" name="CustomShape 6"/>
          <p:cNvSpPr/>
          <p:nvPr/>
        </p:nvSpPr>
        <p:spPr>
          <a:xfrm>
            <a:off x="1860840" y="266760"/>
            <a:ext cx="5620320" cy="119736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</p:sp>
      <p:sp>
        <p:nvSpPr>
          <p:cNvPr id="646" name="CustomShape 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648" name="TextShape 9"/>
          <p:cNvSpPr txBox="1"/>
          <p:nvPr/>
        </p:nvSpPr>
        <p:spPr>
          <a:xfrm>
            <a:off x="411480" y="202680"/>
            <a:ext cx="8320320" cy="634032"/>
          </a:xfrm>
          <a:prstGeom prst="rect">
            <a:avLst/>
          </a:prstGeom>
        </p:spPr>
        <p:txBody>
          <a:bodyPr lIns="0" tIns="223560" rIns="0" bIns="0"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Palatino Linotype"/>
              </a:rPr>
              <a:t>Царство </a:t>
            </a:r>
            <a:r>
              <a:rPr lang="ru-RU" sz="4000" b="1" dirty="0" err="1" smtClean="0">
                <a:solidFill>
                  <a:srgbClr val="C00000"/>
                </a:solidFill>
                <a:latin typeface="Palatino Linotype"/>
              </a:rPr>
              <a:t>Попугавия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esktop\теремки3.png"/>
          <p:cNvPicPr>
            <a:picLocks noChangeAspect="1" noChangeArrowheads="1"/>
          </p:cNvPicPr>
          <p:nvPr/>
        </p:nvPicPr>
        <p:blipFill>
          <a:blip r:embed="rId4" cstate="email"/>
          <a:srcRect l="4082" t="4930" r="4082" b="3477"/>
          <a:stretch>
            <a:fillRect/>
          </a:stretch>
        </p:blipFill>
        <p:spPr bwMode="auto">
          <a:xfrm>
            <a:off x="2663280" y="1412776"/>
            <a:ext cx="6480720" cy="4968552"/>
          </a:xfrm>
          <a:prstGeom prst="rect">
            <a:avLst/>
          </a:prstGeom>
          <a:noFill/>
        </p:spPr>
      </p:pic>
      <p:sp>
        <p:nvSpPr>
          <p:cNvPr id="643" name="CustomShape 4"/>
          <p:cNvSpPr/>
          <p:nvPr/>
        </p:nvSpPr>
        <p:spPr>
          <a:xfrm>
            <a:off x="683568" y="260648"/>
            <a:ext cx="938520" cy="65808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</p:sp>
      <p:pic>
        <p:nvPicPr>
          <p:cNvPr id="11266" name="Picture 2" descr="http://geokont.ru/image/cache/catalog/catalog/2016_01_22/ad0396bf-4ff8-4c08-845d-755fe22ba212-500x50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140968"/>
            <a:ext cx="2641435" cy="3717032"/>
          </a:xfrm>
          <a:prstGeom prst="rect">
            <a:avLst/>
          </a:prstGeom>
          <a:noFill/>
        </p:spPr>
      </p:pic>
      <p:sp>
        <p:nvSpPr>
          <p:cNvPr id="642" name="CustomShape 3"/>
          <p:cNvSpPr/>
          <p:nvPr/>
        </p:nvSpPr>
        <p:spPr>
          <a:xfrm rot="1053867">
            <a:off x="6550866" y="226227"/>
            <a:ext cx="2736000" cy="65232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2323878" cy="1864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535"/>
            <a:ext cx="5205860" cy="2659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«Лабиринты букв»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429000"/>
            <a:ext cx="1932158" cy="2843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6093296"/>
            <a:ext cx="169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Околесик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</p:txBody>
      </p:sp>
      <p:pic>
        <p:nvPicPr>
          <p:cNvPr id="10242" name="Picture 2" descr="https://domateplo.com/pics/Igrovizor__prilojeniya_Voskobovich_17_o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1628800"/>
            <a:ext cx="3040191" cy="4248472"/>
          </a:xfrm>
          <a:prstGeom prst="rect">
            <a:avLst/>
          </a:prstGeom>
          <a:noFill/>
        </p:spPr>
      </p:pic>
      <p:pic>
        <p:nvPicPr>
          <p:cNvPr id="10244" name="Picture 4" descr="https://domateplo.com/pics/Labirinti_bykvsoglasnie_Voskobovich_o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1988840"/>
            <a:ext cx="3144737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04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IMG_4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20888"/>
            <a:ext cx="3269751" cy="420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535"/>
            <a:ext cx="5205860" cy="2659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</a:t>
            </a:r>
            <a:r>
              <a:rPr lang="ru-RU" sz="3600" b="1" dirty="0" err="1">
                <a:solidFill>
                  <a:srgbClr val="C00000"/>
                </a:solidFill>
              </a:rPr>
              <a:t>Игровизор</a:t>
            </a:r>
            <a:r>
              <a:rPr lang="ru-RU" sz="3600" b="1" dirty="0">
                <a:solidFill>
                  <a:srgbClr val="C00000"/>
                </a:solidFill>
              </a:rPr>
              <a:t>»,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игровой графический тренажер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564904"/>
            <a:ext cx="5652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Ребенок  штрихует, рисует, пишет,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выделяет, соединяет, обводит по контуру, штрихует, дорисовывает, рисует. Используя картинки различного назначения мы расширяем активный словарь, грамматический строй речи, связную речь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4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/>
          </a:bodyPr>
          <a:lstStyle/>
          <a:p>
            <a:endParaRPr lang="ru-RU" sz="4500" dirty="0" smtClean="0">
              <a:latin typeface="+mj-lt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«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Логовизор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»,  «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Геовизор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» </a:t>
            </a:r>
          </a:p>
          <a:p>
            <a:pPr>
              <a:buNone/>
            </a:pPr>
            <a:endParaRPr lang="ru-RU" sz="3600" dirty="0" smtClean="0"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ru-RU" sz="3600" dirty="0" smtClean="0">
              <a:latin typeface="+mj-lt"/>
            </a:endParaRPr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793604" y="-3793604"/>
            <a:ext cx="155679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Игровые тренажеры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Логовизор. Игровой графический тренажер. Развивающее пособие Воскобовича + маркер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76872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geokont.ru/image/cache/catalog/catalog/2016_01_22/526dd119-add0-4f21-b2c7-30da73933f27-500x5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095500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3500" b="1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6156176" cy="475252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рисование картинки (серии картинок) с   их последующей дорисовкой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составление рассказа об изображенном предмете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составление рассказа по серии картинок</a:t>
            </a:r>
          </a:p>
          <a:p>
            <a:endParaRPr lang="ru-RU" dirty="0"/>
          </a:p>
        </p:txBody>
      </p:sp>
      <p:pic>
        <p:nvPicPr>
          <p:cNvPr id="4" name="Рисунок 3" descr="http://pic8.kidstaff.net/pictures_user/366/910553/18191788/910553_20160403062144_8654_600x6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1988840"/>
            <a:ext cx="28438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3937620" y="-3937620"/>
            <a:ext cx="1268760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 </a:t>
            </a:r>
            <a:r>
              <a:rPr lang="ru-RU" sz="4100" b="1" dirty="0" smtClean="0">
                <a:solidFill>
                  <a:srgbClr val="C00000"/>
                </a:solidFill>
              </a:rPr>
              <a:t>Игровые упражнения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5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Цель: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>
                <a:solidFill>
                  <a:schemeClr val="bg2">
                    <a:lumMod val="25000"/>
                  </a:schemeClr>
                </a:solidFill>
              </a:rPr>
              <a:t>развитие и совершенствование мелкой моторики рук, подготовка кисти руки к письму</a:t>
            </a:r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 rot="5400000">
            <a:off x="4110944" y="-3379103"/>
            <a:ext cx="922114" cy="82296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68580" tIns="34290" rIns="68580" bIns="3429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C00000"/>
                </a:solidFill>
              </a:rPr>
              <a:t>Пальчиковая гимнастика </a:t>
            </a:r>
          </a:p>
        </p:txBody>
      </p:sp>
      <p:pic>
        <p:nvPicPr>
          <p:cNvPr id="7" name="Picture 2" descr="C:\Users\Пользователь\Desktop\МАМА\IMG_0806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998" y="2708920"/>
            <a:ext cx="4622034" cy="3312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7" y="2708920"/>
            <a:ext cx="4021159" cy="3321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 rot="5400000">
            <a:off x="3969257" y="-3969257"/>
            <a:ext cx="1205486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68580" tIns="34290" rIns="68580" bIns="3429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C00000"/>
                </a:solidFill>
              </a:rPr>
              <a:t>Пальчиковые дорожки </a:t>
            </a:r>
          </a:p>
        </p:txBody>
      </p:sp>
      <p:pic>
        <p:nvPicPr>
          <p:cNvPr id="3074" name="Picture 2" descr="C:\Users\Пользователь\Desktop\разноцветный день\G75gfy_w0eE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 r="-1053"/>
          <a:stretch>
            <a:fillRect/>
          </a:stretch>
        </p:blipFill>
        <p:spPr bwMode="auto">
          <a:xfrm>
            <a:off x="5350488" y="1124744"/>
            <a:ext cx="3793512" cy="340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46805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37892" name="Picture 2" descr="C:\Users\user\Desktop\IMG_0778.JPG">
            <a:extLst>
              <a:ext uri="{FF2B5EF4-FFF2-40B4-BE49-F238E27FC236}"/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16016" y="4337720"/>
            <a:ext cx="3300839" cy="2520280"/>
          </a:xfrm>
          <a:effectLst>
            <a:softEdge rad="112500"/>
          </a:effectLst>
        </p:spPr>
      </p:pic>
      <p:pic>
        <p:nvPicPr>
          <p:cNvPr id="4098" name="Picture 2" descr="http://geokont.ru/image/cache/catalog/catalog/2017_02_09/884239b9-faa9-4f68-90ab-424a5069eab4-500x50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755699"/>
            <a:ext cx="4427984" cy="210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nplus.com/files/resources/original/581daac8838a215833e31f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7738172" cy="5400600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 rot="5400000">
            <a:off x="4049280" y="-3465104"/>
            <a:ext cx="922114" cy="82296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68580" tIns="34290" rIns="68580" bIns="3429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«Муха-Цокотуха»</a:t>
            </a:r>
            <a:endParaRPr lang="ru-RU" sz="3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3744416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установить контакт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организовать знакомство с игровым пособием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создать положительную мотивацию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вовлечь в совместную деятельность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29608" y="-3829608"/>
            <a:ext cx="148478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300" b="1" dirty="0" smtClean="0">
                <a:solidFill>
                  <a:srgbClr val="C00000"/>
                </a:solidFill>
              </a:rPr>
              <a:t>1 этап  совместной деятельности взрослого и ребенка (начальный)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300" b="1" dirty="0" smtClean="0">
                <a:solidFill>
                  <a:srgbClr val="C00000"/>
                </a:solidFill>
              </a:rPr>
              <a:t>«В </a:t>
            </a:r>
            <a:r>
              <a:rPr lang="ru-RU" sz="4000" b="1" dirty="0" smtClean="0">
                <a:solidFill>
                  <a:srgbClr val="C00000"/>
                </a:solidFill>
              </a:rPr>
              <a:t>–</a:t>
            </a:r>
            <a:r>
              <a:rPr lang="ru-RU" sz="4300" b="1" dirty="0" smtClean="0">
                <a:solidFill>
                  <a:srgbClr val="C00000"/>
                </a:solidFill>
              </a:rPr>
              <a:t> Р»</a:t>
            </a:r>
            <a:endParaRPr lang="ru-RU" sz="43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844824"/>
            <a:ext cx="5280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1052736"/>
            <a:ext cx="6912768" cy="5400601"/>
            <a:chOff x="1171" y="0"/>
            <a:chExt cx="15502" cy="11248"/>
          </a:xfrm>
        </p:grpSpPr>
        <p:pic>
          <p:nvPicPr>
            <p:cNvPr id="27651" name="Picture 3" descr="http://thelazystudyguide.com/wp-content/uploads/2017/04/Buecher-coloured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683" y="7227"/>
              <a:ext cx="4021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2" name="Picture 4" descr="C:\Users\Пользователь\Desktop\10fc2863-9765-44c1-b317-531985a0e28e-800x80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71" y="0"/>
              <a:ext cx="7797" cy="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5" descr="C:\Users\Пользователь\Desktop\48de8cb2-b5d4-4468-be0b-3ab2722cb9b1-500x50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926" y="190"/>
              <a:ext cx="6746" cy="1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6" descr="http://www.clipartbest.com/cliparts/yik/6xX/yik6xXpBT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235" y="5406"/>
              <a:ext cx="3094" cy="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7" descr="https://www.picpng.com/images/large/basic-gray-grey-icon-pencil-picture-6197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787" y="5406"/>
              <a:ext cx="2427" cy="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8" descr="https://www.picpng.com/images/large/basic-gray-grey-icon-pencil-picture-6197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989" y="5005"/>
              <a:ext cx="2943" cy="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4185" y="476672"/>
            <a:ext cx="8767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4608512" cy="35283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поза – лицом к лицу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открытые поддерживающие жесты, мягкий тон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показ действий, сопровождающийся комментариями</a:t>
            </a:r>
          </a:p>
          <a:p>
            <a:pPr algn="ctr">
              <a:buNone/>
            </a:pPr>
            <a:endParaRPr lang="ru-RU" sz="3600" b="1" dirty="0" smtClean="0">
              <a:latin typeface="+mj-lt"/>
            </a:endParaRPr>
          </a:p>
          <a:p>
            <a:pPr algn="ctr">
              <a:buNone/>
            </a:pPr>
            <a:endParaRPr lang="ru-RU" sz="3600" b="1" dirty="0" smtClean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793604" y="-3793604"/>
            <a:ext cx="155679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300" b="1" dirty="0" smtClean="0">
                <a:solidFill>
                  <a:srgbClr val="C00000"/>
                </a:solidFill>
              </a:rPr>
              <a:t>1 этап совместной деятельности взрослого и ребенка (начальный)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300" b="1" dirty="0" smtClean="0">
                <a:solidFill>
                  <a:srgbClr val="C00000"/>
                </a:solidFill>
              </a:rPr>
              <a:t>«В </a:t>
            </a:r>
            <a:r>
              <a:rPr lang="ru-RU" sz="4000" b="1" dirty="0" smtClean="0">
                <a:solidFill>
                  <a:srgbClr val="C00000"/>
                </a:solidFill>
              </a:rPr>
              <a:t>–</a:t>
            </a:r>
            <a:r>
              <a:rPr lang="ru-RU" sz="4300" b="1" dirty="0" smtClean="0">
                <a:solidFill>
                  <a:srgbClr val="C00000"/>
                </a:solidFill>
              </a:rPr>
              <a:t> Р»</a:t>
            </a:r>
            <a:endParaRPr lang="ru-RU" sz="43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2852936"/>
            <a:ext cx="4425818" cy="33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9552" y="162880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Вербальные и невербальные средства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коммуникации: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497388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Задачи:</a:t>
            </a:r>
            <a:endParaRPr lang="ru-RU" sz="32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реализовать совместную деятельность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обучить игровым действиям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обучить коммуникативным моделям в процессе взаимодействия</a:t>
            </a:r>
          </a:p>
          <a:p>
            <a:pPr algn="ctr">
              <a:buNone/>
            </a:pPr>
            <a:endParaRPr lang="ru-RU" sz="3600" b="1" dirty="0" smtClean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29608" y="-3829608"/>
            <a:ext cx="148478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2 этап совместной деятельности взрослого и ребенка (обучающий)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«В – Р»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Desktop\aPTbDdRclMs.jpg"/>
          <p:cNvPicPr>
            <a:picLocks noChangeAspect="1" noChangeArrowheads="1"/>
          </p:cNvPicPr>
          <p:nvPr/>
        </p:nvPicPr>
        <p:blipFill>
          <a:blip r:embed="rId2" cstate="email"/>
          <a:srcRect l="-399"/>
          <a:stretch>
            <a:fillRect/>
          </a:stretch>
        </p:blipFill>
        <p:spPr bwMode="auto">
          <a:xfrm>
            <a:off x="4788024" y="1700808"/>
            <a:ext cx="3744416" cy="491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2276872"/>
            <a:ext cx="4392488" cy="439248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9600" b="1" dirty="0" smtClean="0">
              <a:solidFill>
                <a:srgbClr val="C00000"/>
              </a:solidFill>
            </a:endParaRPr>
          </a:p>
          <a:p>
            <a:endParaRPr lang="ru-RU" sz="4500" dirty="0" smtClean="0">
              <a:latin typeface="+mj-lt"/>
            </a:endParaRPr>
          </a:p>
          <a:p>
            <a:r>
              <a:rPr lang="ru-RU" sz="9600" b="1" dirty="0" smtClean="0">
                <a:solidFill>
                  <a:srgbClr val="002060"/>
                </a:solidFill>
              </a:rPr>
              <a:t>поза – напротив друг друга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четкие инструкции;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деловой, спокойный тон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простые четкие движения, сопровождаемые комментариями</a:t>
            </a:r>
          </a:p>
          <a:p>
            <a:r>
              <a:rPr lang="ru-RU" sz="9600" b="1" dirty="0" smtClean="0">
                <a:solidFill>
                  <a:srgbClr val="002060"/>
                </a:solidFill>
              </a:rPr>
              <a:t>поддерживающие и поощряющие жесты, улыбка</a:t>
            </a: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829608" y="-3829608"/>
            <a:ext cx="1484784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2 этап совместной деятельности взрослого и ребенка (обучающий)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«В – Р»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1" name="Picture 3" descr="G:\P10102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 t="-11797" b="-4583"/>
          <a:stretch>
            <a:fillRect/>
          </a:stretch>
        </p:blipFill>
        <p:spPr bwMode="auto">
          <a:xfrm>
            <a:off x="4644008" y="2492895"/>
            <a:ext cx="4196259" cy="402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62880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Вербальные и невербальные средства коммуникации: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3793604" y="-3793604"/>
            <a:ext cx="155679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rmAutofit fontScale="97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3 этап совместной деятельности взрослого и детей (развивающий)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«В - Р – Р»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ользователь\Desktop\ASMTS2PvJu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636912"/>
            <a:ext cx="5184576" cy="3884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Задача: </a:t>
            </a:r>
            <a:r>
              <a:rPr lang="ru-RU" sz="3200" b="1" dirty="0" smtClean="0">
                <a:solidFill>
                  <a:srgbClr val="002060"/>
                </a:solidFill>
              </a:rPr>
              <a:t>организовать деловое сотрудничество между детьми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9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1085</Words>
  <Application>Microsoft Office PowerPoint</Application>
  <PresentationFormat>Экран (4:3)</PresentationFormat>
  <Paragraphs>228</Paragraphs>
  <Slides>50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«Роль игр технологии В.В.Воскобовича «Сказочные лабиринты игры» в речевом развитии детей» </vt:lpstr>
      <vt:lpstr>Слайд 2</vt:lpstr>
      <vt:lpstr>Слайд 3</vt:lpstr>
      <vt:lpstr>Цель: формирование и развитие у детей дошкольного возраста начальной коммуникативной компетентности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«Лабиринты букв»</vt:lpstr>
      <vt:lpstr>«Игровизор»,  игровой графический тренажер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онрапноеамблорп</dc:title>
  <dc:creator>Olya</dc:creator>
  <cp:lastModifiedBy>Пользователь</cp:lastModifiedBy>
  <cp:revision>480</cp:revision>
  <cp:lastPrinted>2016-03-18T11:23:34Z</cp:lastPrinted>
  <dcterms:created xsi:type="dcterms:W3CDTF">2013-12-13T06:57:14Z</dcterms:created>
  <dcterms:modified xsi:type="dcterms:W3CDTF">2018-12-12T19:00:14Z</dcterms:modified>
</cp:coreProperties>
</file>