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3" r:id="rId4"/>
    <p:sldId id="259" r:id="rId5"/>
    <p:sldId id="258" r:id="rId6"/>
    <p:sldId id="269" r:id="rId7"/>
    <p:sldId id="264" r:id="rId8"/>
    <p:sldId id="265" r:id="rId9"/>
    <p:sldId id="266" r:id="rId10"/>
    <p:sldId id="261" r:id="rId11"/>
    <p:sldId id="267" r:id="rId12"/>
    <p:sldId id="268" r:id="rId13"/>
    <p:sldId id="260" r:id="rId14"/>
    <p:sldId id="271" r:id="rId15"/>
    <p:sldId id="262" r:id="rId16"/>
    <p:sldId id="272" r:id="rId17"/>
    <p:sldId id="273" r:id="rId18"/>
    <p:sldId id="274" r:id="rId19"/>
    <p:sldId id="275" r:id="rId20"/>
    <p:sldId id="276" r:id="rId21"/>
    <p:sldId id="270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66"/>
    <a:srgbClr val="FFFF99"/>
    <a:srgbClr val="E937D0"/>
    <a:srgbClr val="00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08" autoAdjust="0"/>
  </p:normalViewPr>
  <p:slideViewPr>
    <p:cSldViewPr>
      <p:cViewPr varScale="1">
        <p:scale>
          <a:sx n="60" d="100"/>
          <a:sy n="60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44611-191B-47FC-8428-CBC9D5B951FB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EFE94-5CEC-4A8F-A7EC-7358D55185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EFE94-5CEC-4A8F-A7EC-7358D55185B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EFE94-5CEC-4A8F-A7EC-7358D55185B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EFE94-5CEC-4A8F-A7EC-7358D55185B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EFE94-5CEC-4A8F-A7EC-7358D55185B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2DA36-0EAE-4790-ABCE-2FE9F904E99A}" type="datetimeFigureOut">
              <a:rPr lang="ru-RU" smtClean="0"/>
              <a:pPr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399D-A607-43C7-ABBE-28C9EA7B00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55;&#1086;&#1083;&#1100;&#1079;&#1086;&#1074;&#1072;&#1090;&#1077;&#1083;&#1100;\Desktop\&#1073;&#1072;&#1073;&#1086;&#1095;&#1082;&#1080;%203.mp4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1700808"/>
            <a:ext cx="8748464" cy="1827215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E937D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Познавательно-творческий проект </a:t>
            </a:r>
            <a:br>
              <a:rPr lang="ru-RU" sz="54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E937D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5400" b="1" dirty="0" smtClean="0">
                <a:ln w="180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E937D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«Бабочки – украшение лета»</a:t>
            </a:r>
            <a:endParaRPr lang="ru-RU" sz="5400" b="1" dirty="0">
              <a:ln w="180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solidFill>
                <a:srgbClr val="E937D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5576" y="0"/>
            <a:ext cx="6904856" cy="83842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МДОУ «Детский сад №10» группа 9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378904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Авторы проекта:</a:t>
            </a:r>
            <a:endParaRPr lang="ru-RU" sz="2400" dirty="0" smtClean="0"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Мещанинова Надежда Викторовна, Попкова Ксения Александровна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Участники проекта: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воспитанники  группы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      родители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                               педагоги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Возраст детей:</a:t>
            </a: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4 - 5 лет 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6165304"/>
            <a:ext cx="2958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2018- 2017 </a:t>
            </a:r>
            <a:r>
              <a:rPr lang="ru-RU" sz="2800" b="1" dirty="0" err="1" smtClean="0">
                <a:solidFill>
                  <a:srgbClr val="002060"/>
                </a:solidFill>
              </a:rPr>
              <a:t>уч</a:t>
            </a:r>
            <a:r>
              <a:rPr lang="ru-RU" sz="2800" b="1" dirty="0" smtClean="0">
                <a:solidFill>
                  <a:srgbClr val="002060"/>
                </a:solidFill>
              </a:rPr>
              <a:t>. год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171" name="Picture 3" descr="http://img-fotki.yandex.ru/get/9742/47407354.f07/0_16952b_db34ccde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88640"/>
            <a:ext cx="2013987" cy="1621259"/>
          </a:xfrm>
          <a:prstGeom prst="rect">
            <a:avLst/>
          </a:prstGeom>
          <a:noFill/>
        </p:spPr>
      </p:pic>
      <p:pic>
        <p:nvPicPr>
          <p:cNvPr id="7173" name="Picture 5" descr="https://arhivurokov.ru/kopilka/up/html/2017/08/19/k_59984e2eb44ff/425695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782179" cy="1690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4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+mn-lt"/>
              </a:rPr>
              <a:t>Реализация проекта.</a:t>
            </a:r>
            <a:r>
              <a:rPr lang="en-US" sz="27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latin typeface="+mn-lt"/>
              </a:rPr>
              <a:t>ОО «Художественно-эстетическое развитие»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pp.userapi.com/c824411/v824411158/1986e1/Bb4XrerIe4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4664"/>
            <a:ext cx="2880320" cy="5124786"/>
          </a:xfrm>
          <a:prstGeom prst="rect">
            <a:avLst/>
          </a:prstGeom>
          <a:noFill/>
        </p:spPr>
      </p:pic>
      <p:pic>
        <p:nvPicPr>
          <p:cNvPr id="2052" name="Picture 4" descr="https://sun1-11.userapi.com/c830608/v830608158/168291/5jbOf6sCB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76672"/>
            <a:ext cx="2843808" cy="5059823"/>
          </a:xfrm>
          <a:prstGeom prst="rect">
            <a:avLst/>
          </a:prstGeom>
          <a:noFill/>
        </p:spPr>
      </p:pic>
      <p:sp>
        <p:nvSpPr>
          <p:cNvPr id="2056" name="AutoShape 8" descr="https://apf.mail.ru/cgi-bin/readmsg/%D1%80%D0%B8%D1%83%D0%B5%D0%BC%20%D0%BB%D0%B0%D0%B4%D0%BE%D1%88%D0%BA%D0%B0%D0%BC%D0%B8.jpg?id=15337091340000000069%3B0%3B1&amp;x-email=queen7-0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https://apf.mail.ru/cgi-bin/readmsg/%D1%80%D0%B8%D1%83%D0%B5%D0%BC%20%D0%BB%D0%B0%D0%B4%D0%BE%D1%88%D0%BA%D0%B0%D0%BC%D0%B8.jpg?id=15337091340000000069%3B0%3B1&amp;x-email=queen7-0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47864" y="404664"/>
          <a:ext cx="2504453" cy="3544168"/>
        </p:xfrm>
        <a:graphic>
          <a:graphicData uri="http://schemas.openxmlformats.org/presentationml/2006/ole">
            <p:oleObj spid="_x0000_s1026" name="Acrobat Document" r:id="rId7" imgW="5667325" imgH="8019951" progId="AcroExch.Document.DC">
              <p:embed/>
            </p:oleObj>
          </a:graphicData>
        </a:graphic>
      </p:graphicFrame>
      <p:sp>
        <p:nvSpPr>
          <p:cNvPr id="1028" name="AutoShape 4" descr="https://apf.mail.ru/cgi-bin/readmsg?id=15337091340000000069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/%D1%80%D0%B8%D1%83%D0%B5%D0%BC%20%D0%BB%D0%B0%D0%B4%D0%BE%D1%88%D0%BA%D0%B0%D0%BC%D0%B8.jpg?id=15337091340000000069%3B0%3B1&amp;x-email=queen7-0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Пользователь\Desktop\аЁгҐ¬ «%C2%A0¤®иЄ%C2%A0¬Ё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3705962"/>
            <a:ext cx="5040560" cy="31520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396335"/>
            <a:ext cx="997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Рисование ладошками . Коллективная работа «Удивительные бабочки»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3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+mn-lt"/>
              </a:rPr>
              <a:t>Реализация проекта.</a:t>
            </a:r>
            <a:r>
              <a:rPr lang="en-US" sz="27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latin typeface="+mn-lt"/>
              </a:rPr>
              <a:t>ОО «Художественно-эстетическое развитие»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56" name="AutoShape 8" descr="https://apf.mail.ru/cgi-bin/readmsg/%D1%80%D0%B8%D1%83%D0%B5%D0%BC%20%D0%BB%D0%B0%D0%B4%D0%BE%D1%88%D0%BA%D0%B0%D0%BC%D0%B8.jpg?id=15337091340000000069%3B0%3B1&amp;x-email=queen7-0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https://apf.mail.ru/cgi-bin/readmsg/%D1%80%D0%B8%D1%83%D0%B5%D0%BC%20%D0%BB%D0%B0%D0%B4%D0%BE%D1%88%D0%BA%D0%B0%D0%BC%D0%B8.jpg?id=15337091340000000069%3B0%3B1&amp;x-email=queen7-0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5337091340000000069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/%D1%80%D0%B8%D1%83%D0%B5%D0%BC%20%D0%BB%D0%B0%D0%B4%D0%BE%D1%88%D0%BA%D0%B0%D0%BC%D0%B8.jpg?id=15337091340000000069%3B0%3B1&amp;x-email=queen7-0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7" name="Picture 3" descr="C:\Users\Пользователь\Desktop\с телефона\IMG_20180829_101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1"/>
            <a:ext cx="6028162" cy="3390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C:\Users\Пользователь\Desktop\с телефона\IMG_20180829_102141.jpg"/>
          <p:cNvPicPr>
            <a:picLocks noChangeAspect="1" noChangeArrowheads="1"/>
          </p:cNvPicPr>
          <p:nvPr/>
        </p:nvPicPr>
        <p:blipFill>
          <a:blip r:embed="rId5" cstate="print"/>
          <a:srcRect l="18398"/>
          <a:stretch>
            <a:fillRect/>
          </a:stretch>
        </p:blipFill>
        <p:spPr bwMode="auto">
          <a:xfrm>
            <a:off x="3503036" y="2969568"/>
            <a:ext cx="564096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51520" y="4149080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Знакомство  с новой нетрадиционной  техникой рисования - </a:t>
            </a:r>
            <a:r>
              <a:rPr lang="ru-RU" sz="2800" b="1" dirty="0" smtClean="0"/>
              <a:t>монотипия</a:t>
            </a:r>
            <a:endParaRPr lang="ru-RU" sz="2800" b="1" dirty="0"/>
          </a:p>
        </p:txBody>
      </p:sp>
      <p:pic>
        <p:nvPicPr>
          <p:cNvPr id="26631" name="Picture 7" descr="https://kartinki.detki.today/wp-content/uploads/2017/07/klipart-babochk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28019" flipH="1">
            <a:off x="6370312" y="260649"/>
            <a:ext cx="2773687" cy="2376264"/>
          </a:xfrm>
          <a:prstGeom prst="rect">
            <a:avLst/>
          </a:prstGeom>
          <a:noFill/>
        </p:spPr>
      </p:pic>
      <p:pic>
        <p:nvPicPr>
          <p:cNvPr id="26633" name="Picture 9" descr="http://img-fotki.yandex.ru/get/6606/47407354.70e/0_eaf3f_8f265db0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531485">
            <a:off x="6411317" y="1205399"/>
            <a:ext cx="1094866" cy="193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3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002060"/>
                </a:solidFill>
                <a:latin typeface="+mn-lt"/>
              </a:rPr>
              <a:t>Реализация проекта.</a:t>
            </a:r>
            <a:r>
              <a:rPr lang="en-US" sz="27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700" dirty="0" smtClean="0">
                <a:solidFill>
                  <a:srgbClr val="002060"/>
                </a:solidFill>
                <a:latin typeface="+mn-lt"/>
              </a:rPr>
              <a:t>ОО «Художественно-эстетическое развитие»</a:t>
            </a:r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56" name="AutoShape 8" descr="https://apf.mail.ru/cgi-bin/readmsg/%D1%80%D0%B8%D1%83%D0%B5%D0%BC%20%D0%BB%D0%B0%D0%B4%D0%BE%D1%88%D0%BA%D0%B0%D0%BC%D0%B8.jpg?id=15337091340000000069%3B0%3B1&amp;x-email=queen7-0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https://apf.mail.ru/cgi-bin/readmsg/%D1%80%D0%B8%D1%83%D0%B5%D0%BC%20%D0%BB%D0%B0%D0%B4%D0%BE%D1%88%D0%BA%D0%B0%D0%BC%D0%B8.jpg?id=15337091340000000069%3B0%3B1&amp;x-email=queen7-0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apf.mail.ru/cgi-bin/readmsg?id=15337091340000000069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apf.mail.ru/cgi-bin/readmsg/%D1%80%D0%B8%D1%83%D0%B5%D0%BC%20%D0%BB%D0%B0%D0%B4%D0%BE%D1%88%D0%BA%D0%B0%D0%BC%D0%B8.jpg?id=15337091340000000069%3B0%3B1&amp;x-email=queen7-0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9512" y="5733256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Знакомство  с новой нетрадиционной  техникой рисования - </a:t>
            </a:r>
            <a:r>
              <a:rPr lang="ru-RU" sz="2800" b="1" dirty="0" smtClean="0"/>
              <a:t>монотипия</a:t>
            </a:r>
            <a:endParaRPr lang="ru-RU" sz="2800" b="1" dirty="0"/>
          </a:p>
        </p:txBody>
      </p:sp>
      <p:pic>
        <p:nvPicPr>
          <p:cNvPr id="28674" name="Picture 2" descr="C:\Users\Пользователь\Desktop\с телефона\IMG_20180829_102701.jpg"/>
          <p:cNvPicPr>
            <a:picLocks noChangeAspect="1" noChangeArrowheads="1"/>
          </p:cNvPicPr>
          <p:nvPr/>
        </p:nvPicPr>
        <p:blipFill>
          <a:blip r:embed="rId4" cstate="print"/>
          <a:srcRect t="11407" b="7692"/>
          <a:stretch>
            <a:fillRect/>
          </a:stretch>
        </p:blipFill>
        <p:spPr bwMode="auto">
          <a:xfrm>
            <a:off x="0" y="476672"/>
            <a:ext cx="3685910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Users\Пользователь\Desktop\с телефона\IMG_20180829_130113.jpg"/>
          <p:cNvPicPr>
            <a:picLocks noChangeAspect="1" noChangeArrowheads="1"/>
          </p:cNvPicPr>
          <p:nvPr/>
        </p:nvPicPr>
        <p:blipFill>
          <a:blip r:embed="rId5" cstate="print"/>
          <a:srcRect l="12188" r="13750" b="6667"/>
          <a:stretch>
            <a:fillRect/>
          </a:stretch>
        </p:blipFill>
        <p:spPr bwMode="auto">
          <a:xfrm>
            <a:off x="2915816" y="332656"/>
            <a:ext cx="355539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Пользователь\Desktop\с телефона\IMG_20180829_130135.jpg"/>
          <p:cNvPicPr>
            <a:picLocks noChangeAspect="1" noChangeArrowheads="1"/>
          </p:cNvPicPr>
          <p:nvPr/>
        </p:nvPicPr>
        <p:blipFill>
          <a:blip r:embed="rId6" cstate="print"/>
          <a:srcRect l="8065" t="8602" r="12903"/>
          <a:stretch>
            <a:fillRect/>
          </a:stretch>
        </p:blipFill>
        <p:spPr bwMode="auto">
          <a:xfrm>
            <a:off x="5868144" y="908720"/>
            <a:ext cx="3528392" cy="2295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Пользователь\Desktop\с телефона\IMG_20180829_130144.jpg"/>
          <p:cNvPicPr>
            <a:picLocks noChangeAspect="1" noChangeArrowheads="1"/>
          </p:cNvPicPr>
          <p:nvPr/>
        </p:nvPicPr>
        <p:blipFill>
          <a:blip r:embed="rId7" cstate="print"/>
          <a:srcRect l="4821" r="21250"/>
          <a:stretch>
            <a:fillRect/>
          </a:stretch>
        </p:blipFill>
        <p:spPr bwMode="auto">
          <a:xfrm>
            <a:off x="3613265" y="3140968"/>
            <a:ext cx="3695039" cy="281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7" descr="http://portal.azertag.com/sites/default/files/babochka2_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5768" y="3212976"/>
            <a:ext cx="2088232" cy="2647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25" name="Заголовок 24"/>
          <p:cNvSpPr>
            <a:spLocks noGrp="1"/>
          </p:cNvSpPr>
          <p:nvPr>
            <p:ph type="title"/>
          </p:nvPr>
        </p:nvSpPr>
        <p:spPr>
          <a:xfrm>
            <a:off x="0" y="692696"/>
            <a:ext cx="10009112" cy="216024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rgbClr val="002060"/>
                </a:solidFill>
              </a:rPr>
              <a:t>Реализация проекта ОО «Речевое развитие»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3" name="Picture 1" descr="C:\Users\Пользователь\Desktop\с телефона\IMG_20180827_101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7848872" cy="4414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4645272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чтение стихов, рассказов и сказок о бабочках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8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гра-викторина 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Бабочки»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800" dirty="0" smtClean="0">
                <a:solidFill>
                  <a:srgbClr val="000000"/>
                </a:solidFill>
                <a:cs typeface="Times New Roman" pitchFamily="18" charset="0"/>
              </a:rPr>
              <a:t>о</a:t>
            </a:r>
            <a:r>
              <a:rPr lang="ru-RU" sz="2800" dirty="0" smtClean="0">
                <a:solidFill>
                  <a:srgbClr val="000000"/>
                </a:solidFill>
                <a:cs typeface="Times New Roman" pitchFamily="18" charset="0"/>
              </a:rPr>
              <a:t>тгадывание загадок о бабочек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2800" dirty="0" smtClean="0">
                <a:solidFill>
                  <a:srgbClr val="000000"/>
                </a:solidFill>
                <a:cs typeface="Times New Roman" pitchFamily="18" charset="0"/>
              </a:rPr>
              <a:t>д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Times New Roman" pitchFamily="18" charset="0"/>
              </a:rPr>
              <a:t>идактические игры «Сравни»; «Расскажи, что увидел»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324544" y="0"/>
            <a:ext cx="986509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700" b="1" dirty="0" smtClean="0">
                <a:solidFill>
                  <a:srgbClr val="002060"/>
                </a:solidFill>
                <a:latin typeface="+mj-lt"/>
              </a:rPr>
              <a:t>Реализация </a:t>
            </a:r>
            <a:r>
              <a:rPr lang="ru-RU" sz="3700" b="1" dirty="0" smtClean="0">
                <a:solidFill>
                  <a:srgbClr val="002060"/>
                </a:solidFill>
                <a:latin typeface="+mj-lt"/>
              </a:rPr>
              <a:t>проекта. Заключительный </a:t>
            </a:r>
            <a:r>
              <a:rPr lang="ru-RU" sz="3700" b="1" dirty="0" smtClean="0">
                <a:solidFill>
                  <a:srgbClr val="002060"/>
                </a:solidFill>
                <a:latin typeface="+mj-lt"/>
              </a:rPr>
              <a:t>этап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926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Итоговое мероприятие «Приключение в стране бабочек»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51520" y="1268760"/>
            <a:ext cx="88924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установление партнерских отношений родителей и педагогов,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родителей и детей в организации совместной деятельности в рамках реализации проекта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4578" name="Picture 2" descr="C:\Users\Пользователь\Desktop\с телефона\IMG_20180830_173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366501"/>
            <a:ext cx="7984887" cy="449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Итоговое мероприятие «Приключение в стране бабочек»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6625" name="Picture 1" descr="C:\Users\Пользователь\Desktop\с телефона\IMG_20180830_173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8315739" cy="467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C:\Users\Пользователь\Desktop\с телефона\IMG_20180830_173545.jpg"/>
          <p:cNvPicPr>
            <a:picLocks noChangeAspect="1" noChangeArrowheads="1"/>
          </p:cNvPicPr>
          <p:nvPr/>
        </p:nvPicPr>
        <p:blipFill>
          <a:blip r:embed="rId4" cstate="print"/>
          <a:srcRect l="13683" t="28378" r="34628" b="20270"/>
          <a:stretch>
            <a:fillRect/>
          </a:stretch>
        </p:blipFill>
        <p:spPr bwMode="auto">
          <a:xfrm>
            <a:off x="5292080" y="4814392"/>
            <a:ext cx="3656983" cy="2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http://uspehsvami24.ru/wp-content/uploads/2013/09/butterfly02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861048"/>
            <a:ext cx="3312368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3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Итоговое мероприятие «Приключение в стране бабочек»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3794" name="Picture 2" descr="C:\Users\Пользователь\Desktop\с телефона\IMG_20180830_173807.jpg"/>
          <p:cNvPicPr>
            <a:picLocks noChangeAspect="1" noChangeArrowheads="1"/>
          </p:cNvPicPr>
          <p:nvPr/>
        </p:nvPicPr>
        <p:blipFill>
          <a:blip r:embed="rId4" cstate="print"/>
          <a:srcRect l="9040" r="23661"/>
          <a:stretch>
            <a:fillRect/>
          </a:stretch>
        </p:blipFill>
        <p:spPr bwMode="auto">
          <a:xfrm>
            <a:off x="0" y="692696"/>
            <a:ext cx="404916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Users\Пользователь\Desktop\с телефона\IMG_20180830_173819.jpg"/>
          <p:cNvPicPr>
            <a:picLocks noChangeAspect="1" noChangeArrowheads="1"/>
          </p:cNvPicPr>
          <p:nvPr/>
        </p:nvPicPr>
        <p:blipFill>
          <a:blip r:embed="rId5" cstate="print"/>
          <a:srcRect l="8333" r="27778"/>
          <a:stretch>
            <a:fillRect/>
          </a:stretch>
        </p:blipFill>
        <p:spPr bwMode="auto">
          <a:xfrm>
            <a:off x="4211960" y="692696"/>
            <a:ext cx="4661851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Users\Пользователь\Desktop\с телефона\IMG_20180830_173916.jpg"/>
          <p:cNvPicPr>
            <a:picLocks noChangeAspect="1" noChangeArrowheads="1"/>
          </p:cNvPicPr>
          <p:nvPr/>
        </p:nvPicPr>
        <p:blipFill>
          <a:blip r:embed="rId6" cstate="print"/>
          <a:srcRect l="14250" t="17333" r="39250" b="9333"/>
          <a:stretch>
            <a:fillRect/>
          </a:stretch>
        </p:blipFill>
        <p:spPr bwMode="auto">
          <a:xfrm>
            <a:off x="1619672" y="3600219"/>
            <a:ext cx="3672408" cy="325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https://krgora-ds41.edumsko.ru/uploads/3000/2865/section/203356/15962_html_m1b3927c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372200" y="4709803"/>
            <a:ext cx="2448272" cy="2148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Итоговое мероприятие «Приключение в стране бабочек»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4818" name="Picture 2" descr="C:\Users\Пользователь\Desktop\с телефона\IMG_20180830_174338.jpg"/>
          <p:cNvPicPr>
            <a:picLocks noChangeAspect="1" noChangeArrowheads="1"/>
          </p:cNvPicPr>
          <p:nvPr/>
        </p:nvPicPr>
        <p:blipFill>
          <a:blip r:embed="rId3" cstate="print"/>
          <a:srcRect l="17898"/>
          <a:stretch>
            <a:fillRect/>
          </a:stretch>
        </p:blipFill>
        <p:spPr bwMode="auto">
          <a:xfrm>
            <a:off x="0" y="548680"/>
            <a:ext cx="4680520" cy="320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 descr="C:\Users\Пользователь\Desktop\с телефона\IMG_20180830_174354.jpg"/>
          <p:cNvPicPr>
            <a:picLocks noChangeAspect="1" noChangeArrowheads="1"/>
          </p:cNvPicPr>
          <p:nvPr/>
        </p:nvPicPr>
        <p:blipFill>
          <a:blip r:embed="rId4" cstate="print"/>
          <a:srcRect l="11882" r="22765"/>
          <a:stretch>
            <a:fillRect/>
          </a:stretch>
        </p:blipFill>
        <p:spPr bwMode="auto">
          <a:xfrm>
            <a:off x="4793669" y="476672"/>
            <a:ext cx="4350331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C:\Users\Пользователь\Desktop\с телефона\IMG_20180830_174213.jpg"/>
          <p:cNvPicPr>
            <a:picLocks noChangeAspect="1" noChangeArrowheads="1"/>
          </p:cNvPicPr>
          <p:nvPr/>
        </p:nvPicPr>
        <p:blipFill>
          <a:blip r:embed="rId5" cstate="print"/>
          <a:srcRect r="28118"/>
          <a:stretch>
            <a:fillRect/>
          </a:stretch>
        </p:blipFill>
        <p:spPr bwMode="auto">
          <a:xfrm>
            <a:off x="2051720" y="3254398"/>
            <a:ext cx="4605020" cy="360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Итоговое мероприятие «Приключение в стране бабочек»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5842" name="Picture 2" descr="C:\Users\Пользователь\Desktop\с телефона\IMG_20180830_174557.jpg"/>
          <p:cNvPicPr>
            <a:picLocks noChangeAspect="1" noChangeArrowheads="1"/>
          </p:cNvPicPr>
          <p:nvPr/>
        </p:nvPicPr>
        <p:blipFill>
          <a:blip r:embed="rId3" cstate="print"/>
          <a:srcRect l="6618" r="13309"/>
          <a:stretch>
            <a:fillRect/>
          </a:stretch>
        </p:blipFill>
        <p:spPr bwMode="auto">
          <a:xfrm>
            <a:off x="0" y="692696"/>
            <a:ext cx="522778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Users\Пользователь\Desktop\с телефона\IMG_20180830_174837.jpg"/>
          <p:cNvPicPr>
            <a:picLocks noChangeAspect="1" noChangeArrowheads="1"/>
          </p:cNvPicPr>
          <p:nvPr/>
        </p:nvPicPr>
        <p:blipFill>
          <a:blip r:embed="rId4" cstate="print"/>
          <a:srcRect l="9000" r="6625"/>
          <a:stretch>
            <a:fillRect/>
          </a:stretch>
        </p:blipFill>
        <p:spPr bwMode="auto">
          <a:xfrm>
            <a:off x="4860032" y="692696"/>
            <a:ext cx="4283968" cy="285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C:\Users\Пользователь\Desktop\с телефона\IMG_20180830_174606.jpg"/>
          <p:cNvPicPr>
            <a:picLocks noChangeAspect="1" noChangeArrowheads="1"/>
          </p:cNvPicPr>
          <p:nvPr/>
        </p:nvPicPr>
        <p:blipFill>
          <a:blip r:embed="rId5" cstate="print"/>
          <a:srcRect l="19602" r="10511"/>
          <a:stretch>
            <a:fillRect/>
          </a:stretch>
        </p:blipFill>
        <p:spPr bwMode="auto">
          <a:xfrm>
            <a:off x="5004048" y="3525843"/>
            <a:ext cx="4139952" cy="3332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5" descr="C:\Users\Пользователь\Desktop\с телефона\IMG_20180830_174912.jpg"/>
          <p:cNvPicPr>
            <a:picLocks noChangeAspect="1" noChangeArrowheads="1"/>
          </p:cNvPicPr>
          <p:nvPr/>
        </p:nvPicPr>
        <p:blipFill>
          <a:blip r:embed="rId6" cstate="print"/>
          <a:srcRect l="19176" t="42045" r="30327"/>
          <a:stretch>
            <a:fillRect/>
          </a:stretch>
        </p:blipFill>
        <p:spPr bwMode="auto">
          <a:xfrm>
            <a:off x="467544" y="4347746"/>
            <a:ext cx="3888432" cy="2510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7" name="Picture 7" descr="http://img-fotki.yandex.ru/get/9060/47407354.f05/0_1694d9_e775b97f_or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429000"/>
            <a:ext cx="2088231" cy="2060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Итоговое мероприятие «Приключение в стране бабочек»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6867" name="Picture 3" descr="C:\Users\Пользователь\Desktop\с телефона\IMG_20180830_175302_HDR.jpg"/>
          <p:cNvPicPr>
            <a:picLocks noChangeAspect="1" noChangeArrowheads="1"/>
          </p:cNvPicPr>
          <p:nvPr/>
        </p:nvPicPr>
        <p:blipFill>
          <a:blip r:embed="rId3" cstate="print"/>
          <a:srcRect l="21185"/>
          <a:stretch>
            <a:fillRect/>
          </a:stretch>
        </p:blipFill>
        <p:spPr bwMode="auto">
          <a:xfrm>
            <a:off x="0" y="692696"/>
            <a:ext cx="5400600" cy="3854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 descr="C:\Users\Пользователь\Desktop\с телефона\IMG_20180830_175246_HDR.jpg"/>
          <p:cNvPicPr>
            <a:picLocks noChangeAspect="1" noChangeArrowheads="1"/>
          </p:cNvPicPr>
          <p:nvPr/>
        </p:nvPicPr>
        <p:blipFill>
          <a:blip r:embed="rId4" cstate="print"/>
          <a:srcRect r="27885"/>
          <a:stretch>
            <a:fillRect/>
          </a:stretch>
        </p:blipFill>
        <p:spPr bwMode="auto">
          <a:xfrm>
            <a:off x="3563888" y="2244865"/>
            <a:ext cx="5580112" cy="435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508104" y="83671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Игра «Посади бабочку на цветок!»</a:t>
            </a:r>
            <a:endParaRPr lang="ru-RU" sz="2400" dirty="0"/>
          </a:p>
        </p:txBody>
      </p:sp>
      <p:pic>
        <p:nvPicPr>
          <p:cNvPr id="36869" name="Picture 5" descr="http://gifok.net/images/2015/10/09/Butterflies_3_16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62161">
            <a:off x="539552" y="4365104"/>
            <a:ext cx="2103722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0"/>
            <a:ext cx="8748464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Проект«Бабочки – украшение лета»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7332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Цель проекта: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формирование элементарных представлений о бабочках у детей дошкольного возраста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Актуальность проекта: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Лето это удивительная пора в природе, когда красоту можно увидеть на каждом шагу! Нужно только не упустить эти замечательные моменты и показать их детям. Однажды, во время прогулки, ребята увидели очень красивую бабочку. Реакция была неоднозначной. Часть детей выразили радость и неподдельный интерес, а часть из присутствующих детей, предложили уничтожить бабочку! Ребята начали активно рассуждать, как же поступить в данной ситуации! Мнения разделились. В ходе бурного обсуждения выяснилось, что представления детей об этом насекомом очень скудные. Таким образом, у них возникли следующие вопросы: «Бабочка – это насекомое?» «Как появляются бабочки?» «Для чего они нужны?». Для удовлетворения детского любопытства и развития познавательного интереса было решено организовать и провести познавательно-творческую творческую работу с детьми группы в рамках реализации проекта «Бабочки– украшение лета!» </a:t>
            </a:r>
            <a:endParaRPr lang="ru-RU" dirty="0"/>
          </a:p>
        </p:txBody>
      </p:sp>
      <p:pic>
        <p:nvPicPr>
          <p:cNvPr id="5" name="Picture 5" descr="https://arhivurokov.ru/kopilka/up/html/2017/08/19/k_59984e2eb44ff/425695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636549" y="5427806"/>
            <a:ext cx="1507451" cy="1430194"/>
          </a:xfrm>
          <a:prstGeom prst="rect">
            <a:avLst/>
          </a:prstGeom>
          <a:noFill/>
        </p:spPr>
      </p:pic>
      <p:pic>
        <p:nvPicPr>
          <p:cNvPr id="6" name="Picture 5" descr="http://ds-romaschka.ucoz.ru/publik/kkp/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4912" flipH="1">
            <a:off x="94562" y="-134479"/>
            <a:ext cx="1536450" cy="13609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Итоговое мероприятие «Приключение в стране бабочек»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7890" name="Picture 2" descr="C:\Users\Пользователь\Desktop\с телефона\IMG_20180830_175441_HDR.jpg"/>
          <p:cNvPicPr>
            <a:picLocks noChangeAspect="1" noChangeArrowheads="1"/>
          </p:cNvPicPr>
          <p:nvPr/>
        </p:nvPicPr>
        <p:blipFill>
          <a:blip r:embed="rId3" cstate="print"/>
          <a:srcRect l="6047" r="14206"/>
          <a:stretch>
            <a:fillRect/>
          </a:stretch>
        </p:blipFill>
        <p:spPr bwMode="auto">
          <a:xfrm>
            <a:off x="323528" y="692696"/>
            <a:ext cx="8424936" cy="594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img-fotki.yandex.ru/get/9748/47407354.f05/0_1694e7_2fae7fe4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9784" y="548680"/>
            <a:ext cx="1944216" cy="1645329"/>
          </a:xfrm>
          <a:prstGeom prst="rect">
            <a:avLst/>
          </a:prstGeom>
          <a:noFill/>
        </p:spPr>
      </p:pic>
      <p:pic>
        <p:nvPicPr>
          <p:cNvPr id="6" name="Picture 6" descr="http://galerey-room.ru/images/041345_13853420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552" y="0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6218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700" b="1" dirty="0" smtClean="0">
                <a:solidFill>
                  <a:srgbClr val="002060"/>
                </a:solidFill>
              </a:rPr>
              <a:t>Реализация проекта. Заключительный этап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92696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Выставка семейных работ «Такие разные бабочки»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5601" name="Picture 1" descr="C:\Users\Пользователь\Desktop\с телефона\IMG_20180831_105228.jpg"/>
          <p:cNvPicPr>
            <a:picLocks noChangeAspect="1" noChangeArrowheads="1"/>
          </p:cNvPicPr>
          <p:nvPr/>
        </p:nvPicPr>
        <p:blipFill>
          <a:blip r:embed="rId3" cstate="print"/>
          <a:srcRect l="4066" r="3087"/>
          <a:stretch>
            <a:fillRect/>
          </a:stretch>
        </p:blipFill>
        <p:spPr bwMode="auto">
          <a:xfrm>
            <a:off x="0" y="1196752"/>
            <a:ext cx="9033100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6218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700" b="1" dirty="0" smtClean="0">
                <a:solidFill>
                  <a:srgbClr val="002060"/>
                </a:solidFill>
              </a:rPr>
              <a:t>Реализация проекта. Заключительный этап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92696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Выставка семейных работ «Такие разные бабочки»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8916" name="Picture 4" descr="https://pp.userapi.com/c848528/v848528476/6f202/uVGQM-H9xBM.jpg"/>
          <p:cNvPicPr>
            <a:picLocks noChangeAspect="1" noChangeArrowheads="1"/>
          </p:cNvPicPr>
          <p:nvPr/>
        </p:nvPicPr>
        <p:blipFill>
          <a:blip r:embed="rId3" cstate="print"/>
          <a:srcRect l="14740" r="8612"/>
          <a:stretch>
            <a:fillRect/>
          </a:stretch>
        </p:blipFill>
        <p:spPr bwMode="auto">
          <a:xfrm>
            <a:off x="0" y="1196752"/>
            <a:ext cx="499722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https://pp.userapi.com/c849520/v849520476/6e29d/DkAI21g-56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230008"/>
            <a:ext cx="3168351" cy="5627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C:\Users\Пользователь\Desktop\с телефона\IMG_20180831_105344.jpg"/>
          <p:cNvPicPr>
            <a:picLocks noChangeAspect="1" noChangeArrowheads="1"/>
          </p:cNvPicPr>
          <p:nvPr/>
        </p:nvPicPr>
        <p:blipFill>
          <a:blip r:embed="rId5" cstate="print"/>
          <a:srcRect t="10791" b="24460"/>
          <a:stretch>
            <a:fillRect/>
          </a:stretch>
        </p:blipFill>
        <p:spPr bwMode="auto">
          <a:xfrm>
            <a:off x="2699792" y="3210976"/>
            <a:ext cx="3168352" cy="364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95536" y="49411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013176"/>
            <a:ext cx="3131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Семья Орловых за работой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3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6218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700" b="1" dirty="0" smtClean="0">
                <a:solidFill>
                  <a:srgbClr val="002060"/>
                </a:solidFill>
              </a:rPr>
              <a:t>Реализация проекта. Заключительный этап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6" y="49411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бабочки 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908720"/>
            <a:ext cx="8430903" cy="4742383"/>
          </a:xfrm>
          <a:prstGeom prst="rect">
            <a:avLst/>
          </a:prstGeom>
        </p:spPr>
      </p:pic>
      <p:pic>
        <p:nvPicPr>
          <p:cNvPr id="40962" name="Picture 2" descr="http://img-fotki.yandex.ru/get/9150/47407354.f05/0_1694c8_a5a50390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821010"/>
            <a:ext cx="3024336" cy="30369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275856" y="602128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Вот, что мы узнали о бабочках!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Подготовительный этап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Picture 2" descr="&amp;Kcy;&amp;lcy;&amp;icy;&amp;pcy;&amp;acy;&amp;rcy;&amp;tcy;&amp;ycy; &amp;bcy;&amp;acy;&amp;bcy;&amp;ocy;&amp;chcy;&amp;kcy;&amp;icy;"/>
          <p:cNvPicPr>
            <a:picLocks noChangeAspect="1" noChangeArrowheads="1"/>
          </p:cNvPicPr>
          <p:nvPr/>
        </p:nvPicPr>
        <p:blipFill>
          <a:blip r:embed="rId3" cstate="print"/>
          <a:srcRect t="52415"/>
          <a:stretch>
            <a:fillRect/>
          </a:stretch>
        </p:blipFill>
        <p:spPr bwMode="auto">
          <a:xfrm rot="938184">
            <a:off x="-439022" y="3625988"/>
            <a:ext cx="3143240" cy="2957440"/>
          </a:xfrm>
          <a:prstGeom prst="rect">
            <a:avLst/>
          </a:prstGeom>
          <a:noFill/>
        </p:spPr>
      </p:pic>
      <p:sp>
        <p:nvSpPr>
          <p:cNvPr id="6" name="Вертикальный свиток 5"/>
          <p:cNvSpPr/>
          <p:nvPr/>
        </p:nvSpPr>
        <p:spPr>
          <a:xfrm>
            <a:off x="2555776" y="2708920"/>
            <a:ext cx="3960440" cy="3960440"/>
          </a:xfrm>
          <a:prstGeom prst="vertic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131840" y="3789040"/>
            <a:ext cx="280831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ea typeface="Calibri" pitchFamily="34" charset="0"/>
                <a:cs typeface="Times New Roman" pitchFamily="18" charset="0"/>
              </a:rPr>
              <a:t>Бабочки летают повсюду, их можно увидеть весной и летом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5896" y="270892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Что мы знаем?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4" name="Picture 2" descr="http://img-fotki.yandex.ru/get/9748/47407354.f05/0_1694e7_2fae7fe4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331640" y="836712"/>
            <a:ext cx="3233375" cy="2736304"/>
          </a:xfrm>
          <a:prstGeom prst="rect">
            <a:avLst/>
          </a:prstGeom>
          <a:noFill/>
        </p:spPr>
      </p:pic>
      <p:pic>
        <p:nvPicPr>
          <p:cNvPr id="15" name="Picture 6" descr="http://galerey-room.ru/images/041345_13853420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1661" flipH="1">
            <a:off x="4787041" y="431064"/>
            <a:ext cx="3384376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Подготовительный этап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Picture 2" descr="&amp;Kcy;&amp;lcy;&amp;icy;&amp;pcy;&amp;acy;&amp;rcy;&amp;tcy;&amp;ycy; &amp;bcy;&amp;acy;&amp;bcy;&amp;ocy;&amp;chcy;&amp;k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8184">
            <a:off x="0" y="428604"/>
            <a:ext cx="3143240" cy="6215105"/>
          </a:xfrm>
          <a:prstGeom prst="rect">
            <a:avLst/>
          </a:prstGeom>
          <a:noFill/>
        </p:spPr>
      </p:pic>
      <p:sp>
        <p:nvSpPr>
          <p:cNvPr id="6" name="Вертикальный свиток 5"/>
          <p:cNvSpPr/>
          <p:nvPr/>
        </p:nvSpPr>
        <p:spPr>
          <a:xfrm>
            <a:off x="2555776" y="2708920"/>
            <a:ext cx="3960440" cy="3960440"/>
          </a:xfrm>
          <a:prstGeom prst="verticalScroll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://img-fotki.yandex.ru/get/9748/47407354.f05/0_1694e7_2fae7fe4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48680"/>
            <a:ext cx="3491880" cy="2955069"/>
          </a:xfrm>
          <a:prstGeom prst="rect">
            <a:avLst/>
          </a:prstGeom>
          <a:noFill/>
        </p:spPr>
      </p:pic>
      <p:pic>
        <p:nvPicPr>
          <p:cNvPr id="4102" name="Picture 6" descr="http://galerey-room.ru/images/041345_13853420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32656"/>
            <a:ext cx="3384376" cy="3384376"/>
          </a:xfrm>
          <a:prstGeom prst="rect">
            <a:avLst/>
          </a:prstGeom>
          <a:noFill/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3131840" y="3356992"/>
            <a:ext cx="28083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Бабочка – это насекомое?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Как появляются бабочки?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Для чего они нужны?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Какую пользу и вред приносят?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63888" y="270892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Что хотим узнать?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0" y="188640"/>
            <a:ext cx="7559824" cy="864096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Реализация проекта. </a:t>
            </a:r>
            <a:b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ОО «Познавательное развитие»</a:t>
            </a: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" name="Picture 6" descr="http://img-fotki.yandex.ru/get/5603/ladyo2004.1fa/0_5b321_9f8673d8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41716">
            <a:off x="214282" y="6215082"/>
            <a:ext cx="857256" cy="485779"/>
          </a:xfrm>
          <a:prstGeom prst="rect">
            <a:avLst/>
          </a:prstGeom>
          <a:noFill/>
        </p:spPr>
      </p:pic>
      <p:pic>
        <p:nvPicPr>
          <p:cNvPr id="5121" name="Picture 1" descr="C:\Users\Пользователь\Desktop\с телефона\IMG_20180829_0825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r="20081"/>
          <a:stretch>
            <a:fillRect/>
          </a:stretch>
        </p:blipFill>
        <p:spPr bwMode="auto">
          <a:xfrm>
            <a:off x="683568" y="836712"/>
            <a:ext cx="7294493" cy="5134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23528" y="60932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Просмотр видеофильма  «Дружная семья бабочек»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125" name="Picture 5" descr="http://ds-romaschka.ucoz.ru/publik/kkp/im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0"/>
            <a:ext cx="2411760" cy="2136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0" y="188640"/>
            <a:ext cx="7559824" cy="864096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Реализация проекта. </a:t>
            </a:r>
            <a:b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ОО «Познавательное развитие»</a:t>
            </a: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" name="Picture 6" descr="http://img-fotki.yandex.ru/get/5603/ladyo2004.1fa/0_5b321_9f8673d8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41716">
            <a:off x="214282" y="6215082"/>
            <a:ext cx="857256" cy="485779"/>
          </a:xfrm>
          <a:prstGeom prst="rect">
            <a:avLst/>
          </a:prstGeom>
          <a:noFill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Наблюдение за бабочками на прогулке.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Цель: развитие познавательного интереса к жизни бабочек в природе,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активизациия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словаря новыми словами: («Капустница», «Крапивница», «Лимонница»).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0722" name="Picture 2" descr="C:\Users\Пользователь\Desktop\с телефона\IMG_20180817_114506.jpg"/>
          <p:cNvPicPr>
            <a:picLocks noChangeAspect="1" noChangeArrowheads="1"/>
          </p:cNvPicPr>
          <p:nvPr/>
        </p:nvPicPr>
        <p:blipFill>
          <a:blip r:embed="rId4" cstate="print"/>
          <a:srcRect l="11392" t="9001"/>
          <a:stretch>
            <a:fillRect/>
          </a:stretch>
        </p:blipFill>
        <p:spPr bwMode="auto">
          <a:xfrm>
            <a:off x="0" y="836712"/>
            <a:ext cx="6552728" cy="378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Пользователь\Desktop\Безымянный.png"/>
          <p:cNvPicPr>
            <a:picLocks noChangeAspect="1" noChangeArrowheads="1"/>
          </p:cNvPicPr>
          <p:nvPr/>
        </p:nvPicPr>
        <p:blipFill>
          <a:blip r:embed="rId5" cstate="print"/>
          <a:srcRect l="10016" r="9276"/>
          <a:stretch>
            <a:fillRect/>
          </a:stretch>
        </p:blipFill>
        <p:spPr bwMode="auto">
          <a:xfrm>
            <a:off x="4067944" y="1578165"/>
            <a:ext cx="5076056" cy="3714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://image.ourclipart.com/174/1741793/animated-butterfly-clipar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04664"/>
            <a:ext cx="2016224" cy="1746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0" y="188640"/>
            <a:ext cx="7559824" cy="864096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Реализация проекта. </a:t>
            </a:r>
            <a:b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ОО «Познавательное развитие»</a:t>
            </a: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2008" y="980728"/>
            <a:ext cx="9216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Проблемная ситуация «Чем бабочка похожа на слона?»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Изучаем животный мир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644008" y="1484784"/>
            <a:ext cx="3520182" cy="307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95536" y="1772816"/>
            <a:ext cx="457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Ответы детей: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 у бабочки есть рот, как у слона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у бабочки и слона есть глазки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уши у слона похожи на крылья бабочки</a:t>
            </a:r>
          </a:p>
          <a:p>
            <a:pPr>
              <a:buClr>
                <a:schemeClr val="tx1"/>
              </a:buClr>
              <a:buFont typeface="Wingdings" pitchFamily="2" charset="2"/>
              <a:buChar char="ü"/>
            </a:pPr>
            <a:endParaRPr lang="ru-RU" sz="2800" dirty="0"/>
          </a:p>
        </p:txBody>
      </p:sp>
      <p:pic>
        <p:nvPicPr>
          <p:cNvPr id="21506" name="Picture 2" descr="https://static.vl.ru/catalog/1490266235038_big_dvh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861048"/>
            <a:ext cx="2195736" cy="2079362"/>
          </a:xfrm>
          <a:prstGeom prst="rect">
            <a:avLst/>
          </a:prstGeom>
          <a:noFill/>
        </p:spPr>
      </p:pic>
      <p:pic>
        <p:nvPicPr>
          <p:cNvPr id="21508" name="Picture 4" descr="http://image.ourclipart.com/174/1741793/animated-butterfly-clipar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7776" y="3789040"/>
            <a:ext cx="2016224" cy="1746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0" y="0"/>
            <a:ext cx="924372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0" y="188640"/>
            <a:ext cx="7559824" cy="864096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Реализация проекта. </a:t>
            </a:r>
            <a:b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ОО «Познавательное развитие»</a:t>
            </a: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2008" y="764704"/>
            <a:ext cx="9216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Опытно-экспериментальная деятельность для решения проблемной ситуации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2530" name="Picture 2" descr="C:\Users\Пользователь\Desktop\с телефона\IMG_20180829_115613.jpg"/>
          <p:cNvPicPr>
            <a:picLocks noChangeAspect="1" noChangeArrowheads="1"/>
          </p:cNvPicPr>
          <p:nvPr/>
        </p:nvPicPr>
        <p:blipFill>
          <a:blip r:embed="rId3" cstate="print"/>
          <a:srcRect l="9091" r="14286"/>
          <a:stretch>
            <a:fillRect/>
          </a:stretch>
        </p:blipFill>
        <p:spPr bwMode="auto">
          <a:xfrm>
            <a:off x="179512" y="2420888"/>
            <a:ext cx="4248472" cy="3118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572000" y="2020198"/>
            <a:ext cx="4572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Необходимые материалы: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Небольшой стеклянный аквариум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Мелкая сетка или стекло, чтобы закрыть аквариум сверху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Лупа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Сачок для бабочек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Стеклянная банка с крышкой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Деревянный брусок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Спелый банан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Сахарный песок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" name="Picture 2" descr="https://static.vl.ru/catalog/1490266235038_big_dvh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2195736" cy="2079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amp;Zcy;&amp;iecy;&amp;lcy;&amp;iecy;&amp;ncy;&amp;ycy;&amp;jcy; &amp;vcy;&amp;iecy;&amp;scy;&amp;iecy;&amp;ncy;&amp;ncy;&amp;icy;&amp;jcy; &amp;fcy;&amp;ocy;&amp;ncy; Green spring background"/>
          <p:cNvPicPr>
            <a:picLocks noChangeAspect="1" noChangeArrowheads="1"/>
          </p:cNvPicPr>
          <p:nvPr/>
        </p:nvPicPr>
        <p:blipFill>
          <a:blip r:embed="rId2" cstate="print">
            <a:lum bright="16000" contrast="-14000"/>
          </a:blip>
          <a:srcRect t="29838" r="30890"/>
          <a:stretch>
            <a:fillRect/>
          </a:stretch>
        </p:blipFill>
        <p:spPr bwMode="auto">
          <a:xfrm>
            <a:off x="-99720" y="0"/>
            <a:ext cx="924372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0" y="188640"/>
            <a:ext cx="7559824" cy="864096"/>
          </a:xfrm>
        </p:spPr>
        <p:txBody>
          <a:bodyPr>
            <a:no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Реализация проекта. </a:t>
            </a:r>
            <a:b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ea typeface="Calibri" charset="-52"/>
                <a:cs typeface="Times New Roman" pitchFamily="18" charset="0"/>
              </a:rPr>
              <a:t>ОО «Познавательное развитие»</a:t>
            </a:r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Comic Sans MS" pitchFamily="66" charset="0"/>
                <a:cs typeface="Arial" pitchFamily="34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2008" y="836712"/>
            <a:ext cx="9216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Проблемная ситуация «Чем бабочка похожа на слона?»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3555" name="Picture 3" descr="C:\Users\Пользователь\Desktop\с телефона\IMG_20180829_120456.jpg"/>
          <p:cNvPicPr>
            <a:picLocks noChangeAspect="1" noChangeArrowheads="1"/>
          </p:cNvPicPr>
          <p:nvPr/>
        </p:nvPicPr>
        <p:blipFill>
          <a:blip r:embed="rId3" cstate="print"/>
          <a:srcRect l="15561"/>
          <a:stretch>
            <a:fillRect/>
          </a:stretch>
        </p:blipFill>
        <p:spPr bwMode="auto">
          <a:xfrm>
            <a:off x="3955505" y="3401616"/>
            <a:ext cx="5188495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C:\Users\Пользователь\Desktop\с телефона\IMG_20180829_121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180528" y="1268760"/>
            <a:ext cx="537659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5076056" y="1340768"/>
            <a:ext cx="4067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Результат: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2C2C2C"/>
                </a:solidFill>
                <a:ea typeface="Times New Roman" pitchFamily="18" charset="0"/>
                <a:cs typeface="Arial" pitchFamily="34" charset="0"/>
              </a:rPr>
              <a:t>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C2C2C"/>
                </a:solidFill>
                <a:effectLst/>
                <a:ea typeface="Times New Roman" pitchFamily="18" charset="0"/>
                <a:cs typeface="Arial" pitchFamily="34" charset="0"/>
              </a:rPr>
              <a:t>абочка обнаружит еду и сядет на край чашечки с бананом. Возможно, не сразу, но через некоторое время можно увидеть, как бабочка разворачивает хоботок и начинает есть.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3558" name="Picture 6" descr="http://www.vector-finder.com/site-images/too_big/Free_Vector_Butterfly_600.jpg"/>
          <p:cNvPicPr>
            <a:picLocks noChangeAspect="1" noChangeArrowheads="1"/>
          </p:cNvPicPr>
          <p:nvPr/>
        </p:nvPicPr>
        <p:blipFill>
          <a:blip r:embed="rId5" cstate="print"/>
          <a:srcRect t="17062" r="31581"/>
          <a:stretch>
            <a:fillRect/>
          </a:stretch>
        </p:blipFill>
        <p:spPr bwMode="auto">
          <a:xfrm>
            <a:off x="0" y="4293096"/>
            <a:ext cx="3619278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632</Words>
  <Application>Microsoft Office PowerPoint</Application>
  <PresentationFormat>Экран (4:3)</PresentationFormat>
  <Paragraphs>80</Paragraphs>
  <Slides>23</Slides>
  <Notes>4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Acrobat Document</vt:lpstr>
      <vt:lpstr>Познавательно-творческий проект  «Бабочки – украшение лета»</vt:lpstr>
      <vt:lpstr>Проект«Бабочки – украшение лета»</vt:lpstr>
      <vt:lpstr>Подготовительный этап</vt:lpstr>
      <vt:lpstr>Подготовительный этап</vt:lpstr>
      <vt:lpstr>Реализация проекта.  ОО «Познавательное развитие» </vt:lpstr>
      <vt:lpstr>Реализация проекта.  ОО «Познавательное развитие» </vt:lpstr>
      <vt:lpstr>Реализация проекта.  ОО «Познавательное развитие» </vt:lpstr>
      <vt:lpstr>Реализация проекта.  ОО «Познавательное развитие» </vt:lpstr>
      <vt:lpstr>Реализация проекта.  ОО «Познавательное развитие» </vt:lpstr>
      <vt:lpstr>Реализация проекта. ОО «Художественно-эстетическое развитие» </vt:lpstr>
      <vt:lpstr>Реализация проекта. ОО «Художественно-эстетическое развитие» </vt:lpstr>
      <vt:lpstr>Реализация проекта. ОО «Художественно-эстетическое развитие» </vt:lpstr>
      <vt:lpstr>Реализация проекта ОО «Речевое развитие»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U2</dc:creator>
  <cp:lastModifiedBy>Пользователь</cp:lastModifiedBy>
  <cp:revision>43</cp:revision>
  <dcterms:created xsi:type="dcterms:W3CDTF">2015-03-03T19:22:52Z</dcterms:created>
  <dcterms:modified xsi:type="dcterms:W3CDTF">2018-09-06T07:31:49Z</dcterms:modified>
</cp:coreProperties>
</file>