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1">
                <a:solidFill>
                  <a:srgbClr val="00AF5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1">
                <a:solidFill>
                  <a:srgbClr val="00AF5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1">
                <a:solidFill>
                  <a:srgbClr val="00AF5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3930" y="33528"/>
            <a:ext cx="7616139" cy="5568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1">
                <a:solidFill>
                  <a:srgbClr val="00AF5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11/11/2016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7200" y="152400"/>
            <a:ext cx="8498155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895"/>
              </a:lnSpc>
            </a:pPr>
            <a:r>
              <a:rPr sz="1600" b="1" i="1" spc="-5" dirty="0">
                <a:solidFill>
                  <a:srgbClr val="006FC0"/>
                </a:solidFill>
                <a:latin typeface="Arial"/>
                <a:cs typeface="Arial"/>
              </a:rPr>
              <a:t>муниципальное </a:t>
            </a:r>
            <a:r>
              <a:rPr sz="1600" b="1" i="1" spc="-10" dirty="0">
                <a:solidFill>
                  <a:srgbClr val="006FC0"/>
                </a:solidFill>
                <a:latin typeface="Arial"/>
                <a:cs typeface="Arial"/>
              </a:rPr>
              <a:t>дошкольное </a:t>
            </a:r>
            <a:r>
              <a:rPr sz="1600" b="1" i="1" spc="-15" dirty="0">
                <a:solidFill>
                  <a:srgbClr val="006FC0"/>
                </a:solidFill>
                <a:latin typeface="Arial"/>
                <a:cs typeface="Arial"/>
              </a:rPr>
              <a:t>образовательное </a:t>
            </a:r>
            <a:r>
              <a:rPr sz="1600" b="1" i="1" spc="-5" dirty="0">
                <a:solidFill>
                  <a:srgbClr val="006FC0"/>
                </a:solidFill>
                <a:latin typeface="Arial"/>
                <a:cs typeface="Arial"/>
              </a:rPr>
              <a:t>учреждение </a:t>
            </a:r>
            <a:r>
              <a:rPr sz="1600" b="1" i="1" spc="-10" dirty="0">
                <a:solidFill>
                  <a:srgbClr val="006FC0"/>
                </a:solidFill>
                <a:latin typeface="Arial"/>
                <a:cs typeface="Arial"/>
              </a:rPr>
              <a:t>«Детский </a:t>
            </a:r>
            <a:r>
              <a:rPr sz="1600" b="1" i="1" spc="-5" dirty="0">
                <a:solidFill>
                  <a:srgbClr val="006FC0"/>
                </a:solidFill>
                <a:latin typeface="Arial"/>
                <a:cs typeface="Arial"/>
              </a:rPr>
              <a:t>сад</a:t>
            </a:r>
            <a:r>
              <a:rPr sz="1600" b="1" i="1" spc="5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600" b="1" i="1" spc="-5" dirty="0">
                <a:solidFill>
                  <a:srgbClr val="006FC0"/>
                </a:solidFill>
                <a:latin typeface="Arial"/>
                <a:cs typeface="Arial"/>
              </a:rPr>
              <a:t>№10»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81505" y="483108"/>
            <a:ext cx="7028815" cy="9759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0985" marR="5080" indent="-248920">
              <a:lnSpc>
                <a:spcPts val="3840"/>
              </a:lnSpc>
            </a:pPr>
            <a:r>
              <a:rPr sz="3200" b="0" spc="-20" dirty="0">
                <a:solidFill>
                  <a:srgbClr val="006FC0"/>
                </a:solidFill>
                <a:latin typeface="Arial"/>
                <a:cs typeface="Arial"/>
              </a:rPr>
              <a:t>Познавательный </a:t>
            </a:r>
            <a:r>
              <a:rPr sz="3200" b="0" dirty="0">
                <a:solidFill>
                  <a:srgbClr val="006FC0"/>
                </a:solidFill>
                <a:latin typeface="Arial"/>
                <a:cs typeface="Arial"/>
              </a:rPr>
              <a:t>проект для</a:t>
            </a:r>
            <a:r>
              <a:rPr sz="3200" b="0" spc="-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3200" b="0" spc="-10" dirty="0">
                <a:solidFill>
                  <a:srgbClr val="006FC0"/>
                </a:solidFill>
                <a:latin typeface="Arial"/>
                <a:cs typeface="Arial"/>
              </a:rPr>
              <a:t>детей  </a:t>
            </a:r>
            <a:r>
              <a:rPr sz="3200" b="0" i="1" spc="-5" dirty="0">
                <a:solidFill>
                  <a:srgbClr val="006FC0"/>
                </a:solidFill>
                <a:latin typeface="Arial"/>
                <a:cs typeface="Arial"/>
              </a:rPr>
              <a:t>младшего </a:t>
            </a:r>
            <a:r>
              <a:rPr sz="3200" b="0" i="1" spc="-10" dirty="0">
                <a:solidFill>
                  <a:srgbClr val="006FC0"/>
                </a:solidFill>
                <a:latin typeface="Arial"/>
                <a:cs typeface="Arial"/>
              </a:rPr>
              <a:t>дошкольного</a:t>
            </a:r>
            <a:r>
              <a:rPr sz="3200" b="0" i="1" spc="-10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3200" b="0" i="1" spc="-25" dirty="0">
                <a:solidFill>
                  <a:srgbClr val="006FC0"/>
                </a:solidFill>
                <a:latin typeface="Arial"/>
                <a:cs typeface="Arial"/>
              </a:rPr>
              <a:t>возраста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27701" y="6062471"/>
            <a:ext cx="329882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Выполнила</a:t>
            </a:r>
            <a:r>
              <a:rPr sz="1800" b="1" spc="-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воспитатель </a:t>
            </a:r>
            <a:r>
              <a:rPr sz="1800" b="1" dirty="0">
                <a:latin typeface="Arial"/>
                <a:cs typeface="Arial"/>
              </a:rPr>
              <a:t>Добрягина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М.В.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82595" y="1458467"/>
            <a:ext cx="4556759" cy="739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35852" y="1458467"/>
            <a:ext cx="729996" cy="739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40635" y="2007107"/>
            <a:ext cx="5314188" cy="7391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51319" y="2007107"/>
            <a:ext cx="729996" cy="739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312035" y="1591309"/>
            <a:ext cx="4735830" cy="1097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41959">
              <a:lnSpc>
                <a:spcPct val="100000"/>
              </a:lnSpc>
            </a:pPr>
            <a:r>
              <a:rPr sz="3600" b="1" dirty="0">
                <a:solidFill>
                  <a:srgbClr val="006FC0"/>
                </a:solidFill>
                <a:latin typeface="Arial"/>
                <a:cs typeface="Arial"/>
              </a:rPr>
              <a:t>«Органы </a:t>
            </a:r>
            <a:r>
              <a:rPr sz="3600" b="1" spc="-15" dirty="0">
                <a:solidFill>
                  <a:srgbClr val="006FC0"/>
                </a:solidFill>
                <a:latin typeface="Arial"/>
                <a:cs typeface="Arial"/>
              </a:rPr>
              <a:t>чувств:  нос, </a:t>
            </a:r>
            <a:r>
              <a:rPr sz="3600" b="1" spc="-20" dirty="0">
                <a:solidFill>
                  <a:srgbClr val="006FC0"/>
                </a:solidFill>
                <a:latin typeface="Arial"/>
                <a:cs typeface="Arial"/>
              </a:rPr>
              <a:t>глаза, </a:t>
            </a:r>
            <a:r>
              <a:rPr sz="3600" b="1" spc="-5" dirty="0">
                <a:solidFill>
                  <a:srgbClr val="006FC0"/>
                </a:solidFill>
                <a:latin typeface="Arial"/>
                <a:cs typeface="Arial"/>
              </a:rPr>
              <a:t>уши,</a:t>
            </a:r>
            <a:r>
              <a:rPr sz="3600" b="1" spc="-3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3600" b="1" spc="-25" dirty="0">
                <a:solidFill>
                  <a:srgbClr val="006FC0"/>
                </a:solidFill>
                <a:latin typeface="Arial"/>
                <a:cs typeface="Arial"/>
              </a:rPr>
              <a:t>рот»</a:t>
            </a:r>
            <a:endParaRPr sz="36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555" y="2569044"/>
            <a:ext cx="4464558" cy="37896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41347" y="6188557"/>
            <a:ext cx="3712210" cy="62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56845">
              <a:lnSpc>
                <a:spcPct val="100000"/>
              </a:lnSpc>
            </a:pPr>
            <a:r>
              <a:rPr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Д.И. </a:t>
            </a:r>
            <a:r>
              <a:rPr sz="2000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«Наш </a:t>
            </a:r>
            <a:r>
              <a:rPr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прекрасный </a:t>
            </a:r>
            <a:r>
              <a:rPr sz="2000" spc="-2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чудо-  </a:t>
            </a:r>
            <a:r>
              <a:rPr sz="2000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рот </a:t>
            </a:r>
            <a:r>
              <a:rPr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 нем </a:t>
            </a:r>
            <a:r>
              <a:rPr sz="2000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много </a:t>
            </a:r>
            <a:r>
              <a:rPr sz="2000" spc="-2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зубиков</a:t>
            </a:r>
            <a:r>
              <a:rPr sz="2000" spc="-12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живет»</a:t>
            </a:r>
            <a:endParaRPr sz="20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47028" y="4475226"/>
            <a:ext cx="2680970" cy="316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Д.И. </a:t>
            </a:r>
            <a:r>
              <a:rPr sz="2000" spc="-2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«Узнай </a:t>
            </a:r>
            <a:r>
              <a:rPr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по</a:t>
            </a:r>
            <a:r>
              <a:rPr sz="2000" spc="-12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запаху»</a:t>
            </a:r>
            <a:endParaRPr sz="20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94560" y="3211067"/>
            <a:ext cx="3293364" cy="29855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47217" y="37083"/>
            <a:ext cx="2952750" cy="316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Д.И. </a:t>
            </a:r>
            <a:r>
              <a:rPr sz="2000" b="0" i="0" spc="-3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«Ушки </a:t>
            </a:r>
            <a:r>
              <a:rPr sz="2000" b="0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на</a:t>
            </a:r>
            <a:r>
              <a:rPr sz="2000" b="0" i="0" spc="-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000" b="0" i="0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макушке»</a:t>
            </a:r>
            <a:endParaRPr sz="2000" b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34584" y="0"/>
            <a:ext cx="3549396" cy="4378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30708"/>
            <a:ext cx="4130040" cy="3099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4256151"/>
            <a:ext cx="2268537" cy="26018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739" y="35052"/>
            <a:ext cx="2265680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spc="-4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С.Р.И. </a:t>
            </a:r>
            <a:r>
              <a:rPr sz="2400" b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«У</a:t>
            </a:r>
            <a:r>
              <a:rPr sz="2400" b="0" spc="-3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b="0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врача»</a:t>
            </a:r>
            <a:endParaRPr sz="2400" b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9936" y="547116"/>
            <a:ext cx="2523744" cy="44516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39" y="5768949"/>
            <a:ext cx="3127375" cy="742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i="1" spc="-1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Проблемная</a:t>
            </a:r>
            <a:r>
              <a:rPr sz="2400" i="1" spc="-6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i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ситуация</a:t>
            </a:r>
            <a:endParaRPr sz="24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529590" algn="l"/>
              </a:tabLst>
            </a:pPr>
            <a:r>
              <a:rPr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«У	</a:t>
            </a:r>
            <a:r>
              <a:rPr sz="2400" i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Оли </a:t>
            </a:r>
            <a:r>
              <a:rPr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уши</a:t>
            </a:r>
            <a:r>
              <a:rPr sz="2400" i="1" spc="-6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i="1" spc="-2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заболели»</a:t>
            </a:r>
            <a:endParaRPr sz="24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89959" y="4291584"/>
            <a:ext cx="5495544" cy="23103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87039" y="330708"/>
            <a:ext cx="6124956" cy="3447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312" y="1325625"/>
            <a:ext cx="2374900" cy="3182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3016" y="366014"/>
            <a:ext cx="7840980" cy="4991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Восприятие </a:t>
            </a:r>
            <a:r>
              <a:rPr sz="3200" spc="-1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художественной</a:t>
            </a:r>
            <a:r>
              <a:rPr sz="3200" spc="-1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3200" spc="-1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литературы</a:t>
            </a:r>
            <a:endParaRPr sz="32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419475" y="2060575"/>
            <a:ext cx="2376551" cy="3101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43726" y="1341500"/>
            <a:ext cx="2222500" cy="278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7217" y="5479491"/>
            <a:ext cx="6786245" cy="438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i="1" spc="-1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Чтение </a:t>
            </a:r>
            <a:r>
              <a:rPr sz="2800" i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книг и </a:t>
            </a:r>
            <a:r>
              <a:rPr sz="2800" i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заучивание</a:t>
            </a:r>
            <a:r>
              <a:rPr sz="2800" i="1" spc="5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800" i="1" spc="-1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стихотворений</a:t>
            </a:r>
            <a:endParaRPr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42607" y="4292535"/>
            <a:ext cx="2501392" cy="25654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85800">
              <a:lnSpc>
                <a:spcPct val="100000"/>
              </a:lnSpc>
            </a:pPr>
            <a:r>
              <a:rPr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Двигательная</a:t>
            </a:r>
            <a:r>
              <a:rPr spc="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деятельность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35279" y="5913424"/>
            <a:ext cx="2919095" cy="742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11454">
              <a:lnSpc>
                <a:spcPct val="100000"/>
              </a:lnSpc>
            </a:pPr>
            <a:r>
              <a:rPr sz="2400" i="1" spc="-1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Гимнастика </a:t>
            </a:r>
            <a:r>
              <a:rPr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«Для  </a:t>
            </a:r>
            <a:r>
              <a:rPr sz="2400" i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здоровья </a:t>
            </a:r>
            <a:r>
              <a:rPr sz="2400" i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наших</a:t>
            </a:r>
            <a:r>
              <a:rPr sz="2400" i="1" spc="-2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i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глаз»</a:t>
            </a:r>
            <a:endParaRPr sz="24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923032"/>
            <a:ext cx="5143500" cy="2955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77740" y="618744"/>
            <a:ext cx="4366260" cy="2609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88026" y="3393313"/>
            <a:ext cx="3609975" cy="743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i="1" spc="-1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Дыхательная</a:t>
            </a:r>
            <a:r>
              <a:rPr sz="2400" i="1" spc="-4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i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гимнастика</a:t>
            </a:r>
            <a:endParaRPr sz="24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«Дышим</a:t>
            </a:r>
            <a:r>
              <a:rPr sz="2400" i="1" spc="-9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i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по-разному»</a:t>
            </a:r>
            <a:endParaRPr sz="24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260350"/>
            <a:ext cx="2387600" cy="2835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27220" y="330708"/>
            <a:ext cx="4716780" cy="3726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835777" y="4112641"/>
            <a:ext cx="2695575" cy="743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930">
              <a:lnSpc>
                <a:spcPct val="100000"/>
              </a:lnSpc>
            </a:pPr>
            <a:r>
              <a:rPr sz="2400" i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Подвижные</a:t>
            </a:r>
            <a:r>
              <a:rPr sz="2400" i="1" spc="-1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игры:</a:t>
            </a:r>
            <a:endParaRPr sz="24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«У </a:t>
            </a:r>
            <a:r>
              <a:rPr sz="2400" i="1" spc="-2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медведя во</a:t>
            </a:r>
            <a:r>
              <a:rPr sz="2400" i="1" spc="-4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i="1" spc="-1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бору»</a:t>
            </a:r>
            <a:endParaRPr sz="24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4014" y="1089914"/>
            <a:ext cx="275399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633730">
              <a:lnSpc>
                <a:spcPct val="100000"/>
              </a:lnSpc>
            </a:pPr>
            <a:r>
              <a:rPr sz="2000" b="0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Музыкально-  </a:t>
            </a:r>
            <a:r>
              <a:rPr sz="2000" b="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ритмические</a:t>
            </a:r>
            <a:r>
              <a:rPr sz="2000" b="0" i="1" spc="-12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000" b="0" i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движения</a:t>
            </a:r>
            <a:endParaRPr sz="2000" b="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2459" y="1699767"/>
            <a:ext cx="203898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000" i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«Шагаем</a:t>
            </a:r>
            <a:r>
              <a:rPr sz="2000" i="1" spc="-13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000" i="1" spc="-1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как</a:t>
            </a:r>
            <a:endParaRPr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i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физкультурники»</a:t>
            </a:r>
            <a:endParaRPr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2563367"/>
            <a:ext cx="4706112" cy="3503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13733" y="4724400"/>
            <a:ext cx="2172842" cy="1917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11928" y="1733803"/>
            <a:ext cx="3938270" cy="438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i="1" spc="-1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Рисование </a:t>
            </a:r>
            <a:r>
              <a:rPr sz="28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«Наши</a:t>
            </a:r>
            <a:r>
              <a:rPr sz="2800" i="1" spc="-5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800" i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глаза»</a:t>
            </a:r>
            <a:endParaRPr sz="28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635" y="4763770"/>
            <a:ext cx="259969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Лепка</a:t>
            </a:r>
            <a:r>
              <a:rPr sz="2400" i="1" spc="-7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400" i="1" spc="-2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«Колобок»</a:t>
            </a:r>
            <a:endParaRPr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>
                <a:solidFill>
                  <a:srgbClr val="0070C0"/>
                </a:solidFill>
              </a:rPr>
              <a:t>Продуктивная</a:t>
            </a:r>
            <a:r>
              <a:rPr spc="-50" dirty="0">
                <a:solidFill>
                  <a:srgbClr val="0070C0"/>
                </a:solidFill>
              </a:rPr>
              <a:t> </a:t>
            </a:r>
            <a:r>
              <a:rPr dirty="0">
                <a:solidFill>
                  <a:srgbClr val="0070C0"/>
                </a:solidFill>
              </a:rPr>
              <a:t>деятельность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618744"/>
            <a:ext cx="4777740" cy="40355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30140" y="2420111"/>
            <a:ext cx="4213860" cy="42138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59176" y="4625975"/>
            <a:ext cx="2533650" cy="22320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4039" y="1708404"/>
            <a:ext cx="3374136" cy="24551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8175" y="1773301"/>
            <a:ext cx="3190875" cy="2271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9125" y="1754251"/>
            <a:ext cx="3228975" cy="2310130"/>
          </a:xfrm>
          <a:custGeom>
            <a:avLst/>
            <a:gdLst/>
            <a:ahLst/>
            <a:cxnLst/>
            <a:rect l="l" t="t" r="r" b="b"/>
            <a:pathLst>
              <a:path w="3228975" h="2310129">
                <a:moveTo>
                  <a:pt x="0" y="2309749"/>
                </a:moveTo>
                <a:lnTo>
                  <a:pt x="3228975" y="2309749"/>
                </a:lnTo>
                <a:lnTo>
                  <a:pt x="3228975" y="0"/>
                </a:lnTo>
                <a:lnTo>
                  <a:pt x="0" y="0"/>
                </a:lnTo>
                <a:lnTo>
                  <a:pt x="0" y="2309749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84064" y="1924811"/>
            <a:ext cx="3685032" cy="2462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48198" y="1989073"/>
            <a:ext cx="3502025" cy="2279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29276" y="1970023"/>
            <a:ext cx="3540125" cy="2317750"/>
          </a:xfrm>
          <a:custGeom>
            <a:avLst/>
            <a:gdLst/>
            <a:ahLst/>
            <a:cxnLst/>
            <a:rect l="l" t="t" r="r" b="b"/>
            <a:pathLst>
              <a:path w="3540125" h="2317750">
                <a:moveTo>
                  <a:pt x="0" y="2317750"/>
                </a:moveTo>
                <a:lnTo>
                  <a:pt x="3540125" y="2317750"/>
                </a:lnTo>
                <a:lnTo>
                  <a:pt x="3540125" y="0"/>
                </a:lnTo>
                <a:lnTo>
                  <a:pt x="0" y="0"/>
                </a:lnTo>
                <a:lnTo>
                  <a:pt x="0" y="2317750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9268" y="3416808"/>
            <a:ext cx="2490216" cy="33116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1523" y="3429000"/>
            <a:ext cx="2411476" cy="32321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2473" y="3409950"/>
            <a:ext cx="2449830" cy="3270250"/>
          </a:xfrm>
          <a:custGeom>
            <a:avLst/>
            <a:gdLst/>
            <a:ahLst/>
            <a:cxnLst/>
            <a:rect l="l" t="t" r="r" b="b"/>
            <a:pathLst>
              <a:path w="2449830" h="3270250">
                <a:moveTo>
                  <a:pt x="0" y="3270250"/>
                </a:moveTo>
                <a:lnTo>
                  <a:pt x="2449576" y="3270250"/>
                </a:lnTo>
                <a:lnTo>
                  <a:pt x="2449576" y="0"/>
                </a:lnTo>
                <a:lnTo>
                  <a:pt x="0" y="0"/>
                </a:lnTo>
                <a:lnTo>
                  <a:pt x="0" y="3270250"/>
                </a:lnTo>
                <a:close/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14871" y="3848100"/>
            <a:ext cx="1872996" cy="26441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28207" y="3861053"/>
            <a:ext cx="1792986" cy="25648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09157" y="3842003"/>
            <a:ext cx="1831339" cy="2603500"/>
          </a:xfrm>
          <a:custGeom>
            <a:avLst/>
            <a:gdLst/>
            <a:ahLst/>
            <a:cxnLst/>
            <a:rect l="l" t="t" r="r" b="b"/>
            <a:pathLst>
              <a:path w="1831340" h="2603500">
                <a:moveTo>
                  <a:pt x="0" y="2602992"/>
                </a:moveTo>
                <a:lnTo>
                  <a:pt x="1831086" y="2602992"/>
                </a:lnTo>
                <a:lnTo>
                  <a:pt x="1831086" y="0"/>
                </a:lnTo>
                <a:lnTo>
                  <a:pt x="0" y="0"/>
                </a:lnTo>
                <a:lnTo>
                  <a:pt x="0" y="2602992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406523" y="29464"/>
            <a:ext cx="448818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dirty="0">
                <a:solidFill>
                  <a:srgbClr val="0070C0"/>
                </a:solidFill>
                <a:latin typeface="Franklin Gothic Medium"/>
                <a:cs typeface="Franklin Gothic Medium"/>
              </a:rPr>
              <a:t>Продукты</a:t>
            </a:r>
            <a:r>
              <a:rPr sz="4400" spc="-100" dirty="0">
                <a:solidFill>
                  <a:srgbClr val="0070C0"/>
                </a:solidFill>
                <a:latin typeface="Franklin Gothic Medium"/>
                <a:cs typeface="Franklin Gothic Medium"/>
              </a:rPr>
              <a:t> </a:t>
            </a:r>
            <a:r>
              <a:rPr sz="4400" dirty="0">
                <a:solidFill>
                  <a:srgbClr val="0070C0"/>
                </a:solidFill>
                <a:latin typeface="Franklin Gothic Medium"/>
                <a:cs typeface="Franklin Gothic Medium"/>
              </a:rPr>
              <a:t>проекта</a:t>
            </a:r>
            <a:endParaRPr sz="4400">
              <a:solidFill>
                <a:srgbClr val="0070C0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37130" y="720978"/>
            <a:ext cx="5630545" cy="9977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000" b="1" i="1" spc="-15" dirty="0">
                <a:solidFill>
                  <a:srgbClr val="0070C0"/>
                </a:solidFill>
                <a:latin typeface="Times New Roman"/>
                <a:cs typeface="Times New Roman"/>
              </a:rPr>
              <a:t>Лепбук </a:t>
            </a:r>
            <a:r>
              <a:rPr sz="4000" b="1" i="1" dirty="0">
                <a:solidFill>
                  <a:srgbClr val="0070C0"/>
                </a:solidFill>
                <a:latin typeface="Times New Roman"/>
                <a:cs typeface="Times New Roman"/>
              </a:rPr>
              <a:t>«Органы</a:t>
            </a:r>
            <a:r>
              <a:rPr sz="4000" b="1" i="1" spc="-5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40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чувств»</a:t>
            </a:r>
            <a:endParaRPr sz="4000" i="1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  <a:spcBef>
                <a:spcPts val="50"/>
              </a:spcBef>
            </a:pPr>
            <a:r>
              <a:rPr sz="2400" b="1" i="1" spc="-5" dirty="0">
                <a:solidFill>
                  <a:srgbClr val="0070C0"/>
                </a:solidFill>
                <a:latin typeface="Times New Roman"/>
                <a:cs typeface="Times New Roman"/>
              </a:rPr>
              <a:t>(работали над </a:t>
            </a:r>
            <a:r>
              <a:rPr sz="2400" b="1" i="1" spc="-30" dirty="0">
                <a:solidFill>
                  <a:srgbClr val="0070C0"/>
                </a:solidFill>
                <a:latin typeface="Times New Roman"/>
                <a:cs typeface="Times New Roman"/>
              </a:rPr>
              <a:t>лепбуком</a:t>
            </a:r>
            <a:r>
              <a:rPr sz="24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400" b="1" i="1" spc="-20" dirty="0">
                <a:solidFill>
                  <a:srgbClr val="0070C0"/>
                </a:solidFill>
                <a:latin typeface="Times New Roman"/>
                <a:cs typeface="Times New Roman"/>
              </a:rPr>
              <a:t>родители)</a:t>
            </a:r>
            <a:endParaRPr sz="2400" i="1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0"/>
            <a:ext cx="1614551" cy="17731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46960" y="4229098"/>
            <a:ext cx="3422904" cy="25039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11729" y="4293095"/>
            <a:ext cx="3240150" cy="23209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92679" y="4274045"/>
            <a:ext cx="3278504" cy="2359025"/>
          </a:xfrm>
          <a:custGeom>
            <a:avLst/>
            <a:gdLst/>
            <a:ahLst/>
            <a:cxnLst/>
            <a:rect l="l" t="t" r="r" b="b"/>
            <a:pathLst>
              <a:path w="3278504" h="2359025">
                <a:moveTo>
                  <a:pt x="0" y="2359025"/>
                </a:moveTo>
                <a:lnTo>
                  <a:pt x="3278251" y="2359025"/>
                </a:lnTo>
                <a:lnTo>
                  <a:pt x="3278251" y="0"/>
                </a:lnTo>
                <a:lnTo>
                  <a:pt x="0" y="0"/>
                </a:lnTo>
                <a:lnTo>
                  <a:pt x="0" y="2359025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11928" y="653922"/>
            <a:ext cx="3937635" cy="438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5" dirty="0">
                <a:solidFill>
                  <a:srgbClr val="0070C0"/>
                </a:solidFill>
                <a:latin typeface="Times New Roman"/>
                <a:cs typeface="Times New Roman"/>
              </a:rPr>
              <a:t>Рисование </a:t>
            </a:r>
            <a:r>
              <a:rPr sz="2800" spc="-5" dirty="0">
                <a:solidFill>
                  <a:srgbClr val="0070C0"/>
                </a:solidFill>
                <a:latin typeface="Times New Roman"/>
                <a:cs typeface="Times New Roman"/>
              </a:rPr>
              <a:t>«Наши</a:t>
            </a:r>
            <a:r>
              <a:rPr sz="2800" spc="-2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800" spc="-10" dirty="0">
                <a:solidFill>
                  <a:srgbClr val="0070C0"/>
                </a:solidFill>
                <a:latin typeface="Times New Roman"/>
                <a:cs typeface="Times New Roman"/>
              </a:rPr>
              <a:t>глаза»</a:t>
            </a:r>
            <a:endParaRPr sz="28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01767" y="1225296"/>
            <a:ext cx="4142232" cy="32613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0110" y="3251961"/>
            <a:ext cx="2599690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i="1" dirty="0">
                <a:solidFill>
                  <a:srgbClr val="0070C0"/>
                </a:solidFill>
                <a:latin typeface="Arial"/>
                <a:cs typeface="Arial"/>
              </a:rPr>
              <a:t>Лепка</a:t>
            </a:r>
            <a:r>
              <a:rPr sz="2400" b="1" i="1" spc="-7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2400" b="1" i="1" spc="-20" dirty="0">
                <a:solidFill>
                  <a:srgbClr val="0070C0"/>
                </a:solidFill>
                <a:latin typeface="Arial"/>
                <a:cs typeface="Arial"/>
              </a:rPr>
              <a:t>«Колобок»</a:t>
            </a:r>
            <a:endParaRPr sz="24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280415"/>
            <a:ext cx="4933188" cy="3006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23772" y="3642359"/>
            <a:ext cx="3925824" cy="2811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05967" y="6432499"/>
            <a:ext cx="4396105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i="1" spc="-10" dirty="0">
                <a:solidFill>
                  <a:srgbClr val="0070C0"/>
                </a:solidFill>
                <a:latin typeface="Times New Roman"/>
                <a:cs typeface="Times New Roman"/>
              </a:rPr>
              <a:t>Рисование «Украсим</a:t>
            </a:r>
            <a:r>
              <a:rPr sz="2400" b="1" i="1" spc="-35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2400" b="1" i="1" spc="-15" dirty="0">
                <a:solidFill>
                  <a:srgbClr val="0070C0"/>
                </a:solidFill>
                <a:latin typeface="Times New Roman"/>
                <a:cs typeface="Times New Roman"/>
              </a:rPr>
              <a:t>плоточки»</a:t>
            </a:r>
            <a:endParaRPr sz="24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294757" y="4653026"/>
            <a:ext cx="2498216" cy="22049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4508" y="222503"/>
            <a:ext cx="6751320" cy="1106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Музыкально-физкультурное</a:t>
            </a:r>
            <a:endParaRPr sz="36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</a:pPr>
            <a:r>
              <a:rPr sz="3600" b="1" i="1" spc="-1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развлечение</a:t>
            </a:r>
            <a:r>
              <a:rPr sz="3600" b="1" i="1" spc="-5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3600" b="1" i="1" spc="-2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«Колобок»</a:t>
            </a:r>
            <a:endParaRPr sz="36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411224"/>
            <a:ext cx="4681728" cy="46832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06111" y="2420110"/>
            <a:ext cx="4437888" cy="4437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69656" y="908050"/>
            <a:ext cx="1474342" cy="1628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357116" cy="43571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35196" y="2851402"/>
            <a:ext cx="4908804" cy="4006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129151"/>
            <a:ext cx="3095624" cy="27288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244475"/>
            <a:ext cx="8226425" cy="175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494151"/>
            <a:ext cx="3819525" cy="33638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778379" y="1875790"/>
            <a:ext cx="5315585" cy="2271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spc="-20" dirty="0">
                <a:solidFill>
                  <a:srgbClr val="073D86"/>
                </a:solidFill>
                <a:latin typeface="Times New Roman"/>
                <a:cs typeface="Times New Roman"/>
              </a:rPr>
              <a:t>Формирование</a:t>
            </a:r>
            <a:r>
              <a:rPr spc="-40" dirty="0">
                <a:solidFill>
                  <a:srgbClr val="073D86"/>
                </a:solidFill>
                <a:latin typeface="Times New Roman"/>
                <a:cs typeface="Times New Roman"/>
              </a:rPr>
              <a:t> </a:t>
            </a:r>
            <a:r>
              <a:rPr spc="-10" dirty="0">
                <a:solidFill>
                  <a:srgbClr val="073D86"/>
                </a:solidFill>
                <a:latin typeface="Times New Roman"/>
                <a:cs typeface="Times New Roman"/>
              </a:rPr>
              <a:t>начальных  </a:t>
            </a:r>
            <a:r>
              <a:rPr i="1" spc="-10" dirty="0">
                <a:solidFill>
                  <a:srgbClr val="073D86"/>
                </a:solidFill>
                <a:latin typeface="Times New Roman"/>
                <a:cs typeface="Times New Roman"/>
              </a:rPr>
              <a:t>представлений </a:t>
            </a:r>
            <a:r>
              <a:rPr i="1" spc="-25" dirty="0">
                <a:solidFill>
                  <a:srgbClr val="073D86"/>
                </a:solidFill>
                <a:latin typeface="Times New Roman"/>
                <a:cs typeface="Times New Roman"/>
              </a:rPr>
              <a:t>детей </a:t>
            </a:r>
            <a:r>
              <a:rPr i="1" dirty="0">
                <a:solidFill>
                  <a:srgbClr val="073D86"/>
                </a:solidFill>
                <a:latin typeface="Times New Roman"/>
                <a:cs typeface="Times New Roman"/>
              </a:rPr>
              <a:t>об  органах</a:t>
            </a:r>
            <a:r>
              <a:rPr i="1" spc="-120" dirty="0">
                <a:solidFill>
                  <a:srgbClr val="073D86"/>
                </a:solidFill>
                <a:latin typeface="Times New Roman"/>
                <a:cs typeface="Times New Roman"/>
              </a:rPr>
              <a:t> </a:t>
            </a:r>
            <a:r>
              <a:rPr i="1" spc="-10" dirty="0">
                <a:solidFill>
                  <a:srgbClr val="073D86"/>
                </a:solidFill>
                <a:latin typeface="Times New Roman"/>
                <a:cs typeface="Times New Roman"/>
              </a:rPr>
              <a:t>чувств:</a:t>
            </a:r>
          </a:p>
          <a:p>
            <a:pPr marL="112395" algn="ctr">
              <a:lnSpc>
                <a:spcPct val="100000"/>
              </a:lnSpc>
              <a:spcBef>
                <a:spcPts val="600"/>
              </a:spcBef>
            </a:pPr>
            <a:r>
              <a:rPr dirty="0">
                <a:solidFill>
                  <a:srgbClr val="073D86"/>
                </a:solidFill>
                <a:latin typeface="Times New Roman"/>
                <a:cs typeface="Times New Roman"/>
              </a:rPr>
              <a:t>нос, </a:t>
            </a:r>
            <a:r>
              <a:rPr spc="-10" dirty="0">
                <a:solidFill>
                  <a:srgbClr val="073D86"/>
                </a:solidFill>
                <a:latin typeface="Times New Roman"/>
                <a:cs typeface="Times New Roman"/>
              </a:rPr>
              <a:t>глаза, </a:t>
            </a:r>
            <a:r>
              <a:rPr dirty="0">
                <a:solidFill>
                  <a:srgbClr val="073D86"/>
                </a:solidFill>
                <a:latin typeface="Times New Roman"/>
                <a:cs typeface="Times New Roman"/>
              </a:rPr>
              <a:t>уши,</a:t>
            </a:r>
            <a:r>
              <a:rPr spc="-90" dirty="0">
                <a:solidFill>
                  <a:srgbClr val="073D86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73D86"/>
                </a:solidFill>
                <a:latin typeface="Times New Roman"/>
                <a:cs typeface="Times New Roman"/>
              </a:rPr>
              <a:t>рот</a:t>
            </a:r>
            <a:r>
              <a:rPr sz="3200" dirty="0">
                <a:solidFill>
                  <a:srgbClr val="073D86"/>
                </a:solidFill>
                <a:latin typeface="Times New Roman"/>
                <a:cs typeface="Times New Roman"/>
              </a:rPr>
              <a:t>.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16268" y="210311"/>
            <a:ext cx="1196340" cy="1213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28104" y="210311"/>
            <a:ext cx="1175003" cy="1213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172959" y="424941"/>
            <a:ext cx="237490" cy="914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dirty="0">
                <a:solidFill>
                  <a:srgbClr val="006FC0"/>
                </a:solidFill>
                <a:latin typeface="Times New Roman"/>
                <a:cs typeface="Times New Roman"/>
              </a:rPr>
              <a:t>:</a:t>
            </a:r>
            <a:endParaRPr sz="6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0362" y="944625"/>
            <a:ext cx="8713724" cy="4306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4175061"/>
            <a:ext cx="9144000" cy="2682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127" y="1881378"/>
            <a:ext cx="8162290" cy="5078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u="heavy" spc="-55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200" b="1" u="heavy" spc="-15" dirty="0">
                <a:solidFill>
                  <a:srgbClr val="006FC0"/>
                </a:solidFill>
                <a:latin typeface="Times New Roman"/>
                <a:cs typeface="Times New Roman"/>
              </a:rPr>
              <a:t>Образовательные:</a:t>
            </a:r>
            <a:endParaRPr sz="22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200" spc="-10" dirty="0">
                <a:solidFill>
                  <a:srgbClr val="006FC0"/>
                </a:solidFill>
                <a:latin typeface="Wingdings"/>
                <a:cs typeface="Wingdings"/>
              </a:rPr>
              <a:t></a:t>
            </a:r>
            <a:r>
              <a:rPr sz="2200" spc="-10" dirty="0">
                <a:solidFill>
                  <a:srgbClr val="006FC0"/>
                </a:solidFill>
                <a:latin typeface="Times New Roman"/>
                <a:cs typeface="Times New Roman"/>
              </a:rPr>
              <a:t>Формирование </a:t>
            </a:r>
            <a:r>
              <a:rPr sz="2200" spc="-15" dirty="0">
                <a:solidFill>
                  <a:srgbClr val="006FC0"/>
                </a:solidFill>
                <a:latin typeface="Times New Roman"/>
                <a:cs typeface="Times New Roman"/>
              </a:rPr>
              <a:t>начальных </a:t>
            </a:r>
            <a:r>
              <a:rPr sz="2200" spc="-10" dirty="0">
                <a:solidFill>
                  <a:srgbClr val="006FC0"/>
                </a:solidFill>
                <a:latin typeface="Times New Roman"/>
                <a:cs typeface="Times New Roman"/>
              </a:rPr>
              <a:t>представлений </a:t>
            </a:r>
            <a:r>
              <a:rPr sz="2200" spc="-5" dirty="0">
                <a:solidFill>
                  <a:srgbClr val="006FC0"/>
                </a:solidFill>
                <a:latin typeface="Times New Roman"/>
                <a:cs typeface="Times New Roman"/>
              </a:rPr>
              <a:t>об органах чувств - </a:t>
            </a:r>
            <a:r>
              <a:rPr sz="2200" spc="10" dirty="0">
                <a:solidFill>
                  <a:srgbClr val="006FC0"/>
                </a:solidFill>
                <a:latin typeface="Times New Roman"/>
                <a:cs typeface="Times New Roman"/>
              </a:rPr>
              <a:t>нос,  </a:t>
            </a:r>
            <a:r>
              <a:rPr sz="2200" spc="-25" dirty="0">
                <a:solidFill>
                  <a:srgbClr val="006FC0"/>
                </a:solidFill>
                <a:latin typeface="Times New Roman"/>
                <a:cs typeface="Times New Roman"/>
              </a:rPr>
              <a:t>глаза, </a:t>
            </a:r>
            <a:r>
              <a:rPr sz="2200" dirty="0">
                <a:solidFill>
                  <a:srgbClr val="006FC0"/>
                </a:solidFill>
                <a:latin typeface="Times New Roman"/>
                <a:cs typeface="Times New Roman"/>
              </a:rPr>
              <a:t>уши, </a:t>
            </a:r>
            <a:r>
              <a:rPr sz="2200" spc="-50" dirty="0">
                <a:solidFill>
                  <a:srgbClr val="006FC0"/>
                </a:solidFill>
                <a:latin typeface="Times New Roman"/>
                <a:cs typeface="Times New Roman"/>
              </a:rPr>
              <a:t>рот, </a:t>
            </a:r>
            <a:r>
              <a:rPr sz="2200" spc="-5" dirty="0">
                <a:solidFill>
                  <a:srgbClr val="006FC0"/>
                </a:solidFill>
                <a:latin typeface="Times New Roman"/>
                <a:cs typeface="Times New Roman"/>
              </a:rPr>
              <a:t>и их</a:t>
            </a:r>
            <a:r>
              <a:rPr sz="2200" spc="5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006FC0"/>
                </a:solidFill>
                <a:latin typeface="Times New Roman"/>
                <a:cs typeface="Times New Roman"/>
              </a:rPr>
              <a:t>назначении.</a:t>
            </a:r>
            <a:endParaRPr sz="2200" dirty="0">
              <a:latin typeface="Times New Roman"/>
              <a:cs typeface="Times New Roman"/>
            </a:endParaRPr>
          </a:p>
          <a:p>
            <a:pPr marL="12700" marR="1043940">
              <a:lnSpc>
                <a:spcPct val="100000"/>
              </a:lnSpc>
              <a:buFont typeface="Wingdings"/>
              <a:buChar char=""/>
              <a:tabLst>
                <a:tab pos="331470" algn="l"/>
              </a:tabLst>
            </a:pPr>
            <a:r>
              <a:rPr sz="2200" spc="-15" dirty="0">
                <a:solidFill>
                  <a:srgbClr val="006FC0"/>
                </a:solidFill>
                <a:latin typeface="Times New Roman"/>
                <a:cs typeface="Times New Roman"/>
              </a:rPr>
              <a:t>Формировать </a:t>
            </a:r>
            <a:r>
              <a:rPr sz="2200" dirty="0">
                <a:solidFill>
                  <a:srgbClr val="006FC0"/>
                </a:solidFill>
                <a:latin typeface="Times New Roman"/>
                <a:cs typeface="Times New Roman"/>
              </a:rPr>
              <a:t>потребность </a:t>
            </a:r>
            <a:r>
              <a:rPr sz="2200" spc="-5" dirty="0">
                <a:solidFill>
                  <a:srgbClr val="006FC0"/>
                </a:solidFill>
                <a:latin typeface="Times New Roman"/>
                <a:cs typeface="Times New Roman"/>
              </a:rPr>
              <a:t>в </a:t>
            </a:r>
            <a:r>
              <a:rPr sz="2200" spc="-15" dirty="0">
                <a:solidFill>
                  <a:srgbClr val="006FC0"/>
                </a:solidFill>
                <a:latin typeface="Times New Roman"/>
                <a:cs typeface="Times New Roman"/>
              </a:rPr>
              <a:t>физическом </a:t>
            </a:r>
            <a:r>
              <a:rPr sz="2200" spc="-5" dirty="0">
                <a:solidFill>
                  <a:srgbClr val="006FC0"/>
                </a:solidFill>
                <a:latin typeface="Times New Roman"/>
                <a:cs typeface="Times New Roman"/>
              </a:rPr>
              <a:t>и </a:t>
            </a:r>
            <a:r>
              <a:rPr sz="2200" spc="-10" dirty="0">
                <a:solidFill>
                  <a:srgbClr val="006FC0"/>
                </a:solidFill>
                <a:latin typeface="Times New Roman"/>
                <a:cs typeface="Times New Roman"/>
              </a:rPr>
              <a:t>нравственном  </a:t>
            </a:r>
            <a:r>
              <a:rPr sz="2200" spc="-5" dirty="0">
                <a:solidFill>
                  <a:srgbClr val="006FC0"/>
                </a:solidFill>
                <a:latin typeface="Times New Roman"/>
                <a:cs typeface="Times New Roman"/>
              </a:rPr>
              <a:t>самосовершенствовании, в </a:t>
            </a:r>
            <a:r>
              <a:rPr sz="2200" spc="-15" dirty="0">
                <a:solidFill>
                  <a:srgbClr val="006FC0"/>
                </a:solidFill>
                <a:latin typeface="Times New Roman"/>
                <a:cs typeface="Times New Roman"/>
              </a:rPr>
              <a:t>здоровом </a:t>
            </a:r>
            <a:r>
              <a:rPr sz="2200" spc="-5" dirty="0">
                <a:solidFill>
                  <a:srgbClr val="006FC0"/>
                </a:solidFill>
                <a:latin typeface="Times New Roman"/>
                <a:cs typeface="Times New Roman"/>
              </a:rPr>
              <a:t>образе</a:t>
            </a:r>
            <a:r>
              <a:rPr sz="2200" spc="5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006FC0"/>
                </a:solidFill>
                <a:latin typeface="Times New Roman"/>
                <a:cs typeface="Times New Roman"/>
              </a:rPr>
              <a:t>жизни.</a:t>
            </a:r>
            <a:endParaRPr sz="2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200" b="1" u="heavy" spc="-5" dirty="0" err="1" smtClean="0">
                <a:solidFill>
                  <a:srgbClr val="006FC0"/>
                </a:solidFill>
                <a:latin typeface="Times New Roman"/>
                <a:cs typeface="Times New Roman"/>
              </a:rPr>
              <a:t>Развивающие</a:t>
            </a:r>
            <a:r>
              <a:rPr sz="2200" b="1" u="heavy" spc="-5" dirty="0">
                <a:solidFill>
                  <a:srgbClr val="006FC0"/>
                </a:solidFill>
                <a:latin typeface="Times New Roman"/>
                <a:cs typeface="Times New Roman"/>
              </a:rPr>
              <a:t>:</a:t>
            </a:r>
            <a:endParaRPr sz="2200" dirty="0">
              <a:latin typeface="Times New Roman"/>
              <a:cs typeface="Times New Roman"/>
            </a:endParaRPr>
          </a:p>
          <a:p>
            <a:pPr marL="12700" marR="882650">
              <a:lnSpc>
                <a:spcPct val="100000"/>
              </a:lnSpc>
            </a:pPr>
            <a:r>
              <a:rPr sz="2200" spc="-15" dirty="0">
                <a:solidFill>
                  <a:srgbClr val="006FC0"/>
                </a:solidFill>
                <a:latin typeface="Wingdings"/>
                <a:cs typeface="Wingdings"/>
              </a:rPr>
              <a:t></a:t>
            </a:r>
            <a:r>
              <a:rPr sz="2200" spc="-15" dirty="0">
                <a:solidFill>
                  <a:srgbClr val="006FC0"/>
                </a:solidFill>
                <a:latin typeface="Times New Roman"/>
                <a:cs typeface="Times New Roman"/>
              </a:rPr>
              <a:t>Развивать </a:t>
            </a:r>
            <a:r>
              <a:rPr sz="2200" spc="-5" dirty="0">
                <a:solidFill>
                  <a:srgbClr val="006FC0"/>
                </a:solidFill>
                <a:latin typeface="Times New Roman"/>
                <a:cs typeface="Times New Roman"/>
              </a:rPr>
              <a:t>внимание, </a:t>
            </a:r>
            <a:r>
              <a:rPr sz="2200" spc="-15" dirty="0">
                <a:solidFill>
                  <a:srgbClr val="006FC0"/>
                </a:solidFill>
                <a:latin typeface="Times New Roman"/>
                <a:cs typeface="Times New Roman"/>
              </a:rPr>
              <a:t>наблюдательность, </a:t>
            </a:r>
            <a:r>
              <a:rPr sz="2200" spc="-20" dirty="0">
                <a:solidFill>
                  <a:srgbClr val="006FC0"/>
                </a:solidFill>
                <a:latin typeface="Times New Roman"/>
                <a:cs typeface="Times New Roman"/>
              </a:rPr>
              <a:t>коммуникативные  </a:t>
            </a:r>
            <a:r>
              <a:rPr sz="2200" spc="5" dirty="0">
                <a:solidFill>
                  <a:srgbClr val="006FC0"/>
                </a:solidFill>
                <a:latin typeface="Times New Roman"/>
                <a:cs typeface="Times New Roman"/>
              </a:rPr>
              <a:t>способности, </a:t>
            </a:r>
            <a:r>
              <a:rPr sz="2200" spc="-15" dirty="0">
                <a:solidFill>
                  <a:srgbClr val="006FC0"/>
                </a:solidFill>
                <a:latin typeface="Times New Roman"/>
                <a:cs typeface="Times New Roman"/>
              </a:rPr>
              <a:t>моторику</a:t>
            </a:r>
            <a:r>
              <a:rPr sz="2200" spc="-6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200" spc="-5" dirty="0">
                <a:solidFill>
                  <a:srgbClr val="006FC0"/>
                </a:solidFill>
                <a:latin typeface="Times New Roman"/>
                <a:cs typeface="Times New Roman"/>
              </a:rPr>
              <a:t>рук.</a:t>
            </a:r>
            <a:endParaRPr sz="22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200" spc="-15" dirty="0">
                <a:solidFill>
                  <a:srgbClr val="006FC0"/>
                </a:solidFill>
                <a:latin typeface="Wingdings"/>
                <a:cs typeface="Wingdings"/>
              </a:rPr>
              <a:t></a:t>
            </a:r>
            <a:r>
              <a:rPr sz="2200" spc="-15" dirty="0">
                <a:solidFill>
                  <a:srgbClr val="006FC0"/>
                </a:solidFill>
                <a:latin typeface="Times New Roman"/>
                <a:cs typeface="Times New Roman"/>
              </a:rPr>
              <a:t>Развивать </a:t>
            </a:r>
            <a:r>
              <a:rPr sz="2200" spc="-10" dirty="0">
                <a:solidFill>
                  <a:srgbClr val="006FC0"/>
                </a:solidFill>
                <a:latin typeface="Times New Roman"/>
                <a:cs typeface="Times New Roman"/>
              </a:rPr>
              <a:t>желание </a:t>
            </a:r>
            <a:r>
              <a:rPr sz="2200" spc="-5" dirty="0">
                <a:solidFill>
                  <a:srgbClr val="006FC0"/>
                </a:solidFill>
                <a:latin typeface="Times New Roman"/>
                <a:cs typeface="Times New Roman"/>
              </a:rPr>
              <a:t>укреплять свое</a:t>
            </a:r>
            <a:r>
              <a:rPr sz="2200" spc="7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2200" spc="-10" dirty="0" err="1">
                <a:solidFill>
                  <a:srgbClr val="006FC0"/>
                </a:solidFill>
                <a:latin typeface="Times New Roman"/>
                <a:cs typeface="Times New Roman"/>
              </a:rPr>
              <a:t>здоровье</a:t>
            </a:r>
            <a:r>
              <a:rPr sz="2200" spc="-10" dirty="0" smtClean="0">
                <a:solidFill>
                  <a:srgbClr val="006FC0"/>
                </a:solidFill>
                <a:latin typeface="Times New Roman"/>
                <a:cs typeface="Times New Roman"/>
              </a:rPr>
              <a:t>.</a:t>
            </a:r>
            <a:endParaRPr lang="ru-RU" sz="2200" spc="-10" dirty="0" smtClean="0">
              <a:solidFill>
                <a:srgbClr val="006FC0"/>
              </a:solidFill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2200" u="heavy" spc="-555" dirty="0" smtClean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lang="ru-RU" sz="2200" b="1" u="heavy" spc="-10" dirty="0" smtClean="0">
                <a:solidFill>
                  <a:srgbClr val="006FC0"/>
                </a:solidFill>
                <a:latin typeface="Times New Roman"/>
                <a:cs typeface="Times New Roman"/>
              </a:rPr>
              <a:t>Воспитательные:</a:t>
            </a:r>
            <a:endParaRPr lang="ru-RU" sz="22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2200" spc="-5" dirty="0" smtClean="0">
                <a:solidFill>
                  <a:srgbClr val="006FC0"/>
                </a:solidFill>
                <a:latin typeface="Wingdings"/>
                <a:cs typeface="Wingdings"/>
              </a:rPr>
              <a:t></a:t>
            </a:r>
            <a:r>
              <a:rPr lang="ru-RU" sz="2200" spc="-5" dirty="0" smtClean="0">
                <a:solidFill>
                  <a:srgbClr val="006FC0"/>
                </a:solidFill>
                <a:latin typeface="Times New Roman"/>
                <a:cs typeface="Times New Roman"/>
              </a:rPr>
              <a:t>Воспитывать у детей </a:t>
            </a:r>
            <a:r>
              <a:rPr lang="ru-RU" sz="2200" spc="-30" dirty="0" smtClean="0">
                <a:solidFill>
                  <a:srgbClr val="006FC0"/>
                </a:solidFill>
                <a:latin typeface="Times New Roman"/>
                <a:cs typeface="Times New Roman"/>
              </a:rPr>
              <a:t>культурно </a:t>
            </a:r>
            <a:r>
              <a:rPr lang="ru-RU" sz="2200" spc="-5" dirty="0" smtClean="0">
                <a:solidFill>
                  <a:srgbClr val="006FC0"/>
                </a:solidFill>
                <a:latin typeface="Times New Roman"/>
                <a:cs typeface="Times New Roman"/>
              </a:rPr>
              <a:t>- </a:t>
            </a:r>
            <a:r>
              <a:rPr lang="ru-RU" sz="2200" dirty="0" smtClean="0">
                <a:solidFill>
                  <a:srgbClr val="006FC0"/>
                </a:solidFill>
                <a:latin typeface="Times New Roman"/>
                <a:cs typeface="Times New Roman"/>
              </a:rPr>
              <a:t>гигиенические</a:t>
            </a:r>
            <a:r>
              <a:rPr lang="ru-RU" sz="2200" spc="55" dirty="0" smtClean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lang="ru-RU" sz="2200" spc="-5" dirty="0" smtClean="0">
                <a:solidFill>
                  <a:srgbClr val="006FC0"/>
                </a:solidFill>
                <a:latin typeface="Times New Roman"/>
                <a:cs typeface="Times New Roman"/>
              </a:rPr>
              <a:t>навыки.</a:t>
            </a:r>
            <a:endParaRPr lang="ru-RU" sz="2200" dirty="0" smtClean="0">
              <a:latin typeface="Times New Roman"/>
              <a:cs typeface="Times New Roman"/>
            </a:endParaRPr>
          </a:p>
          <a:p>
            <a:pPr marL="12700" marR="93980">
              <a:lnSpc>
                <a:spcPct val="100000"/>
              </a:lnSpc>
            </a:pPr>
            <a:r>
              <a:rPr lang="ru-RU" sz="2200" spc="-5" dirty="0" smtClean="0">
                <a:solidFill>
                  <a:srgbClr val="006FC0"/>
                </a:solidFill>
                <a:latin typeface="Wingdings"/>
                <a:cs typeface="Wingdings"/>
              </a:rPr>
              <a:t></a:t>
            </a:r>
            <a:r>
              <a:rPr lang="ru-RU" sz="2200" spc="-5" dirty="0" smtClean="0">
                <a:solidFill>
                  <a:srgbClr val="006FC0"/>
                </a:solidFill>
                <a:latin typeface="Times New Roman"/>
                <a:cs typeface="Times New Roman"/>
              </a:rPr>
              <a:t>Воспитывать </a:t>
            </a:r>
            <a:r>
              <a:rPr lang="ru-RU" sz="2200" spc="-10" dirty="0" smtClean="0">
                <a:solidFill>
                  <a:srgbClr val="006FC0"/>
                </a:solidFill>
                <a:latin typeface="Times New Roman"/>
                <a:cs typeface="Times New Roman"/>
              </a:rPr>
              <a:t>внимательное, </a:t>
            </a:r>
            <a:r>
              <a:rPr lang="ru-RU" sz="2200" spc="-15" dirty="0" smtClean="0">
                <a:solidFill>
                  <a:srgbClr val="006FC0"/>
                </a:solidFill>
                <a:latin typeface="Times New Roman"/>
                <a:cs typeface="Times New Roman"/>
              </a:rPr>
              <a:t>доброжелательное </a:t>
            </a:r>
            <a:r>
              <a:rPr lang="ru-RU" sz="2200" spc="-5" dirty="0" smtClean="0">
                <a:solidFill>
                  <a:srgbClr val="006FC0"/>
                </a:solidFill>
                <a:latin typeface="Times New Roman"/>
                <a:cs typeface="Times New Roman"/>
              </a:rPr>
              <a:t>отношение друг к  </a:t>
            </a:r>
            <a:r>
              <a:rPr lang="ru-RU" sz="2200" spc="-40" dirty="0" smtClean="0">
                <a:solidFill>
                  <a:srgbClr val="006FC0"/>
                </a:solidFill>
                <a:latin typeface="Times New Roman"/>
                <a:cs typeface="Times New Roman"/>
              </a:rPr>
              <a:t>другу.</a:t>
            </a:r>
            <a:endParaRPr lang="ru-RU" sz="22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lang="ru-RU" sz="2200" spc="-5" dirty="0" smtClean="0">
                <a:solidFill>
                  <a:srgbClr val="006FC0"/>
                </a:solidFill>
                <a:latin typeface="Wingdings"/>
                <a:cs typeface="Wingdings"/>
              </a:rPr>
              <a:t></a:t>
            </a:r>
            <a:r>
              <a:rPr lang="ru-RU" sz="2200" spc="-5" dirty="0" smtClean="0">
                <a:solidFill>
                  <a:srgbClr val="006FC0"/>
                </a:solidFill>
                <a:latin typeface="Times New Roman"/>
                <a:cs typeface="Times New Roman"/>
              </a:rPr>
              <a:t>Воспитывать </a:t>
            </a:r>
            <a:r>
              <a:rPr lang="ru-RU" sz="2200" spc="5" dirty="0" smtClean="0">
                <a:solidFill>
                  <a:srgbClr val="006FC0"/>
                </a:solidFill>
                <a:latin typeface="Times New Roman"/>
                <a:cs typeface="Times New Roman"/>
              </a:rPr>
              <a:t>интерес </a:t>
            </a:r>
            <a:r>
              <a:rPr lang="ru-RU" sz="2200" spc="-5" dirty="0" smtClean="0">
                <a:solidFill>
                  <a:srgbClr val="006FC0"/>
                </a:solidFill>
                <a:latin typeface="Times New Roman"/>
                <a:cs typeface="Times New Roman"/>
              </a:rPr>
              <a:t>к занятиям </a:t>
            </a:r>
            <a:r>
              <a:rPr lang="ru-RU" sz="2200" spc="-10" dirty="0" smtClean="0">
                <a:solidFill>
                  <a:srgbClr val="006FC0"/>
                </a:solidFill>
                <a:latin typeface="Times New Roman"/>
                <a:cs typeface="Times New Roman"/>
              </a:rPr>
              <a:t>физической</a:t>
            </a:r>
            <a:r>
              <a:rPr lang="ru-RU" sz="2200" spc="-5" dirty="0" smtClean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lang="ru-RU" sz="2200" spc="-25" dirty="0" smtClean="0">
                <a:solidFill>
                  <a:srgbClr val="006FC0"/>
                </a:solidFill>
                <a:latin typeface="Times New Roman"/>
                <a:cs typeface="Times New Roman"/>
              </a:rPr>
              <a:t>культурой.</a:t>
            </a:r>
            <a:endParaRPr lang="ru-RU" sz="22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68312" y="549275"/>
            <a:ext cx="8226425" cy="1752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34740" y="1659635"/>
            <a:ext cx="5509260" cy="22631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1187" y="0"/>
            <a:ext cx="8226425" cy="1416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01850" y="3972814"/>
            <a:ext cx="6271895" cy="2204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00" marR="5080" indent="-304800">
              <a:lnSpc>
                <a:spcPct val="100000"/>
              </a:lnSpc>
            </a:pPr>
            <a:r>
              <a:rPr sz="2400" spc="-5" dirty="0">
                <a:solidFill>
                  <a:srgbClr val="073D86"/>
                </a:solidFill>
                <a:latin typeface="Arial"/>
                <a:cs typeface="Arial"/>
              </a:rPr>
              <a:t>Я – </a:t>
            </a:r>
            <a:r>
              <a:rPr sz="2400" spc="-15" dirty="0">
                <a:solidFill>
                  <a:srgbClr val="073D86"/>
                </a:solidFill>
                <a:latin typeface="Arial"/>
                <a:cs typeface="Arial"/>
              </a:rPr>
              <a:t>человек. </a:t>
            </a:r>
            <a:r>
              <a:rPr sz="2400" spc="-5" dirty="0">
                <a:solidFill>
                  <a:srgbClr val="073D86"/>
                </a:solidFill>
                <a:latin typeface="Arial"/>
                <a:cs typeface="Arial"/>
              </a:rPr>
              <a:t>У </a:t>
            </a:r>
            <a:r>
              <a:rPr sz="2400" dirty="0">
                <a:solidFill>
                  <a:srgbClr val="073D86"/>
                </a:solidFill>
                <a:latin typeface="Arial"/>
                <a:cs typeface="Arial"/>
              </a:rPr>
              <a:t>меня есть </a:t>
            </a:r>
            <a:r>
              <a:rPr sz="2400" spc="-10" dirty="0">
                <a:solidFill>
                  <a:srgbClr val="073D86"/>
                </a:solidFill>
                <a:latin typeface="Arial"/>
                <a:cs typeface="Arial"/>
              </a:rPr>
              <a:t>руки, </a:t>
            </a:r>
            <a:r>
              <a:rPr sz="2400" spc="-5" dirty="0">
                <a:solidFill>
                  <a:srgbClr val="073D86"/>
                </a:solidFill>
                <a:latin typeface="Arial"/>
                <a:cs typeface="Arial"/>
              </a:rPr>
              <a:t>ноги, </a:t>
            </a:r>
            <a:r>
              <a:rPr sz="2400" spc="-20" dirty="0">
                <a:solidFill>
                  <a:srgbClr val="073D86"/>
                </a:solidFill>
                <a:latin typeface="Arial"/>
                <a:cs typeface="Arial"/>
              </a:rPr>
              <a:t>голова.  </a:t>
            </a:r>
            <a:r>
              <a:rPr sz="2400" dirty="0">
                <a:solidFill>
                  <a:srgbClr val="073D86"/>
                </a:solidFill>
                <a:latin typeface="Arial"/>
                <a:cs typeface="Arial"/>
              </a:rPr>
              <a:t>Все </a:t>
            </a:r>
            <a:r>
              <a:rPr sz="2400" spc="-30" dirty="0">
                <a:solidFill>
                  <a:srgbClr val="073D86"/>
                </a:solidFill>
                <a:latin typeface="Arial"/>
                <a:cs typeface="Arial"/>
              </a:rPr>
              <a:t>это </a:t>
            </a:r>
            <a:r>
              <a:rPr sz="2400" dirty="0">
                <a:solidFill>
                  <a:srgbClr val="073D86"/>
                </a:solidFill>
                <a:latin typeface="Arial"/>
                <a:cs typeface="Arial"/>
              </a:rPr>
              <a:t>нужно, </a:t>
            </a:r>
            <a:r>
              <a:rPr sz="2400" spc="-10" dirty="0">
                <a:solidFill>
                  <a:srgbClr val="073D86"/>
                </a:solidFill>
                <a:latin typeface="Arial"/>
                <a:cs typeface="Arial"/>
              </a:rPr>
              <a:t>чтобы </a:t>
            </a:r>
            <a:r>
              <a:rPr sz="2400" dirty="0">
                <a:solidFill>
                  <a:srgbClr val="073D86"/>
                </a:solidFill>
                <a:latin typeface="Arial"/>
                <a:cs typeface="Arial"/>
              </a:rPr>
              <a:t>жить. </a:t>
            </a:r>
            <a:r>
              <a:rPr sz="2400" spc="-10" dirty="0">
                <a:solidFill>
                  <a:srgbClr val="073D86"/>
                </a:solidFill>
                <a:latin typeface="Arial"/>
                <a:cs typeface="Arial"/>
              </a:rPr>
              <a:t>Органы </a:t>
            </a:r>
            <a:r>
              <a:rPr sz="2400" spc="-20" dirty="0">
                <a:solidFill>
                  <a:srgbClr val="073D86"/>
                </a:solidFill>
                <a:latin typeface="Arial"/>
                <a:cs typeface="Arial"/>
              </a:rPr>
              <a:t>эти </a:t>
            </a:r>
            <a:r>
              <a:rPr sz="2400" spc="-5" dirty="0">
                <a:solidFill>
                  <a:srgbClr val="073D86"/>
                </a:solidFill>
                <a:latin typeface="Arial"/>
                <a:cs typeface="Arial"/>
              </a:rPr>
              <a:t>–  наши </a:t>
            </a:r>
            <a:r>
              <a:rPr sz="2400" spc="-10" dirty="0">
                <a:solidFill>
                  <a:srgbClr val="073D86"/>
                </a:solidFill>
                <a:latin typeface="Arial"/>
                <a:cs typeface="Arial"/>
              </a:rPr>
              <a:t>верные </a:t>
            </a:r>
            <a:r>
              <a:rPr sz="2400" spc="-5" dirty="0">
                <a:solidFill>
                  <a:srgbClr val="073D86"/>
                </a:solidFill>
                <a:latin typeface="Arial"/>
                <a:cs typeface="Arial"/>
              </a:rPr>
              <a:t>помощники. </a:t>
            </a:r>
            <a:r>
              <a:rPr sz="2400" dirty="0">
                <a:solidFill>
                  <a:srgbClr val="073D86"/>
                </a:solidFill>
                <a:latin typeface="Arial"/>
                <a:cs typeface="Arial"/>
              </a:rPr>
              <a:t>Они</a:t>
            </a:r>
            <a:r>
              <a:rPr sz="2400" spc="-25" dirty="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sz="2400" spc="-15" dirty="0">
                <a:solidFill>
                  <a:srgbClr val="073D86"/>
                </a:solidFill>
                <a:latin typeface="Arial"/>
                <a:cs typeface="Arial"/>
              </a:rPr>
              <a:t>помогают</a:t>
            </a:r>
            <a:endParaRPr sz="2400">
              <a:latin typeface="Arial"/>
              <a:cs typeface="Arial"/>
            </a:endParaRPr>
          </a:p>
          <a:p>
            <a:pPr marL="506095" marR="308610" algn="ctr">
              <a:lnSpc>
                <a:spcPct val="100000"/>
              </a:lnSpc>
            </a:pPr>
            <a:r>
              <a:rPr sz="2400" spc="-10" dirty="0">
                <a:solidFill>
                  <a:srgbClr val="073D86"/>
                </a:solidFill>
                <a:latin typeface="Arial"/>
                <a:cs typeface="Arial"/>
              </a:rPr>
              <a:t>узнать, что происходит </a:t>
            </a:r>
            <a:r>
              <a:rPr sz="2400" spc="-5" dirty="0">
                <a:solidFill>
                  <a:srgbClr val="073D86"/>
                </a:solidFill>
                <a:latin typeface="Arial"/>
                <a:cs typeface="Arial"/>
              </a:rPr>
              <a:t>в</a:t>
            </a:r>
            <a:r>
              <a:rPr sz="2400" spc="-55" dirty="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73D86"/>
                </a:solidFill>
                <a:latin typeface="Arial"/>
                <a:cs typeface="Arial"/>
              </a:rPr>
              <a:t>окружающем  </a:t>
            </a:r>
            <a:r>
              <a:rPr sz="2400" dirty="0">
                <a:solidFill>
                  <a:srgbClr val="073D86"/>
                </a:solidFill>
                <a:latin typeface="Arial"/>
                <a:cs typeface="Arial"/>
              </a:rPr>
              <a:t>мире. Они </a:t>
            </a:r>
            <a:r>
              <a:rPr sz="2400" spc="-10" dirty="0">
                <a:solidFill>
                  <a:srgbClr val="073D86"/>
                </a:solidFill>
                <a:latin typeface="Arial"/>
                <a:cs typeface="Arial"/>
              </a:rPr>
              <a:t>показывают </a:t>
            </a:r>
            <a:r>
              <a:rPr sz="2400" spc="-5" dirty="0">
                <a:solidFill>
                  <a:srgbClr val="073D86"/>
                </a:solidFill>
                <a:latin typeface="Arial"/>
                <a:cs typeface="Arial"/>
              </a:rPr>
              <a:t>нам разные  признаки </a:t>
            </a:r>
            <a:r>
              <a:rPr sz="2400" dirty="0">
                <a:solidFill>
                  <a:srgbClr val="073D86"/>
                </a:solidFill>
                <a:latin typeface="Arial"/>
                <a:cs typeface="Arial"/>
              </a:rPr>
              <a:t>и</a:t>
            </a:r>
            <a:r>
              <a:rPr sz="2400" spc="-60" dirty="0">
                <a:solidFill>
                  <a:srgbClr val="073D8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73D86"/>
                </a:solidFill>
                <a:latin typeface="Arial"/>
                <a:cs typeface="Arial"/>
              </a:rPr>
              <a:t>свойства.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125600"/>
            <a:ext cx="4859274" cy="2887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4672" y="0"/>
            <a:ext cx="6702552" cy="25008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03800" y="1129791"/>
            <a:ext cx="4140200" cy="33533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5940" y="2526029"/>
            <a:ext cx="4859655" cy="2572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25" dirty="0">
                <a:solidFill>
                  <a:srgbClr val="001F5F"/>
                </a:solidFill>
                <a:latin typeface="Wingdings"/>
                <a:cs typeface="Wingdings"/>
              </a:rPr>
              <a:t></a:t>
            </a:r>
            <a:r>
              <a:rPr sz="2800" b="1" i="1" spc="-25" dirty="0">
                <a:solidFill>
                  <a:srgbClr val="001F5F"/>
                </a:solidFill>
                <a:latin typeface="Times New Roman"/>
                <a:cs typeface="Times New Roman"/>
              </a:rPr>
              <a:t>Зачем </a:t>
            </a:r>
            <a:r>
              <a:rPr sz="2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человеку </a:t>
            </a:r>
            <a:r>
              <a:rPr sz="2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уши?..</a:t>
            </a:r>
            <a:r>
              <a:rPr sz="2800" b="1" i="1" spc="3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Нос?..</a:t>
            </a:r>
            <a:endParaRPr sz="28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2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Глаза?.. </a:t>
            </a:r>
            <a:r>
              <a:rPr sz="2800" b="1" i="1" spc="-30" dirty="0">
                <a:solidFill>
                  <a:srgbClr val="001F5F"/>
                </a:solidFill>
                <a:latin typeface="Times New Roman"/>
                <a:cs typeface="Times New Roman"/>
              </a:rPr>
              <a:t>Рот? </a:t>
            </a:r>
            <a:r>
              <a:rPr sz="2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Для чего</a:t>
            </a:r>
            <a:r>
              <a:rPr sz="2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они</a:t>
            </a:r>
            <a:endParaRPr sz="28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2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нужны?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10" dirty="0">
                <a:solidFill>
                  <a:srgbClr val="001F5F"/>
                </a:solidFill>
                <a:latin typeface="Wingdings"/>
                <a:cs typeface="Wingdings"/>
              </a:rPr>
              <a:t></a:t>
            </a:r>
            <a:r>
              <a:rPr sz="2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Смогли </a:t>
            </a:r>
            <a:r>
              <a:rPr sz="2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бы мы </a:t>
            </a:r>
            <a:r>
              <a:rPr sz="2800" b="1" i="1" spc="-20" dirty="0">
                <a:solidFill>
                  <a:srgbClr val="001F5F"/>
                </a:solidFill>
                <a:latin typeface="Times New Roman"/>
                <a:cs typeface="Times New Roman"/>
              </a:rPr>
              <a:t>без</a:t>
            </a:r>
            <a:r>
              <a:rPr sz="2800" b="1" i="1" spc="-6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них</a:t>
            </a:r>
            <a:endParaRPr sz="2800">
              <a:latin typeface="Times New Roman"/>
              <a:cs typeface="Times New Roman"/>
            </a:endParaRPr>
          </a:p>
          <a:p>
            <a:pPr marL="299085">
              <a:lnSpc>
                <a:spcPct val="100000"/>
              </a:lnSpc>
            </a:pPr>
            <a:r>
              <a:rPr sz="2800" b="1" i="1" spc="-10" dirty="0">
                <a:solidFill>
                  <a:srgbClr val="001F5F"/>
                </a:solidFill>
                <a:latin typeface="Times New Roman"/>
                <a:cs typeface="Times New Roman"/>
              </a:rPr>
              <a:t>прожить?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solidFill>
                  <a:srgbClr val="001F5F"/>
                </a:solidFill>
                <a:latin typeface="Wingdings"/>
                <a:cs typeface="Wingdings"/>
              </a:rPr>
              <a:t></a:t>
            </a:r>
            <a:r>
              <a:rPr sz="2800" b="1" i="1" spc="-5" dirty="0">
                <a:solidFill>
                  <a:srgbClr val="001F5F"/>
                </a:solidFill>
                <a:latin typeface="Times New Roman"/>
                <a:cs typeface="Times New Roman"/>
              </a:rPr>
              <a:t>Как за ними</a:t>
            </a:r>
            <a:r>
              <a:rPr sz="2800" b="1" i="1" spc="-4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i="1" spc="-15" dirty="0">
                <a:solidFill>
                  <a:srgbClr val="001F5F"/>
                </a:solidFill>
                <a:latin typeface="Times New Roman"/>
                <a:cs typeface="Times New Roman"/>
              </a:rPr>
              <a:t>ухаживать?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879" y="0"/>
            <a:ext cx="8846820" cy="2359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0825" y="2997200"/>
            <a:ext cx="3203575" cy="2016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19475" y="2205101"/>
            <a:ext cx="2376805" cy="1729105"/>
          </a:xfrm>
          <a:custGeom>
            <a:avLst/>
            <a:gdLst/>
            <a:ahLst/>
            <a:cxnLst/>
            <a:rect l="l" t="t" r="r" b="b"/>
            <a:pathLst>
              <a:path w="2376804" h="1729104">
                <a:moveTo>
                  <a:pt x="864362" y="0"/>
                </a:moveTo>
                <a:lnTo>
                  <a:pt x="0" y="864362"/>
                </a:lnTo>
                <a:lnTo>
                  <a:pt x="864362" y="1728724"/>
                </a:lnTo>
                <a:lnTo>
                  <a:pt x="864362" y="1296543"/>
                </a:lnTo>
                <a:lnTo>
                  <a:pt x="2376551" y="1296543"/>
                </a:lnTo>
                <a:lnTo>
                  <a:pt x="2376551" y="432181"/>
                </a:lnTo>
                <a:lnTo>
                  <a:pt x="864362" y="432181"/>
                </a:lnTo>
                <a:lnTo>
                  <a:pt x="864362" y="0"/>
                </a:lnTo>
                <a:close/>
              </a:path>
            </a:pathLst>
          </a:custGeom>
          <a:solidFill>
            <a:srgbClr val="FD85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19475" y="2205101"/>
            <a:ext cx="2376805" cy="1729105"/>
          </a:xfrm>
          <a:custGeom>
            <a:avLst/>
            <a:gdLst/>
            <a:ahLst/>
            <a:cxnLst/>
            <a:rect l="l" t="t" r="r" b="b"/>
            <a:pathLst>
              <a:path w="2376804" h="1729104">
                <a:moveTo>
                  <a:pt x="0" y="864362"/>
                </a:moveTo>
                <a:lnTo>
                  <a:pt x="864362" y="0"/>
                </a:lnTo>
                <a:lnTo>
                  <a:pt x="864362" y="432181"/>
                </a:lnTo>
                <a:lnTo>
                  <a:pt x="2376551" y="432181"/>
                </a:lnTo>
                <a:lnTo>
                  <a:pt x="2376551" y="1296543"/>
                </a:lnTo>
                <a:lnTo>
                  <a:pt x="864362" y="1296543"/>
                </a:lnTo>
                <a:lnTo>
                  <a:pt x="864362" y="1728724"/>
                </a:lnTo>
                <a:lnTo>
                  <a:pt x="0" y="864362"/>
                </a:lnTo>
                <a:close/>
              </a:path>
            </a:pathLst>
          </a:custGeom>
          <a:ln w="25400">
            <a:solidFill>
              <a:srgbClr val="BA60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72225" y="4076700"/>
            <a:ext cx="2087880" cy="1873250"/>
          </a:xfrm>
          <a:custGeom>
            <a:avLst/>
            <a:gdLst/>
            <a:ahLst/>
            <a:cxnLst/>
            <a:rect l="l" t="t" r="r" b="b"/>
            <a:pathLst>
              <a:path w="2087879" h="1873250">
                <a:moveTo>
                  <a:pt x="936625" y="0"/>
                </a:moveTo>
                <a:lnTo>
                  <a:pt x="0" y="936625"/>
                </a:lnTo>
                <a:lnTo>
                  <a:pt x="936625" y="1873250"/>
                </a:lnTo>
                <a:lnTo>
                  <a:pt x="936625" y="1405001"/>
                </a:lnTo>
                <a:lnTo>
                  <a:pt x="2087626" y="1405001"/>
                </a:lnTo>
                <a:lnTo>
                  <a:pt x="2087626" y="468249"/>
                </a:lnTo>
                <a:lnTo>
                  <a:pt x="936625" y="468249"/>
                </a:lnTo>
                <a:lnTo>
                  <a:pt x="936625" y="0"/>
                </a:lnTo>
                <a:close/>
              </a:path>
            </a:pathLst>
          </a:custGeom>
          <a:solidFill>
            <a:srgbClr val="FD85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72225" y="4076700"/>
            <a:ext cx="2087880" cy="1873250"/>
          </a:xfrm>
          <a:custGeom>
            <a:avLst/>
            <a:gdLst/>
            <a:ahLst/>
            <a:cxnLst/>
            <a:rect l="l" t="t" r="r" b="b"/>
            <a:pathLst>
              <a:path w="2087879" h="1873250">
                <a:moveTo>
                  <a:pt x="0" y="936625"/>
                </a:moveTo>
                <a:lnTo>
                  <a:pt x="936625" y="0"/>
                </a:lnTo>
                <a:lnTo>
                  <a:pt x="936625" y="468249"/>
                </a:lnTo>
                <a:lnTo>
                  <a:pt x="2087626" y="468249"/>
                </a:lnTo>
                <a:lnTo>
                  <a:pt x="2087626" y="1405001"/>
                </a:lnTo>
                <a:lnTo>
                  <a:pt x="936625" y="1405001"/>
                </a:lnTo>
                <a:lnTo>
                  <a:pt x="936625" y="1873250"/>
                </a:lnTo>
                <a:lnTo>
                  <a:pt x="0" y="936625"/>
                </a:lnTo>
                <a:close/>
              </a:path>
            </a:pathLst>
          </a:custGeom>
          <a:ln w="25400">
            <a:solidFill>
              <a:srgbClr val="BA60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43726" y="2205101"/>
            <a:ext cx="2232025" cy="1729105"/>
          </a:xfrm>
          <a:custGeom>
            <a:avLst/>
            <a:gdLst/>
            <a:ahLst/>
            <a:cxnLst/>
            <a:rect l="l" t="t" r="r" b="b"/>
            <a:pathLst>
              <a:path w="2232025" h="1729104">
                <a:moveTo>
                  <a:pt x="864362" y="0"/>
                </a:moveTo>
                <a:lnTo>
                  <a:pt x="0" y="864362"/>
                </a:lnTo>
                <a:lnTo>
                  <a:pt x="864362" y="1728724"/>
                </a:lnTo>
                <a:lnTo>
                  <a:pt x="864362" y="1296543"/>
                </a:lnTo>
                <a:lnTo>
                  <a:pt x="2232025" y="1296543"/>
                </a:lnTo>
                <a:lnTo>
                  <a:pt x="2232025" y="432181"/>
                </a:lnTo>
                <a:lnTo>
                  <a:pt x="864362" y="432181"/>
                </a:lnTo>
                <a:lnTo>
                  <a:pt x="864362" y="0"/>
                </a:lnTo>
                <a:close/>
              </a:path>
            </a:pathLst>
          </a:custGeom>
          <a:solidFill>
            <a:srgbClr val="FD85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43726" y="2205101"/>
            <a:ext cx="2232025" cy="1729105"/>
          </a:xfrm>
          <a:custGeom>
            <a:avLst/>
            <a:gdLst/>
            <a:ahLst/>
            <a:cxnLst/>
            <a:rect l="l" t="t" r="r" b="b"/>
            <a:pathLst>
              <a:path w="2232025" h="1729104">
                <a:moveTo>
                  <a:pt x="0" y="864362"/>
                </a:moveTo>
                <a:lnTo>
                  <a:pt x="864362" y="0"/>
                </a:lnTo>
                <a:lnTo>
                  <a:pt x="864362" y="432181"/>
                </a:lnTo>
                <a:lnTo>
                  <a:pt x="2232025" y="432181"/>
                </a:lnTo>
                <a:lnTo>
                  <a:pt x="2232025" y="1296543"/>
                </a:lnTo>
                <a:lnTo>
                  <a:pt x="864362" y="1296543"/>
                </a:lnTo>
                <a:lnTo>
                  <a:pt x="864362" y="1728724"/>
                </a:lnTo>
                <a:lnTo>
                  <a:pt x="0" y="864362"/>
                </a:lnTo>
                <a:close/>
              </a:path>
            </a:pathLst>
          </a:custGeom>
          <a:ln w="25400">
            <a:solidFill>
              <a:srgbClr val="BA60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19475" y="4149725"/>
            <a:ext cx="2376805" cy="1800225"/>
          </a:xfrm>
          <a:custGeom>
            <a:avLst/>
            <a:gdLst/>
            <a:ahLst/>
            <a:cxnLst/>
            <a:rect l="l" t="t" r="r" b="b"/>
            <a:pathLst>
              <a:path w="2376804" h="1800225">
                <a:moveTo>
                  <a:pt x="900176" y="0"/>
                </a:moveTo>
                <a:lnTo>
                  <a:pt x="0" y="900049"/>
                </a:lnTo>
                <a:lnTo>
                  <a:pt x="900176" y="1800225"/>
                </a:lnTo>
                <a:lnTo>
                  <a:pt x="900176" y="1350137"/>
                </a:lnTo>
                <a:lnTo>
                  <a:pt x="2376551" y="1350137"/>
                </a:lnTo>
                <a:lnTo>
                  <a:pt x="2376551" y="450088"/>
                </a:lnTo>
                <a:lnTo>
                  <a:pt x="900176" y="450088"/>
                </a:lnTo>
                <a:lnTo>
                  <a:pt x="900176" y="0"/>
                </a:lnTo>
                <a:close/>
              </a:path>
            </a:pathLst>
          </a:custGeom>
          <a:solidFill>
            <a:srgbClr val="FD85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19475" y="4149725"/>
            <a:ext cx="2376805" cy="1800225"/>
          </a:xfrm>
          <a:custGeom>
            <a:avLst/>
            <a:gdLst/>
            <a:ahLst/>
            <a:cxnLst/>
            <a:rect l="l" t="t" r="r" b="b"/>
            <a:pathLst>
              <a:path w="2376804" h="1800225">
                <a:moveTo>
                  <a:pt x="0" y="900049"/>
                </a:moveTo>
                <a:lnTo>
                  <a:pt x="900176" y="0"/>
                </a:lnTo>
                <a:lnTo>
                  <a:pt x="900176" y="450088"/>
                </a:lnTo>
                <a:lnTo>
                  <a:pt x="2376551" y="450088"/>
                </a:lnTo>
                <a:lnTo>
                  <a:pt x="2376551" y="1350137"/>
                </a:lnTo>
                <a:lnTo>
                  <a:pt x="900176" y="1350137"/>
                </a:lnTo>
                <a:lnTo>
                  <a:pt x="900176" y="1800225"/>
                </a:lnTo>
                <a:lnTo>
                  <a:pt x="0" y="900049"/>
                </a:lnTo>
                <a:close/>
              </a:path>
            </a:pathLst>
          </a:custGeom>
          <a:ln w="25400">
            <a:solidFill>
              <a:srgbClr val="BA60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003675" y="2748660"/>
            <a:ext cx="131635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i="0" spc="-10" dirty="0">
                <a:solidFill>
                  <a:srgbClr val="000000"/>
                </a:solidFill>
                <a:latin typeface="Arial"/>
                <a:cs typeface="Arial"/>
              </a:rPr>
              <a:t>Спросить</a:t>
            </a:r>
            <a:r>
              <a:rPr sz="1800" i="0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i="0" spc="-5" dirty="0">
                <a:solidFill>
                  <a:srgbClr val="000000"/>
                </a:solidFill>
                <a:latin typeface="Arial"/>
                <a:cs typeface="Arial"/>
              </a:rPr>
              <a:t>у  взрослых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30522" y="4909692"/>
            <a:ext cx="1590675" cy="285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П</a:t>
            </a:r>
            <a:r>
              <a:rPr sz="1800" b="1" spc="5" dirty="0">
                <a:latin typeface="Arial"/>
                <a:cs typeface="Arial"/>
              </a:rPr>
              <a:t>он</a:t>
            </a:r>
            <a:r>
              <a:rPr sz="1800" b="1" dirty="0">
                <a:latin typeface="Arial"/>
                <a:cs typeface="Arial"/>
              </a:rPr>
              <a:t>а</a:t>
            </a:r>
            <a:r>
              <a:rPr sz="1800" b="1" spc="-45" dirty="0">
                <a:latin typeface="Arial"/>
                <a:cs typeface="Arial"/>
              </a:rPr>
              <a:t>б</a:t>
            </a:r>
            <a:r>
              <a:rPr sz="1800" b="1" spc="-5" dirty="0">
                <a:latin typeface="Arial"/>
                <a:cs typeface="Arial"/>
              </a:rPr>
              <a:t>л</a:t>
            </a:r>
            <a:r>
              <a:rPr sz="1800" b="1" spc="-30" dirty="0">
                <a:latin typeface="Arial"/>
                <a:cs typeface="Arial"/>
              </a:rPr>
              <a:t>ю</a:t>
            </a:r>
            <a:r>
              <a:rPr sz="1800" b="1" dirty="0">
                <a:latin typeface="Arial"/>
                <a:cs typeface="Arial"/>
              </a:rPr>
              <a:t>да</a:t>
            </a:r>
            <a:r>
              <a:rPr sz="1800" b="1" spc="-35" dirty="0">
                <a:latin typeface="Arial"/>
                <a:cs typeface="Arial"/>
              </a:rPr>
              <a:t>т</a:t>
            </a:r>
            <a:r>
              <a:rPr sz="1800" b="1" dirty="0">
                <a:latin typeface="Arial"/>
                <a:cs typeface="Arial"/>
              </a:rPr>
              <a:t>ь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84034" y="2821559"/>
            <a:ext cx="143510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Прочитать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  </a:t>
            </a:r>
            <a:r>
              <a:rPr sz="1800" b="1" spc="-5" dirty="0">
                <a:latin typeface="Arial"/>
                <a:cs typeface="Arial"/>
              </a:rPr>
              <a:t>книжке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812406" y="4693666"/>
            <a:ext cx="1571625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20" dirty="0">
                <a:latin typeface="Arial"/>
                <a:cs typeface="Arial"/>
              </a:rPr>
              <a:t>Рассмотреть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иллюстрации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47800" y="228600"/>
            <a:ext cx="6587997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dirty="0">
                <a:solidFill>
                  <a:srgbClr val="0070C0"/>
                </a:solidFill>
                <a:latin typeface="Arial"/>
                <a:cs typeface="Arial"/>
              </a:rPr>
              <a:t>Реализация проекта</a:t>
            </a:r>
            <a:r>
              <a:rPr sz="3200" spc="-16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70C0"/>
                </a:solidFill>
                <a:latin typeface="Arial"/>
                <a:cs typeface="Arial"/>
              </a:rPr>
              <a:t>по</a:t>
            </a:r>
          </a:p>
          <a:p>
            <a:pPr algn="ctr">
              <a:lnSpc>
                <a:spcPct val="100000"/>
              </a:lnSpc>
            </a:pPr>
            <a:r>
              <a:rPr sz="3200" spc="-5" dirty="0">
                <a:solidFill>
                  <a:srgbClr val="0070C0"/>
                </a:solidFill>
                <a:latin typeface="Arial"/>
                <a:cs typeface="Arial"/>
              </a:rPr>
              <a:t>образовательным</a:t>
            </a:r>
            <a:r>
              <a:rPr sz="3200" spc="-7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0070C0"/>
                </a:solidFill>
                <a:latin typeface="Arial"/>
                <a:cs typeface="Arial"/>
              </a:rPr>
              <a:t>областям:</a:t>
            </a:r>
          </a:p>
        </p:txBody>
      </p:sp>
      <p:sp>
        <p:nvSpPr>
          <p:cNvPr id="4" name="object 4"/>
          <p:cNvSpPr/>
          <p:nvPr/>
        </p:nvSpPr>
        <p:spPr>
          <a:xfrm>
            <a:off x="2627376" y="1989201"/>
            <a:ext cx="3816350" cy="3311525"/>
          </a:xfrm>
          <a:custGeom>
            <a:avLst/>
            <a:gdLst/>
            <a:ahLst/>
            <a:cxnLst/>
            <a:rect l="l" t="t" r="r" b="b"/>
            <a:pathLst>
              <a:path w="3816350" h="3311525">
                <a:moveTo>
                  <a:pt x="3816223" y="1264793"/>
                </a:moveTo>
                <a:lnTo>
                  <a:pt x="0" y="1264793"/>
                </a:lnTo>
                <a:lnTo>
                  <a:pt x="1179322" y="2046605"/>
                </a:lnTo>
                <a:lnTo>
                  <a:pt x="728852" y="3311398"/>
                </a:lnTo>
                <a:lnTo>
                  <a:pt x="1908175" y="2529713"/>
                </a:lnTo>
                <a:lnTo>
                  <a:pt x="2808964" y="2529713"/>
                </a:lnTo>
                <a:lnTo>
                  <a:pt x="2636901" y="2046605"/>
                </a:lnTo>
                <a:lnTo>
                  <a:pt x="3816223" y="1264793"/>
                </a:lnTo>
                <a:close/>
              </a:path>
              <a:path w="3816350" h="3311525">
                <a:moveTo>
                  <a:pt x="2808964" y="2529713"/>
                </a:moveTo>
                <a:lnTo>
                  <a:pt x="1908175" y="2529713"/>
                </a:lnTo>
                <a:lnTo>
                  <a:pt x="3087370" y="3311398"/>
                </a:lnTo>
                <a:lnTo>
                  <a:pt x="2808964" y="2529713"/>
                </a:lnTo>
                <a:close/>
              </a:path>
              <a:path w="3816350" h="3311525">
                <a:moveTo>
                  <a:pt x="1908175" y="0"/>
                </a:moveTo>
                <a:lnTo>
                  <a:pt x="1457706" y="1264793"/>
                </a:lnTo>
                <a:lnTo>
                  <a:pt x="2358516" y="1264793"/>
                </a:lnTo>
                <a:lnTo>
                  <a:pt x="1908175" y="0"/>
                </a:lnTo>
                <a:close/>
              </a:path>
            </a:pathLst>
          </a:custGeom>
          <a:solidFill>
            <a:srgbClr val="FFF39D"/>
          </a:solidFill>
        </p:spPr>
        <p:txBody>
          <a:bodyPr wrap="square" lIns="0" tIns="0" rIns="0" bIns="0" rtlCol="0"/>
          <a:lstStyle/>
          <a:p>
            <a:endParaRPr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27376" y="1989201"/>
            <a:ext cx="3816350" cy="3311525"/>
          </a:xfrm>
          <a:custGeom>
            <a:avLst/>
            <a:gdLst/>
            <a:ahLst/>
            <a:cxnLst/>
            <a:rect l="l" t="t" r="r" b="b"/>
            <a:pathLst>
              <a:path w="3816350" h="3311525">
                <a:moveTo>
                  <a:pt x="0" y="1264793"/>
                </a:moveTo>
                <a:lnTo>
                  <a:pt x="1457706" y="1264793"/>
                </a:lnTo>
                <a:lnTo>
                  <a:pt x="1908175" y="0"/>
                </a:lnTo>
                <a:lnTo>
                  <a:pt x="2358516" y="1264793"/>
                </a:lnTo>
                <a:lnTo>
                  <a:pt x="3816223" y="1264793"/>
                </a:lnTo>
                <a:lnTo>
                  <a:pt x="2636901" y="2046605"/>
                </a:lnTo>
                <a:lnTo>
                  <a:pt x="3087370" y="3311398"/>
                </a:lnTo>
                <a:lnTo>
                  <a:pt x="1908175" y="2529713"/>
                </a:lnTo>
                <a:lnTo>
                  <a:pt x="728852" y="3311398"/>
                </a:lnTo>
                <a:lnTo>
                  <a:pt x="1179322" y="2046605"/>
                </a:lnTo>
                <a:lnTo>
                  <a:pt x="0" y="1264793"/>
                </a:lnTo>
                <a:close/>
              </a:path>
            </a:pathLst>
          </a:custGeom>
          <a:ln w="253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62702" y="2820542"/>
            <a:ext cx="3683000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Познавательное</a:t>
            </a:r>
            <a:r>
              <a:rPr sz="2000" b="1" spc="-8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развитие</a:t>
            </a:r>
            <a:endParaRPr sz="20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3340" y="5340603"/>
            <a:ext cx="3100705" cy="3155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Физическое</a:t>
            </a:r>
            <a:r>
              <a:rPr sz="2000" b="1" spc="-10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развитие</a:t>
            </a:r>
            <a:endParaRPr sz="20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43454" y="1307465"/>
            <a:ext cx="4331970" cy="620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Социально –</a:t>
            </a:r>
            <a:r>
              <a:rPr sz="2000" b="1" spc="-5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коммуникативное</a:t>
            </a:r>
            <a:endParaRPr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758950">
              <a:lnSpc>
                <a:spcPct val="100000"/>
              </a:lnSpc>
            </a:pPr>
            <a:r>
              <a:rPr sz="2000" b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развитие</a:t>
            </a:r>
            <a:endParaRPr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08652" y="5340603"/>
            <a:ext cx="4299585" cy="620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Художественно </a:t>
            </a:r>
            <a:r>
              <a:rPr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–</a:t>
            </a:r>
            <a:r>
              <a:rPr sz="2000" b="1" spc="-4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эстетическое</a:t>
            </a:r>
            <a:endParaRPr sz="20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1742439">
              <a:lnSpc>
                <a:spcPct val="100000"/>
              </a:lnSpc>
            </a:pPr>
            <a:r>
              <a:rPr sz="2000" b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развитие</a:t>
            </a:r>
            <a:endParaRPr sz="20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80922" y="2820542"/>
            <a:ext cx="4011929" cy="1292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Речевое</a:t>
            </a:r>
            <a:r>
              <a:rPr sz="2000" b="1" spc="-9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развитие</a:t>
            </a:r>
            <a:endParaRPr sz="20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2402840">
              <a:lnSpc>
                <a:spcPct val="100000"/>
              </a:lnSpc>
              <a:spcBef>
                <a:spcPts val="980"/>
              </a:spcBef>
            </a:pPr>
            <a:r>
              <a:rPr sz="2800" b="1" i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«Органы</a:t>
            </a:r>
            <a:endParaRPr sz="28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 marL="2426970">
              <a:lnSpc>
                <a:spcPct val="100000"/>
              </a:lnSpc>
            </a:pPr>
            <a:r>
              <a:rPr sz="2800" b="1" i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чувств»</a:t>
            </a:r>
            <a:endParaRPr sz="28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547116"/>
            <a:ext cx="2427732" cy="5175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01923" y="1627632"/>
            <a:ext cx="5096256" cy="33497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7268" y="5120894"/>
            <a:ext cx="7663180" cy="139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47670">
              <a:lnSpc>
                <a:spcPct val="100000"/>
              </a:lnSpc>
            </a:pPr>
            <a:r>
              <a:rPr sz="2400" i="1" spc="-2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Беседы </a:t>
            </a:r>
            <a:r>
              <a:rPr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о </a:t>
            </a:r>
            <a:r>
              <a:rPr sz="2400" i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правилах личной</a:t>
            </a:r>
            <a:r>
              <a:rPr sz="2400" i="1" spc="4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i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гигиены</a:t>
            </a:r>
            <a:endParaRPr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129539" marR="4835525" indent="-117475">
              <a:lnSpc>
                <a:spcPct val="100000"/>
              </a:lnSpc>
            </a:pPr>
            <a:r>
              <a:rPr sz="2400" i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«Описание</a:t>
            </a:r>
            <a:r>
              <a:rPr sz="2400" i="1" spc="-7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внешнего  </a:t>
            </a:r>
            <a:r>
              <a:rPr sz="2400" i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вида </a:t>
            </a:r>
            <a:r>
              <a:rPr sz="2400" i="1" spc="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куклы</a:t>
            </a:r>
            <a:r>
              <a:rPr sz="2400" i="1" spc="-7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i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Маши»</a:t>
            </a:r>
            <a:endParaRPr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2400" y="0"/>
            <a:ext cx="89916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Познавательная</a:t>
            </a:r>
            <a:r>
              <a:rPr sz="4000" spc="-9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</a:t>
            </a:r>
          </a:p>
        </p:txBody>
      </p:sp>
      <p:sp>
        <p:nvSpPr>
          <p:cNvPr id="6" name="object 6"/>
          <p:cNvSpPr/>
          <p:nvPr/>
        </p:nvSpPr>
        <p:spPr>
          <a:xfrm>
            <a:off x="7526781" y="4868862"/>
            <a:ext cx="1617217" cy="1844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890" y="1016508"/>
            <a:ext cx="3437890" cy="365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Игра – </a:t>
            </a:r>
            <a:r>
              <a:rPr sz="2400" i="1" spc="-1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шутка</a:t>
            </a:r>
            <a:r>
              <a:rPr sz="2400" i="1" spc="-9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i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«Покажи»</a:t>
            </a:r>
            <a:endParaRPr sz="24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95422" y="6432499"/>
            <a:ext cx="2902585" cy="37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Д.И. </a:t>
            </a:r>
            <a:r>
              <a:rPr sz="2400" i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«Выложи</a:t>
            </a:r>
            <a:r>
              <a:rPr sz="2400" i="1" spc="-9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400" i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лицо»</a:t>
            </a:r>
            <a:endParaRPr sz="24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3158" y="3611498"/>
            <a:ext cx="2980055" cy="62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7645" marR="5080" indent="-195580">
              <a:lnSpc>
                <a:spcPct val="100000"/>
              </a:lnSpc>
            </a:pPr>
            <a:r>
              <a:rPr sz="2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Д.И. </a:t>
            </a:r>
            <a:r>
              <a:rPr sz="2000" i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«Какой</a:t>
            </a:r>
            <a:r>
              <a:rPr sz="2000" i="1" spc="-13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000" i="1" spc="-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музыкальный  </a:t>
            </a:r>
            <a:r>
              <a:rPr sz="2000" i="1" spc="-1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инструмент</a:t>
            </a:r>
            <a:r>
              <a:rPr sz="2000" i="1" spc="-75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звучит?»</a:t>
            </a:r>
            <a:endParaRPr sz="200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9936" y="1324355"/>
            <a:ext cx="2667000" cy="3762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62955" y="1016508"/>
            <a:ext cx="3781044" cy="2595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70632" y="3355847"/>
            <a:ext cx="3243072" cy="30982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29180" y="294132"/>
            <a:ext cx="5595620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>
                <a:solidFill>
                  <a:srgbClr val="0070C0"/>
                </a:solidFill>
              </a:rPr>
              <a:t>Игровая</a:t>
            </a:r>
            <a:r>
              <a:rPr spc="-70" dirty="0">
                <a:solidFill>
                  <a:srgbClr val="0070C0"/>
                </a:solidFill>
              </a:rPr>
              <a:t> </a:t>
            </a:r>
            <a:r>
              <a:rPr dirty="0">
                <a:solidFill>
                  <a:srgbClr val="0070C0"/>
                </a:solidFill>
              </a:rPr>
              <a:t>деятельность</a:t>
            </a:r>
          </a:p>
        </p:txBody>
      </p:sp>
      <p:sp>
        <p:nvSpPr>
          <p:cNvPr id="9" name="object 9"/>
          <p:cNvSpPr/>
          <p:nvPr/>
        </p:nvSpPr>
        <p:spPr>
          <a:xfrm>
            <a:off x="6590156" y="4424426"/>
            <a:ext cx="2553843" cy="24335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403</Words>
  <Application>Microsoft Office PowerPoint</Application>
  <PresentationFormat>Экран (4:3)</PresentationFormat>
  <Paragraphs>78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Познавательный проект для детей  младшего дошкольного возраста</vt:lpstr>
      <vt:lpstr>Формирование начальных  представлений детей об  органах чувств: нос, глаза, уши, рот.</vt:lpstr>
      <vt:lpstr>Слайд 3</vt:lpstr>
      <vt:lpstr>Слайд 4</vt:lpstr>
      <vt:lpstr>Слайд 5</vt:lpstr>
      <vt:lpstr>Спросить у  взрослых</vt:lpstr>
      <vt:lpstr>Реализация проекта по образовательным областям:</vt:lpstr>
      <vt:lpstr>Познавательная деятельность</vt:lpstr>
      <vt:lpstr>Игровая деятельность</vt:lpstr>
      <vt:lpstr>Д.И. «Ушки на макушке»</vt:lpstr>
      <vt:lpstr>С.Р.И. «У врача»</vt:lpstr>
      <vt:lpstr>Восприятие художественной литературы</vt:lpstr>
      <vt:lpstr>Двигательная деятельность</vt:lpstr>
      <vt:lpstr>Музыкально-  ритмические движения</vt:lpstr>
      <vt:lpstr>Продуктивная деятельность</vt:lpstr>
      <vt:lpstr>Продукты проекта</vt:lpstr>
      <vt:lpstr>Рисование «Наши глаза»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Части тела</dc:title>
  <dc:creator>babai</dc:creator>
  <cp:lastModifiedBy>ПК</cp:lastModifiedBy>
  <cp:revision>1</cp:revision>
  <dcterms:created xsi:type="dcterms:W3CDTF">2016-11-11T17:11:16Z</dcterms:created>
  <dcterms:modified xsi:type="dcterms:W3CDTF">2016-11-11T17:23:20Z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2016-10-27T00:00:00Z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2016-11-11T00:00:00Z</vt:filetime>
  </property>
</Properties>
</file>