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9" r:id="rId2"/>
    <p:sldId id="313" r:id="rId3"/>
    <p:sldId id="314" r:id="rId4"/>
    <p:sldId id="315" r:id="rId5"/>
    <p:sldId id="316" r:id="rId6"/>
    <p:sldId id="363" r:id="rId7"/>
    <p:sldId id="358" r:id="rId8"/>
    <p:sldId id="352" r:id="rId9"/>
    <p:sldId id="343" r:id="rId10"/>
    <p:sldId id="342" r:id="rId11"/>
    <p:sldId id="287" r:id="rId12"/>
    <p:sldId id="353" r:id="rId13"/>
    <p:sldId id="354" r:id="rId14"/>
    <p:sldId id="359" r:id="rId15"/>
    <p:sldId id="362" r:id="rId16"/>
    <p:sldId id="337" r:id="rId17"/>
    <p:sldId id="336" r:id="rId18"/>
    <p:sldId id="355" r:id="rId19"/>
    <p:sldId id="348" r:id="rId20"/>
    <p:sldId id="344" r:id="rId21"/>
    <p:sldId id="356" r:id="rId22"/>
    <p:sldId id="357" r:id="rId23"/>
    <p:sldId id="350" r:id="rId24"/>
    <p:sldId id="27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00FF00"/>
    <a:srgbClr val="99FF33"/>
    <a:srgbClr val="00CC00"/>
    <a:srgbClr val="99FF66"/>
    <a:srgbClr val="CCFF99"/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92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D0C7CAD-32E9-4F6E-9BF7-62C256F08BB9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90D887B-87E1-4C11-96CE-B80525986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C3D43-E3A5-436B-8EC7-74B107B13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CBD65-A7B7-4AE6-9B8C-84C69A291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07568-B54B-4BBB-8029-CB41B359B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8DC36-8648-43DC-87D2-67E0A767F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33C7D-8D13-4DD0-81AB-97BF412E3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A26D8-69F6-4A92-83FA-40F3D03CF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47C3B-7FD2-4E35-A0F3-D5F35E996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D152A-171A-4988-BC12-5BE8620DD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2539-4114-4237-AFDF-5A4DB530C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51E9F-F341-426A-9894-8E7BADD59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B4235-507A-4115-A7EF-9D2536560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8DE8EBA-59EA-41C2-91BF-D32D74D32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6" descr="http://www.china-gsm.ru/photo/0-0/402_320_480_priroda270309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981200" y="4114800"/>
            <a:ext cx="7848600" cy="19954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>
              <a:spcAft>
                <a:spcPts val="1000"/>
              </a:spcAft>
              <a:defRPr/>
            </a:pPr>
            <a:endParaRPr lang="ru-RU" sz="36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Aft>
                <a:spcPts val="1000"/>
              </a:spcAft>
              <a:defRPr/>
            </a:pPr>
            <a:r>
              <a:rPr lang="ru-RU" sz="4400" b="1" dirty="0">
                <a:solidFill>
                  <a:srgbClr val="003300"/>
                </a:solidFill>
                <a:latin typeface="+mj-lt"/>
              </a:rPr>
              <a:t>       </a:t>
            </a:r>
            <a:r>
              <a:rPr lang="en-US" sz="4400" b="1" dirty="0">
                <a:solidFill>
                  <a:srgbClr val="003300"/>
                </a:solidFill>
                <a:latin typeface="+mj-lt"/>
              </a:rPr>
              <a:t> </a:t>
            </a:r>
            <a:r>
              <a:rPr lang="ru-RU" sz="4400" b="1" dirty="0">
                <a:solidFill>
                  <a:srgbClr val="003300"/>
                </a:solidFill>
                <a:latin typeface="+mj-lt"/>
              </a:rPr>
              <a:t>  </a:t>
            </a:r>
            <a:endParaRPr lang="ru-RU" sz="44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762000"/>
            <a:ext cx="7162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3"/>
                </a:solidFill>
                <a:latin typeface="a_Albionic" pitchFamily="34" charset="-52"/>
              </a:rPr>
              <a:t>Экологический центр</a:t>
            </a:r>
          </a:p>
          <a:p>
            <a:pPr algn="ctr"/>
            <a:r>
              <a:rPr lang="ru-RU" sz="5400" b="1" dirty="0" smtClean="0">
                <a:solidFill>
                  <a:schemeClr val="accent3"/>
                </a:solidFill>
                <a:latin typeface="a_Albionic" pitchFamily="34" charset="-52"/>
              </a:rPr>
              <a:t>«Зеленая планета»</a:t>
            </a:r>
          </a:p>
          <a:p>
            <a:pPr algn="ctr"/>
            <a:endParaRPr lang="ru-RU" sz="4000" b="1" dirty="0" smtClean="0">
              <a:solidFill>
                <a:schemeClr val="accent3"/>
              </a:solidFill>
              <a:latin typeface="a_Albionic" pitchFamily="34" charset="-52"/>
            </a:endParaRPr>
          </a:p>
          <a:p>
            <a:pPr algn="r"/>
            <a:r>
              <a:rPr lang="ru-RU" sz="3600" b="1" i="1" dirty="0" smtClean="0">
                <a:solidFill>
                  <a:schemeClr val="accent3"/>
                </a:solidFill>
                <a:latin typeface="a_Albionic" pitchFamily="34" charset="-52"/>
              </a:rPr>
              <a:t>подготовительная к школе группа №5</a:t>
            </a:r>
            <a:endParaRPr lang="ru-RU" sz="3600" b="1" i="1" dirty="0">
              <a:solidFill>
                <a:schemeClr val="accent3"/>
              </a:solidFill>
              <a:latin typeface="a_Albionic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67200" y="4953000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Воспитатели:</a:t>
            </a:r>
          </a:p>
          <a:p>
            <a:pPr algn="r"/>
            <a:r>
              <a:rPr lang="ru-RU" sz="24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Александрова Е. А.</a:t>
            </a:r>
          </a:p>
          <a:p>
            <a:pPr algn="r"/>
            <a:r>
              <a:rPr lang="ru-RU" sz="24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Шайдуллина</a:t>
            </a:r>
            <a:r>
              <a:rPr lang="ru-RU" sz="24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З. С.</a:t>
            </a:r>
            <a:endParaRPr lang="ru-RU" sz="2400" b="1" i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15.nnm.ru/d/7/7/3/7/3941ad0cda35f105ca45232b368_prev.jpg"/>
          <p:cNvPicPr>
            <a:picLocks noChangeAspect="1" noChangeArrowheads="1"/>
          </p:cNvPicPr>
          <p:nvPr/>
        </p:nvPicPr>
        <p:blipFill>
          <a:blip r:embed="rId2" cstate="print"/>
          <a:srcRect l="15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219200" y="4261713"/>
            <a:ext cx="739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ru-RU" sz="4000" b="1" i="1" dirty="0">
                <a:solidFill>
                  <a:srgbClr val="006600"/>
                </a:solidFill>
                <a:cs typeface="Browallia New" pitchFamily="34" charset="-34"/>
              </a:rPr>
              <a:t> </a:t>
            </a:r>
            <a:endParaRPr lang="ru-RU" altLang="ru-RU" sz="4000" b="1" i="1" dirty="0">
              <a:solidFill>
                <a:srgbClr val="006600"/>
              </a:solidFill>
              <a:cs typeface="Browallia New" pitchFamily="34" charset="-34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4294967295"/>
          </p:nvPr>
        </p:nvSpPr>
        <p:spPr>
          <a:xfrm>
            <a:off x="381000" y="304801"/>
            <a:ext cx="8458200" cy="1600199"/>
          </a:xfrm>
        </p:spPr>
        <p:txBody>
          <a:bodyPr/>
          <a:lstStyle/>
          <a:p>
            <a:pPr algn="ctr">
              <a:buNone/>
            </a:pPr>
            <a:r>
              <a:rPr lang="ru-RU" sz="2400" i="1" dirty="0" smtClean="0">
                <a:latin typeface="a_Albionic" pitchFamily="34" charset="-52"/>
              </a:rPr>
              <a:t>Рассматривая «Красную книгу России», ребята заинтересовались, а каких животных надо охранять в нашей области? «Красную книгу» Ярославской области ребята начали изготавливать сами</a:t>
            </a:r>
            <a:r>
              <a:rPr lang="ru-RU" sz="2800" i="1" dirty="0" smtClean="0"/>
              <a:t>. </a:t>
            </a:r>
            <a:endParaRPr lang="ru-RU" sz="2800" dirty="0" smtClean="0"/>
          </a:p>
          <a:p>
            <a:pPr algn="ctr"/>
            <a:endParaRPr lang="ru-RU" dirty="0"/>
          </a:p>
        </p:txBody>
      </p:sp>
      <p:pic>
        <p:nvPicPr>
          <p:cNvPr id="2050" name="Picture 2" descr="C:\Users\work\Desktop\фото к экологич угол\2017-09-14 19-20-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905000"/>
            <a:ext cx="2438400" cy="4325509"/>
          </a:xfrm>
          <a:prstGeom prst="rect">
            <a:avLst/>
          </a:prstGeom>
          <a:noFill/>
        </p:spPr>
      </p:pic>
      <p:pic>
        <p:nvPicPr>
          <p:cNvPr id="2" name="Picture 2" descr="C:\Users\work\Desktop\pZ9JoVkUU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648200"/>
            <a:ext cx="3429000" cy="1934171"/>
          </a:xfrm>
          <a:prstGeom prst="rect">
            <a:avLst/>
          </a:prstGeom>
          <a:noFill/>
        </p:spPr>
      </p:pic>
      <p:pic>
        <p:nvPicPr>
          <p:cNvPr id="4099" name="Picture 3" descr="C:\Users\work\Desktop\YbE_23z_0S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2133600"/>
            <a:ext cx="2234353" cy="3962400"/>
          </a:xfrm>
          <a:prstGeom prst="rect">
            <a:avLst/>
          </a:prstGeom>
          <a:noFill/>
        </p:spPr>
      </p:pic>
      <p:pic>
        <p:nvPicPr>
          <p:cNvPr id="4100" name="Picture 4" descr="C:\Users\work\Desktop\4gswQIbfFW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590800"/>
            <a:ext cx="2133600" cy="37837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15.nnm.ru/d/7/7/3/7/3941ad0cda35f105ca45232b368_prev.jpg"/>
          <p:cNvPicPr>
            <a:picLocks noChangeAspect="1" noChangeArrowheads="1"/>
          </p:cNvPicPr>
          <p:nvPr/>
        </p:nvPicPr>
        <p:blipFill>
          <a:blip r:embed="rId2" cstate="print"/>
          <a:srcRect l="19341" t="4443"/>
          <a:stretch>
            <a:fillRect/>
          </a:stretch>
        </p:blipFill>
        <p:spPr bwMode="auto">
          <a:xfrm>
            <a:off x="0" y="0"/>
            <a:ext cx="917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3962400" y="457200"/>
            <a:ext cx="4953000" cy="5715000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    </a:t>
            </a:r>
            <a:r>
              <a:rPr lang="ru-RU" sz="2400" dirty="0" smtClean="0">
                <a:latin typeface="a_Albionic" pitchFamily="34" charset="-52"/>
              </a:rPr>
              <a:t>Наши ребята - большие почемучки. Для них в экологическом центре создана мини лаборатория с целью развития наблюдательности, мыслительной деятельности и желания добывать знания самостоятельно. </a:t>
            </a:r>
          </a:p>
          <a:p>
            <a:pPr algn="ctr">
              <a:buNone/>
            </a:pPr>
            <a:r>
              <a:rPr lang="ru-RU" sz="2400" dirty="0" smtClean="0">
                <a:latin typeface="a_Albionic" pitchFamily="34" charset="-52"/>
              </a:rPr>
              <a:t>    Они смогут превратиться в любознательных испытателей, надев спецодежду и проводить несложные опыты и эксперименты, определяя свойства различных </a:t>
            </a:r>
            <a:r>
              <a:rPr lang="ru-RU" sz="2000" dirty="0" smtClean="0">
                <a:latin typeface="a_Albionic" pitchFamily="34" charset="-52"/>
              </a:rPr>
              <a:t>материалов. </a:t>
            </a:r>
          </a:p>
          <a:p>
            <a:pPr>
              <a:buNone/>
            </a:pPr>
            <a:endParaRPr lang="ru-RU" sz="3600" dirty="0"/>
          </a:p>
        </p:txBody>
      </p:sp>
      <p:pic>
        <p:nvPicPr>
          <p:cNvPr id="5122" name="Picture 2" descr="C:\Users\work\Desktop\_Wuc8_UFK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799"/>
            <a:ext cx="3429000" cy="60809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15.nnm.ru/d/7/7/3/7/3941ad0cda35f105ca45232b368_prev.jpg"/>
          <p:cNvPicPr>
            <a:picLocks noChangeAspect="1" noChangeArrowheads="1"/>
          </p:cNvPicPr>
          <p:nvPr/>
        </p:nvPicPr>
        <p:blipFill>
          <a:blip r:embed="rId2" cstate="print"/>
          <a:srcRect l="15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7200" y="58674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rgbClr val="003300"/>
                </a:solidFill>
                <a:latin typeface="+mn-lt"/>
              </a:rPr>
              <a:t> </a:t>
            </a: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>
            <a:off x="4495800" y="358140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1143000" y="1600200"/>
            <a:ext cx="8001000" cy="4525963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003300"/>
                </a:solidFill>
              </a:rPr>
              <a:t> </a:t>
            </a:r>
            <a:endParaRPr lang="ru-RU" sz="40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2514600" y="304800"/>
            <a:ext cx="3048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a_Albionic" pitchFamily="34" charset="-52"/>
              </a:rPr>
              <a:t>Для экспериментальной деятельности </a:t>
            </a:r>
            <a:r>
              <a:rPr lang="ru-RU" dirty="0" smtClean="0">
                <a:latin typeface="a_Albionic" pitchFamily="34" charset="-52"/>
              </a:rPr>
              <a:t>подобран разный материал: </a:t>
            </a:r>
            <a:r>
              <a:rPr lang="ru-RU" i="1" dirty="0" smtClean="0">
                <a:latin typeface="a_Albionic" pitchFamily="34" charset="-52"/>
              </a:rPr>
              <a:t>Приборы – помощники: микроскоп, лупы, весы, песочные часы, компасы, разнообразные магниты, стаканчики, воронки. Природные материалы: почва, песок, ракушки, шишки, скорлупа орехов, спилы и др. Бросовый материал: , кусочки разной бумаги, деревянные, пластмассовые, металлические предметы, трубочки для коктейля и многое другое. И, конечно, схемы, рисунки, таблицы для опытов. </a:t>
            </a:r>
            <a:endParaRPr lang="ru-RU" dirty="0"/>
          </a:p>
        </p:txBody>
      </p:sp>
      <p:pic>
        <p:nvPicPr>
          <p:cNvPr id="13" name="Picture 3" descr="C:\Users\work\Desktop\x8LL9Eu6Z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3429000" cy="6080986"/>
          </a:xfrm>
          <a:prstGeom prst="rect">
            <a:avLst/>
          </a:prstGeom>
          <a:noFill/>
        </p:spPr>
      </p:pic>
      <p:pic>
        <p:nvPicPr>
          <p:cNvPr id="12" name="Рисунок 11" descr="2017-09-16 12-52-30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04800" y="1219200"/>
            <a:ext cx="2209800" cy="3920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15.nnm.ru/d/7/7/3/7/3941ad0cda35f105ca45232b368_prev.jpg"/>
          <p:cNvPicPr>
            <a:picLocks noChangeAspect="1" noChangeArrowheads="1"/>
          </p:cNvPicPr>
          <p:nvPr/>
        </p:nvPicPr>
        <p:blipFill>
          <a:blip r:embed="rId2" cstate="print"/>
          <a:srcRect l="15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7200" y="58674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rgbClr val="003300"/>
                </a:solidFill>
                <a:latin typeface="+mn-lt"/>
              </a:rPr>
              <a:t> </a:t>
            </a: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>
            <a:off x="4495800" y="358140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1143000" y="1600200"/>
            <a:ext cx="8001000" cy="4525963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003300"/>
                </a:solidFill>
              </a:rPr>
              <a:t> </a:t>
            </a:r>
            <a:endParaRPr lang="ru-RU" sz="40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2971800" y="0"/>
            <a:ext cx="6172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_Albionic" pitchFamily="34" charset="-52"/>
              </a:rPr>
              <a:t>Одно из любимых занятий детей в свободное время – это изготовление поделок из природного материала, который находится в удобных контейнерах. Ребята с удовольствием используют его в своих индивидуальных и коллективных творческих работах.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12" name="Рисунок 11" descr="2017-09-11 12-55-1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886200" y="2209800"/>
            <a:ext cx="3657600" cy="206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http://www.maam.ru/upload/blogs/detsad-265058-1446557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252912"/>
            <a:ext cx="3473450" cy="2605088"/>
          </a:xfrm>
          <a:prstGeom prst="rect">
            <a:avLst/>
          </a:prstGeom>
          <a:noFill/>
        </p:spPr>
      </p:pic>
      <p:pic>
        <p:nvPicPr>
          <p:cNvPr id="14" name="Picture 3" descr="C:\Users\work\YandexDisk\Фотокамера\2017-07-21 11-33-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819400" cy="5001371"/>
          </a:xfrm>
          <a:prstGeom prst="rect">
            <a:avLst/>
          </a:prstGeom>
          <a:noFill/>
        </p:spPr>
      </p:pic>
      <p:pic>
        <p:nvPicPr>
          <p:cNvPr id="15" name="Рисунок 14" descr="2017-09-13 15-01-16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5359111" y="4343400"/>
            <a:ext cx="3784889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15.nnm.ru/d/7/7/3/7/3941ad0cda35f105ca45232b368_prev.jpg"/>
          <p:cNvPicPr>
            <a:picLocks noChangeAspect="1" noChangeArrowheads="1"/>
          </p:cNvPicPr>
          <p:nvPr/>
        </p:nvPicPr>
        <p:blipFill>
          <a:blip r:embed="rId2" cstate="print"/>
          <a:srcRect l="15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7200" y="58674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rgbClr val="003300"/>
                </a:solidFill>
                <a:latin typeface="+mn-lt"/>
              </a:rPr>
              <a:t> </a:t>
            </a: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>
            <a:off x="4495800" y="358140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1143000" y="1600200"/>
            <a:ext cx="8001000" cy="4525963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003300"/>
                </a:solidFill>
              </a:rPr>
              <a:t> </a:t>
            </a:r>
            <a:endParaRPr lang="ru-RU" sz="40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i="1" dirty="0" smtClean="0">
                <a:solidFill>
                  <a:srgbClr val="003300"/>
                </a:solidFill>
                <a:latin typeface="a_Albionic" pitchFamily="34" charset="-52"/>
              </a:rPr>
              <a:t>Девочка Ромашка из «Цветочного городка» приносит ребятам интересные задания, игры, а так же ответы на </a:t>
            </a:r>
            <a:r>
              <a:rPr lang="ru-RU" sz="2400" i="1" smtClean="0">
                <a:solidFill>
                  <a:srgbClr val="003300"/>
                </a:solidFill>
                <a:latin typeface="a_Albionic" pitchFamily="34" charset="-52"/>
              </a:rPr>
              <a:t>интересующие вопросы</a:t>
            </a:r>
            <a:r>
              <a:rPr lang="ru-RU" sz="2400" i="1" dirty="0" smtClean="0">
                <a:solidFill>
                  <a:srgbClr val="003300"/>
                </a:solidFill>
                <a:latin typeface="a_Albionic" pitchFamily="34" charset="-52"/>
              </a:rPr>
              <a:t>, оставляя их в «Клубе почемучек»</a:t>
            </a:r>
            <a:endParaRPr lang="ru-RU" sz="2400" b="1" dirty="0" smtClean="0">
              <a:solidFill>
                <a:srgbClr val="003300"/>
              </a:solidFill>
              <a:latin typeface="a_Albionic" pitchFamily="34" charset="-52"/>
            </a:endParaRPr>
          </a:p>
        </p:txBody>
      </p:sp>
      <p:pic>
        <p:nvPicPr>
          <p:cNvPr id="1027" name="Picture 3" descr="C:\Users\work\Desktop\pyDdgo4d-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4267200" cy="2406968"/>
          </a:xfrm>
          <a:prstGeom prst="rect">
            <a:avLst/>
          </a:prstGeom>
          <a:noFill/>
        </p:spPr>
      </p:pic>
      <p:pic>
        <p:nvPicPr>
          <p:cNvPr id="1029" name="Picture 5" descr="C:\Users\work\Desktop\isPufa3M5d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6932" y="3733800"/>
            <a:ext cx="4177068" cy="2356128"/>
          </a:xfrm>
          <a:prstGeom prst="rect">
            <a:avLst/>
          </a:prstGeom>
          <a:noFill/>
        </p:spPr>
      </p:pic>
      <p:pic>
        <p:nvPicPr>
          <p:cNvPr id="12" name="Содержимое 5" descr="http://funforkids.ru/pictures/neznaika/neznaika09.pn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600200"/>
            <a:ext cx="2438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15.nnm.ru/d/7/7/3/7/3941ad0cda35f105ca45232b368_prev.jpg"/>
          <p:cNvPicPr>
            <a:picLocks noChangeAspect="1" noChangeArrowheads="1"/>
          </p:cNvPicPr>
          <p:nvPr/>
        </p:nvPicPr>
        <p:blipFill>
          <a:blip r:embed="rId2" cstate="print"/>
          <a:srcRect l="19341" t="4443"/>
          <a:stretch>
            <a:fillRect/>
          </a:stretch>
        </p:blipFill>
        <p:spPr bwMode="auto">
          <a:xfrm>
            <a:off x="-26988" y="0"/>
            <a:ext cx="917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3221038" y="3351213"/>
            <a:ext cx="59229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dirty="0">
                <a:solidFill>
                  <a:srgbClr val="800000"/>
                </a:solidFill>
              </a:rPr>
              <a:t>     </a:t>
            </a:r>
            <a:endParaRPr lang="ru-RU" altLang="ru-RU" sz="3200" i="1" dirty="0">
              <a:solidFill>
                <a:srgbClr val="800000"/>
              </a:solidFill>
            </a:endParaRPr>
          </a:p>
        </p:txBody>
      </p:sp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0" y="0"/>
            <a:ext cx="2174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  <a:p>
            <a:pPr eaLnBrk="0" hangingPunct="0"/>
            <a:r>
              <a:rPr lang="ru-RU" altLang="ru-RU" sz="900"/>
              <a:t> </a:t>
            </a:r>
            <a:endParaRPr lang="ru-RU" altLang="ru-RU"/>
          </a:p>
        </p:txBody>
      </p:sp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2819400" y="304800"/>
            <a:ext cx="3886200" cy="3733801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</a:t>
            </a:r>
            <a:r>
              <a:rPr lang="ru-RU" sz="2000" dirty="0" smtClean="0">
                <a:latin typeface="a_Albionic" pitchFamily="34" charset="-52"/>
              </a:rPr>
              <a:t>Дидактические игры на экологическую тему направлены на интеллектуальное развитие и формируют собственное отношение к природе.</a:t>
            </a:r>
          </a:p>
          <a:p>
            <a:pPr>
              <a:buNone/>
            </a:pPr>
            <a:r>
              <a:rPr lang="ru-RU" sz="2000" dirty="0" smtClean="0">
                <a:latin typeface="a_Albionic" pitchFamily="34" charset="-52"/>
              </a:rPr>
              <a:t> </a:t>
            </a:r>
          </a:p>
          <a:p>
            <a:pPr>
              <a:buNone/>
            </a:pPr>
            <a:r>
              <a:rPr lang="ru-RU" sz="2000" b="1" dirty="0" smtClean="0">
                <a:latin typeface="a_Albionic" pitchFamily="34" charset="-52"/>
              </a:rPr>
              <a:t>1. «Сортировщик».</a:t>
            </a:r>
          </a:p>
          <a:p>
            <a:pPr>
              <a:buNone/>
            </a:pPr>
            <a:r>
              <a:rPr lang="ru-RU" sz="2000" b="1" dirty="0" smtClean="0">
                <a:latin typeface="a_Albionic" pitchFamily="34" charset="-52"/>
              </a:rPr>
              <a:t>2. </a:t>
            </a:r>
            <a:r>
              <a:rPr lang="ru-RU" sz="2000" b="1" dirty="0" smtClean="0"/>
              <a:t>«Земля наш общий дом»</a:t>
            </a:r>
            <a:r>
              <a:rPr lang="ru-RU" sz="2000" b="1" dirty="0" smtClean="0">
                <a:latin typeface="a_Albionic" pitchFamily="34" charset="-52"/>
              </a:rPr>
              <a:t>.</a:t>
            </a:r>
          </a:p>
          <a:p>
            <a:pPr>
              <a:buNone/>
            </a:pPr>
            <a:r>
              <a:rPr lang="ru-RU" sz="2000" b="1" dirty="0" smtClean="0">
                <a:latin typeface="a_Albionic" pitchFamily="34" charset="-52"/>
              </a:rPr>
              <a:t>3. </a:t>
            </a:r>
            <a:r>
              <a:rPr lang="ru-RU" sz="2000" b="1" dirty="0" smtClean="0"/>
              <a:t>«Лес, пруд, поляна</a:t>
            </a:r>
            <a:r>
              <a:rPr lang="ru-RU" sz="2400" b="1" dirty="0" smtClean="0"/>
              <a:t>, сад». </a:t>
            </a:r>
            <a:endParaRPr lang="ru-RU" sz="2400" b="1" dirty="0">
              <a:latin typeface="a_Albionic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381000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9218" name="Picture 2" descr="C:\Users\work\YandexDisk\Фотокамера\2017-09-18 14-38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108439" y="1748786"/>
            <a:ext cx="3717546" cy="2353575"/>
          </a:xfrm>
          <a:prstGeom prst="rect">
            <a:avLst/>
          </a:prstGeom>
          <a:noFill/>
        </p:spPr>
      </p:pic>
      <p:pic>
        <p:nvPicPr>
          <p:cNvPr id="9219" name="Picture 3" descr="C:\Users\work\YandexDisk\Фотокамера\2017-09-18 14-37-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114800"/>
            <a:ext cx="4460682" cy="2514600"/>
          </a:xfrm>
          <a:prstGeom prst="rect">
            <a:avLst/>
          </a:prstGeom>
          <a:noFill/>
        </p:spPr>
      </p:pic>
      <p:pic>
        <p:nvPicPr>
          <p:cNvPr id="9220" name="Picture 4" descr="C:\Users\work\YandexDisk\Фотокамера\2017-09-18 14-45-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322170" y="1236570"/>
            <a:ext cx="3810001" cy="24036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15.nnm.ru/d/7/7/3/7/3941ad0cda35f105ca45232b368_prev.jpg"/>
          <p:cNvPicPr>
            <a:picLocks noChangeAspect="1" noChangeArrowheads="1"/>
          </p:cNvPicPr>
          <p:nvPr/>
        </p:nvPicPr>
        <p:blipFill>
          <a:blip r:embed="rId2" cstate="print"/>
          <a:srcRect l="15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219200" y="4261713"/>
            <a:ext cx="739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ru-RU" sz="4000" b="1" i="1" dirty="0">
                <a:solidFill>
                  <a:srgbClr val="006600"/>
                </a:solidFill>
                <a:cs typeface="Browallia New" pitchFamily="34" charset="-34"/>
              </a:rPr>
              <a:t> </a:t>
            </a:r>
            <a:endParaRPr lang="ru-RU" altLang="ru-RU" sz="4000" b="1" i="1" dirty="0">
              <a:solidFill>
                <a:srgbClr val="006600"/>
              </a:solidFill>
              <a:cs typeface="Browallia New" pitchFamily="34" charset="-34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4294967295"/>
          </p:nvPr>
        </p:nvSpPr>
        <p:spPr>
          <a:xfrm>
            <a:off x="4572000" y="0"/>
            <a:ext cx="4572000" cy="327660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dirty="0" smtClean="0">
                <a:latin typeface="a_Albionic" pitchFamily="34" charset="-52"/>
              </a:rPr>
              <a:t>Цель создания </a:t>
            </a:r>
            <a:r>
              <a:rPr lang="ru-RU" sz="2000" b="1" dirty="0" smtClean="0">
                <a:latin typeface="a_Albionic" pitchFamily="34" charset="-52"/>
              </a:rPr>
              <a:t>макетов</a:t>
            </a:r>
            <a:r>
              <a:rPr lang="ru-RU" sz="2000" dirty="0" smtClean="0">
                <a:latin typeface="a_Albionic" pitchFamily="34" charset="-52"/>
              </a:rPr>
              <a:t> - формирование представления о флоре и фауне определённой климатической зоны. В процессе игры с </a:t>
            </a:r>
            <a:r>
              <a:rPr lang="ru-RU" sz="2000" b="1" dirty="0" smtClean="0">
                <a:latin typeface="a_Albionic" pitchFamily="34" charset="-52"/>
              </a:rPr>
              <a:t>макетами</a:t>
            </a:r>
            <a:r>
              <a:rPr lang="ru-RU" sz="2000" dirty="0" smtClean="0">
                <a:latin typeface="a_Albionic" pitchFamily="34" charset="-52"/>
              </a:rPr>
              <a:t> дети закрепляют полученные  представления о видах животных, их особенностях, среде обитания, детёнышах, о необычных явлениях природы.</a:t>
            </a:r>
            <a:endParaRPr lang="ru-RU" dirty="0">
              <a:latin typeface="a_Albionic" pitchFamily="34" charset="-52"/>
            </a:endParaRPr>
          </a:p>
        </p:txBody>
      </p:sp>
      <p:pic>
        <p:nvPicPr>
          <p:cNvPr id="3074" name="Picture 2" descr="C:\Users\work\Desktop\фото к экологич угол\2017-09-11 12-55-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419600" cy="2491441"/>
          </a:xfrm>
          <a:prstGeom prst="rect">
            <a:avLst/>
          </a:prstGeom>
          <a:noFill/>
        </p:spPr>
      </p:pic>
      <p:pic>
        <p:nvPicPr>
          <p:cNvPr id="8" name="Рисунок 7" descr="C:\Users\Зарина\AppData\Local\Microsoft\Windows\INetCache\Content.Word\IMG-20170918-WA0019.jpe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3810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8" name="Picture 4" descr="C:\Users\work\Desktop\8XP4zZwRIt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4343400" cy="24499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4800" y="2743200"/>
            <a:ext cx="2888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«Вулкан»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019800"/>
            <a:ext cx="2888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     «Подводный мир»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86400" y="6248400"/>
            <a:ext cx="2370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«Жители пустыни»</a:t>
            </a:r>
            <a:endParaRPr lang="ru-RU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15.nnm.ru/d/7/7/3/7/3941ad0cda35f105ca45232b368_prev.jpg"/>
          <p:cNvPicPr>
            <a:picLocks noChangeAspect="1" noChangeArrowheads="1"/>
          </p:cNvPicPr>
          <p:nvPr/>
        </p:nvPicPr>
        <p:blipFill>
          <a:blip r:embed="rId2" cstate="print"/>
          <a:srcRect l="15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219200" y="4261713"/>
            <a:ext cx="739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ru-RU" sz="4000" b="1" i="1" dirty="0">
                <a:solidFill>
                  <a:srgbClr val="006600"/>
                </a:solidFill>
                <a:cs typeface="Browallia New" pitchFamily="34" charset="-34"/>
              </a:rPr>
              <a:t> </a:t>
            </a:r>
            <a:endParaRPr lang="ru-RU" altLang="ru-RU" sz="4000" b="1" i="1" dirty="0">
              <a:solidFill>
                <a:srgbClr val="006600"/>
              </a:solidFill>
              <a:cs typeface="Browallia New" pitchFamily="34" charset="-34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3505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 smtClean="0">
                <a:latin typeface="a_Albionic" pitchFamily="34" charset="-52"/>
              </a:rPr>
              <a:t>Кроме комнатных растений, в холодный период года, организуем мини-огород на подоконнике. Наблюдая за рассадой, дети знакомятся с основными этапами роста и развития растений, закрепляют знания об их строении, способах ухода за ними. Во время наблюдений за ростом рассады дети отражают происходящие изменения в дневниках наблюдений</a:t>
            </a:r>
            <a:r>
              <a:rPr lang="ru-RU" b="1" dirty="0" smtClean="0">
                <a:latin typeface="a_Albionic" pitchFamily="34" charset="-52"/>
              </a:rPr>
              <a:t>. </a:t>
            </a:r>
            <a:endParaRPr lang="ru-RU" sz="1600" b="1" dirty="0" smtClean="0"/>
          </a:p>
        </p:txBody>
      </p:sp>
      <p:pic>
        <p:nvPicPr>
          <p:cNvPr id="8" name="Picture 2" descr="C:\Users\work\YandexDisk\Фотокамера\2017-04-03 15-14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9868" y="228600"/>
            <a:ext cx="3244132" cy="1828800"/>
          </a:xfrm>
          <a:prstGeom prst="rect">
            <a:avLst/>
          </a:prstGeom>
          <a:noFill/>
        </p:spPr>
      </p:pic>
      <p:pic>
        <p:nvPicPr>
          <p:cNvPr id="9" name="Picture 3" descr="C:\Users\work\YandexDisk\Фотокамера\2017-04-03 10-13-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751028"/>
            <a:ext cx="1751479" cy="3106972"/>
          </a:xfrm>
          <a:prstGeom prst="rect">
            <a:avLst/>
          </a:prstGeom>
          <a:noFill/>
        </p:spPr>
      </p:pic>
      <p:pic>
        <p:nvPicPr>
          <p:cNvPr id="6146" name="Picture 2" descr="C:\Users\work\YandexDisk\Фотокамера\2017-08-29 16-51-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219200"/>
            <a:ext cx="2971800" cy="5271716"/>
          </a:xfrm>
          <a:prstGeom prst="rect">
            <a:avLst/>
          </a:prstGeom>
          <a:noFill/>
        </p:spPr>
      </p:pic>
      <p:pic>
        <p:nvPicPr>
          <p:cNvPr id="6147" name="Picture 3" descr="C:\Users\work\YandexDisk\Фотокамера\2017-08-29 18-45-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2667000"/>
            <a:ext cx="1905000" cy="33793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15.nnm.ru/d/7/7/3/7/3941ad0cda35f105ca45232b368_prev.jpg"/>
          <p:cNvPicPr>
            <a:picLocks noChangeAspect="1" noChangeArrowheads="1"/>
          </p:cNvPicPr>
          <p:nvPr/>
        </p:nvPicPr>
        <p:blipFill>
          <a:blip r:embed="rId2" cstate="print"/>
          <a:srcRect l="15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7200" y="58674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rgbClr val="003300"/>
                </a:solidFill>
                <a:latin typeface="+mn-lt"/>
              </a:rPr>
              <a:t> </a:t>
            </a: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>
            <a:off x="4495800" y="358140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1143000" y="1600200"/>
            <a:ext cx="4953000" cy="4525963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003300"/>
                </a:solidFill>
              </a:rPr>
              <a:t> </a:t>
            </a:r>
            <a:endParaRPr lang="ru-RU" sz="40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304800" y="3657600"/>
            <a:ext cx="5486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_Albionic" pitchFamily="34" charset="-52"/>
              </a:rPr>
              <a:t>Систематические наблюдения за состоянием погоды дети фиксируют в календаре наблюдений. Особенности погоды отмечают условными знаками -  облачность, осадки, природные явления(туман, град, радуга, роса, иней), силу ветра. Температуру воздуха отмечают с помощью  модели термометра. В календаре отмечается число и день недели, знаменательные даты.</a:t>
            </a:r>
            <a:endParaRPr lang="ru-RU" dirty="0"/>
          </a:p>
        </p:txBody>
      </p:sp>
      <p:pic>
        <p:nvPicPr>
          <p:cNvPr id="12" name="Picture 2" descr="C:\Users\work\Desktop\фото к экологич угол\2017-09-15 15-26-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447800"/>
            <a:ext cx="2427007" cy="4305300"/>
          </a:xfrm>
          <a:prstGeom prst="rect">
            <a:avLst/>
          </a:prstGeom>
          <a:noFill/>
        </p:spPr>
      </p:pic>
      <p:pic>
        <p:nvPicPr>
          <p:cNvPr id="7170" name="Picture 2" descr="C:\Users\work\Desktop\ZIx96UiJJu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"/>
            <a:ext cx="5874366" cy="33135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15.nnm.ru/d/7/7/3/7/3941ad0cda35f105ca45232b368_prev.jpg"/>
          <p:cNvPicPr>
            <a:picLocks noChangeAspect="1" noChangeArrowheads="1"/>
          </p:cNvPicPr>
          <p:nvPr/>
        </p:nvPicPr>
        <p:blipFill>
          <a:blip r:embed="rId2" cstate="print"/>
          <a:srcRect l="15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219200" y="4261713"/>
            <a:ext cx="739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ru-RU" sz="4000" b="1" i="1" dirty="0">
                <a:solidFill>
                  <a:srgbClr val="006600"/>
                </a:solidFill>
                <a:cs typeface="Browallia New" pitchFamily="34" charset="-34"/>
              </a:rPr>
              <a:t> </a:t>
            </a:r>
            <a:endParaRPr lang="ru-RU" altLang="ru-RU" sz="4000" b="1" i="1" dirty="0">
              <a:solidFill>
                <a:srgbClr val="006600"/>
              </a:solidFill>
              <a:cs typeface="Browallia New" pitchFamily="34" charset="-34"/>
            </a:endParaRPr>
          </a:p>
        </p:txBody>
      </p:sp>
      <p:pic>
        <p:nvPicPr>
          <p:cNvPr id="1026" name="Picture 2" descr="C:\Users\work\Desktop\экологич уголок\виды облаков\xED3xTcXz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91000" cy="2692717"/>
          </a:xfrm>
          <a:prstGeom prst="rect">
            <a:avLst/>
          </a:prstGeom>
          <a:noFill/>
        </p:spPr>
      </p:pic>
      <p:pic>
        <p:nvPicPr>
          <p:cNvPr id="1027" name="Picture 3" descr="C:\Users\work\Desktop\экологич уголок\виды облаков\A9jD57Pgv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10000"/>
            <a:ext cx="4165797" cy="2676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819400"/>
            <a:ext cx="3352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000" dirty="0" smtClean="0">
                <a:latin typeface="a_Albionic" pitchFamily="34" charset="-52"/>
              </a:rPr>
              <a:t>Посмотрев фильм «Какие бывают облака, ребята стали наблюдательнее и заинтересовались облаками, проплывающими над их головами. Для этого изготовили </a:t>
            </a:r>
            <a:r>
              <a:rPr lang="ru-RU" sz="2000" dirty="0" err="1" smtClean="0">
                <a:latin typeface="a_Albionic" pitchFamily="34" charset="-52"/>
              </a:rPr>
              <a:t>рамку-искатель</a:t>
            </a:r>
            <a:r>
              <a:rPr lang="ru-RU" sz="2000" dirty="0" smtClean="0">
                <a:latin typeface="a_Albionic" pitchFamily="34" charset="-52"/>
              </a:rPr>
              <a:t>. При наблюдении неба и облаков удобно определять их вид.</a:t>
            </a:r>
            <a:endParaRPr lang="ru-RU" sz="28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5638800" y="609600"/>
            <a:ext cx="320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_Albionic" pitchFamily="34" charset="-52"/>
              </a:rPr>
              <a:t>Это квадрат с окошком внутри, через которое надо смотреть на небо. А рисунки, расположенные по сторонам квадрата, помогут тут же на месте определить тип облака</a:t>
            </a:r>
            <a:endParaRPr lang="ru-RU" sz="2000" dirty="0"/>
          </a:p>
        </p:txBody>
      </p:sp>
      <p:pic>
        <p:nvPicPr>
          <p:cNvPr id="9" name="Рисунок 8" descr="C:\Users\Зарина\AppData\Local\Microsoft\Windows\INetCache\Content.Word\IMG-20170918-WA0017.jpe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47800"/>
            <a:ext cx="1971675" cy="2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15.nnm.ru/d/7/7/3/7/3941ad0cda35f105ca45232b368_prev.jpg"/>
          <p:cNvPicPr>
            <a:picLocks noChangeAspect="1" noChangeArrowheads="1"/>
          </p:cNvPicPr>
          <p:nvPr/>
        </p:nvPicPr>
        <p:blipFill>
          <a:blip r:embed="rId2" cstate="print"/>
          <a:srcRect l="15833" t="5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838200" y="2119501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altLang="ru-RU" sz="2400" dirty="0">
              <a:solidFill>
                <a:srgbClr val="003300"/>
              </a:solidFill>
              <a:cs typeface="Times New Roman" pitchFamily="18" charset="0"/>
            </a:endParaRPr>
          </a:p>
          <a:p>
            <a:pPr eaLnBrk="0" hangingPunct="0"/>
            <a:endParaRPr lang="ru-RU" altLang="ru-RU" sz="2400" dirty="0">
              <a:solidFill>
                <a:srgbClr val="003300"/>
              </a:solidFill>
            </a:endParaRPr>
          </a:p>
          <a:p>
            <a:pPr eaLnBrk="0" hangingPunct="0"/>
            <a:endParaRPr lang="ru-RU" altLang="ru-RU" sz="2400" dirty="0">
              <a:solidFill>
                <a:srgbClr val="003300"/>
              </a:solidFill>
            </a:endParaRPr>
          </a:p>
          <a:p>
            <a:pPr eaLnBrk="0" hangingPunct="0"/>
            <a:endParaRPr lang="ru-RU" altLang="ru-RU" sz="2400" b="1" i="1" dirty="0">
              <a:solidFill>
                <a:srgbClr val="006600"/>
              </a:solidFill>
              <a:cs typeface="Browallia New" pitchFamily="34" charset="-34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57200" y="60960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dirty="0">
                <a:solidFill>
                  <a:srgbClr val="003300"/>
                </a:solidFill>
                <a:cs typeface="Times New Roman" pitchFamily="18" charset="0"/>
              </a:rPr>
              <a:t> </a:t>
            </a:r>
            <a:endParaRPr lang="ru-RU" altLang="ru-RU" sz="2800" dirty="0">
              <a:solidFill>
                <a:srgbClr val="0033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accent6"/>
                </a:solidFill>
                <a:latin typeface="a_Albionic" pitchFamily="34" charset="-52"/>
              </a:rPr>
              <a:t>Актуальность:</a:t>
            </a:r>
            <a:endParaRPr lang="ru-RU" sz="4000" b="1" i="1" dirty="0">
              <a:solidFill>
                <a:schemeClr val="accent6"/>
              </a:solidFill>
              <a:latin typeface="a_Albionic" pitchFamily="34" charset="-52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562600"/>
          </a:xfrm>
        </p:spPr>
        <p:txBody>
          <a:bodyPr/>
          <a:lstStyle/>
          <a:p>
            <a:r>
              <a:rPr lang="ru-RU" sz="2000" b="1" i="1" dirty="0" smtClean="0">
                <a:latin typeface="a_Albionic" pitchFamily="34" charset="-52"/>
              </a:rPr>
              <a:t>Экологическая ситуация современности требует воспитания в людях активного отношения к проблемам окружающей среды и экологического образования.</a:t>
            </a:r>
          </a:p>
          <a:p>
            <a:r>
              <a:rPr lang="ru-RU" sz="2000" b="1" i="1" dirty="0" smtClean="0">
                <a:latin typeface="a_Albionic" pitchFamily="34" charset="-52"/>
              </a:rPr>
              <a:t>         Расточительная деятельность  человека в природе, ведет к нарушению экологического равновесия  и ставит на первое место проблемы экологии страны, мира и планеты в целом.</a:t>
            </a:r>
          </a:p>
          <a:p>
            <a:r>
              <a:rPr lang="ru-RU" sz="2000" b="1" i="1" dirty="0" smtClean="0">
                <a:latin typeface="a_Albionic" pitchFamily="34" charset="-52"/>
              </a:rPr>
              <a:t>         Экологическое воспитание необходимо начинать  с дошкольного возраста  уделяя этому большое внимание, как процессу непрерывного воспитания, направленному на формирование экологической культуры не только ребенка, но и всех членов семьи, общества.</a:t>
            </a:r>
          </a:p>
          <a:p>
            <a:r>
              <a:rPr lang="ru-RU" sz="2000" b="1" i="1" dirty="0" smtClean="0">
                <a:latin typeface="a_Albionic" pitchFamily="34" charset="-52"/>
              </a:rPr>
              <a:t>Экологическое воспитание детей — это забота о будущем планеты.</a:t>
            </a:r>
            <a:endParaRPr lang="ru-RU" sz="1800" b="1" i="1" dirty="0" smtClean="0">
              <a:latin typeface="a_Albionic" pitchFamily="34" charset="-52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15.nnm.ru/d/7/7/3/7/3941ad0cda35f105ca45232b368_prev.jpg"/>
          <p:cNvPicPr>
            <a:picLocks noChangeAspect="1" noChangeArrowheads="1"/>
          </p:cNvPicPr>
          <p:nvPr/>
        </p:nvPicPr>
        <p:blipFill>
          <a:blip r:embed="rId2" cstate="print"/>
          <a:srcRect l="15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219200" y="4261713"/>
            <a:ext cx="739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ru-RU" sz="4000" b="1" i="1" dirty="0">
                <a:solidFill>
                  <a:srgbClr val="006600"/>
                </a:solidFill>
                <a:cs typeface="Browallia New" pitchFamily="34" charset="-34"/>
              </a:rPr>
              <a:t> </a:t>
            </a:r>
            <a:endParaRPr lang="ru-RU" altLang="ru-RU" sz="4000" b="1" i="1" dirty="0">
              <a:solidFill>
                <a:srgbClr val="006600"/>
              </a:solidFill>
              <a:cs typeface="Browallia New" pitchFamily="34" charset="-34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4294967295"/>
          </p:nvPr>
        </p:nvSpPr>
        <p:spPr>
          <a:xfrm>
            <a:off x="0" y="304801"/>
            <a:ext cx="9144000" cy="2971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>
                <a:latin typeface="a_Albionic" pitchFamily="34" charset="-52"/>
              </a:rPr>
              <a:t>Наблюдать за погодой ежедневно можно и с помощью </a:t>
            </a:r>
            <a:r>
              <a:rPr lang="ru-RU" sz="2400" b="1" dirty="0" err="1" smtClean="0">
                <a:latin typeface="a_Albionic" pitchFamily="34" charset="-52"/>
              </a:rPr>
              <a:t>лэпбука</a:t>
            </a:r>
            <a:r>
              <a:rPr lang="ru-RU" sz="2400" b="1" dirty="0" smtClean="0">
                <a:latin typeface="a_Albionic" pitchFamily="34" charset="-52"/>
              </a:rPr>
              <a:t> «У природы нет плохой погоды», </a:t>
            </a:r>
            <a:r>
              <a:rPr lang="ru-RU" sz="2400" dirty="0" smtClean="0">
                <a:latin typeface="a_Albionic" pitchFamily="34" charset="-52"/>
              </a:rPr>
              <a:t>в котором есть календарь наблюдений, а также книжка со стихами, зонтик с загадками, игра «Одень куклу по погоде», карточки для развития речи: «Опиши погоду», интерактивное окошко и набор карточек к нему "Что за окошком?", игра Парные картинки "Дождик», набор карточек " Расскажи историю«.</a:t>
            </a:r>
            <a:endParaRPr lang="ru-RU" sz="2400" dirty="0">
              <a:latin typeface="a_Albionic" pitchFamily="34" charset="-52"/>
            </a:endParaRPr>
          </a:p>
        </p:txBody>
      </p:sp>
      <p:pic>
        <p:nvPicPr>
          <p:cNvPr id="9218" name="Picture 2" descr="C:\Users\work\Desktop\фото к экологич угол\2017-09-16 14-11-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464485"/>
            <a:ext cx="6019800" cy="33935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15.nnm.ru/d/7/7/3/7/3941ad0cda35f105ca45232b368_prev.jpg"/>
          <p:cNvPicPr>
            <a:picLocks noChangeAspect="1" noChangeArrowheads="1"/>
          </p:cNvPicPr>
          <p:nvPr/>
        </p:nvPicPr>
        <p:blipFill>
          <a:blip r:embed="rId2" cstate="print"/>
          <a:srcRect l="15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7200" y="58674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rgbClr val="003300"/>
                </a:solidFill>
                <a:latin typeface="+mn-lt"/>
              </a:rPr>
              <a:t> </a:t>
            </a: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>
            <a:off x="4495800" y="358140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1143000" y="1600200"/>
            <a:ext cx="8001000" cy="4525963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003300"/>
                </a:solidFill>
              </a:rPr>
              <a:t> </a:t>
            </a:r>
            <a:endParaRPr lang="ru-RU" sz="40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838200"/>
            <a:ext cx="4495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a_Albionic" pitchFamily="34" charset="-52"/>
              </a:rPr>
              <a:t>Лэпбук</a:t>
            </a:r>
            <a:r>
              <a:rPr lang="ru-RU" sz="2000" b="1" dirty="0" smtClean="0">
                <a:latin typeface="a_Albionic" pitchFamily="34" charset="-52"/>
              </a:rPr>
              <a:t> "Экология".</a:t>
            </a:r>
            <a:br>
              <a:rPr lang="ru-RU" sz="2000" b="1" dirty="0" smtClean="0">
                <a:latin typeface="a_Albionic" pitchFamily="34" charset="-52"/>
              </a:rPr>
            </a:br>
            <a:r>
              <a:rPr lang="ru-RU" sz="2000" b="1" dirty="0" smtClean="0">
                <a:latin typeface="a_Albionic" pitchFamily="34" charset="-52"/>
              </a:rPr>
              <a:t>Содержит игры для экологического воспитания дошкольников: набор экологических знаков, Игра "Кто </a:t>
            </a:r>
            <a:r>
              <a:rPr lang="ru-RU" sz="2000" b="1" dirty="0" err="1" smtClean="0">
                <a:latin typeface="a_Albionic" pitchFamily="34" charset="-52"/>
              </a:rPr>
              <a:t>создал:природа</a:t>
            </a:r>
            <a:r>
              <a:rPr lang="ru-RU" sz="2000" b="1" dirty="0" smtClean="0">
                <a:latin typeface="a_Albionic" pitchFamily="34" charset="-52"/>
              </a:rPr>
              <a:t> или человек", лото "Сортировщик", интерактивные панно "От чего планета радуется - от чего грустит", "Хорошо и плохо", Переработка мусора, "Мама и детеныш", "Пищевые цепочки",энциклопедия "Почему исчезают животные?", экологические раскраски и рассказы, театр.</a:t>
            </a:r>
            <a:endParaRPr lang="ru-RU" sz="2000" b="1" dirty="0">
              <a:latin typeface="a_Albionic" pitchFamily="34" charset="-52"/>
            </a:endParaRPr>
          </a:p>
        </p:txBody>
      </p:sp>
      <p:pic>
        <p:nvPicPr>
          <p:cNvPr id="12" name="Picture 2" descr="C:\Users\work\YandexDisk\Фотокамера\2017-09-16 14-10-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0"/>
            <a:ext cx="386602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15.nnm.ru/d/7/7/3/7/3941ad0cda35f105ca45232b368_prev.jpg"/>
          <p:cNvPicPr>
            <a:picLocks noChangeAspect="1" noChangeArrowheads="1"/>
          </p:cNvPicPr>
          <p:nvPr/>
        </p:nvPicPr>
        <p:blipFill>
          <a:blip r:embed="rId2" cstate="print"/>
          <a:srcRect l="15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7200" y="58674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rgbClr val="003300"/>
                </a:solidFill>
                <a:latin typeface="+mn-lt"/>
              </a:rPr>
              <a:t> </a:t>
            </a: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>
            <a:off x="4495800" y="358140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1143000" y="1600200"/>
            <a:ext cx="8001000" cy="4525963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003300"/>
                </a:solidFill>
              </a:rPr>
              <a:t> </a:t>
            </a:r>
            <a:endParaRPr lang="ru-RU" sz="40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2590800" y="0"/>
            <a:ext cx="3886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latin typeface="a_Albionic" pitchFamily="34" charset="-52"/>
              </a:rPr>
              <a:t>Экологический центр находит свое отражение и на нашем участке. Совместно с родителями разбиты цветочные клумбы для эстетического оформления, знакомства детей с цветами, наблюдением за их ростом и цветением, а так же для  трудовой деятельности детей. </a:t>
            </a:r>
            <a:endParaRPr lang="ru-RU" sz="2000" dirty="0">
              <a:latin typeface="a_Albionic" pitchFamily="34" charset="-52"/>
            </a:endParaRPr>
          </a:p>
        </p:txBody>
      </p:sp>
      <p:pic>
        <p:nvPicPr>
          <p:cNvPr id="12" name="Picture 2" descr="C:\Users\work\YandexDisk\Фотокамера\2017-08-31 11-42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48485" cy="4343400"/>
          </a:xfrm>
          <a:prstGeom prst="rect">
            <a:avLst/>
          </a:prstGeom>
          <a:noFill/>
        </p:spPr>
      </p:pic>
      <p:pic>
        <p:nvPicPr>
          <p:cNvPr id="13" name="Picture 3" descr="C:\Users\work\YandexDisk\Фотокамера\2017-08-31 11-42-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286000"/>
            <a:ext cx="2438400" cy="4325509"/>
          </a:xfrm>
          <a:prstGeom prst="rect">
            <a:avLst/>
          </a:prstGeom>
          <a:noFill/>
        </p:spPr>
      </p:pic>
      <p:pic>
        <p:nvPicPr>
          <p:cNvPr id="8194" name="Picture 2" descr="C:\Users\work\YandexDisk\Фотокамера\2017-07-26 07-37-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3276600"/>
            <a:ext cx="1890059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15.nnm.ru/d/7/7/3/7/3941ad0cda35f105ca45232b368_prev.jpg"/>
          <p:cNvPicPr>
            <a:picLocks noChangeAspect="1" noChangeArrowheads="1"/>
          </p:cNvPicPr>
          <p:nvPr/>
        </p:nvPicPr>
        <p:blipFill>
          <a:blip r:embed="rId2" cstate="print"/>
          <a:srcRect l="15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7200" y="58674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rgbClr val="003300"/>
                </a:solidFill>
                <a:latin typeface="+mn-lt"/>
              </a:rPr>
              <a:t> </a:t>
            </a: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>
            <a:off x="4495800" y="358140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1143000" y="1600200"/>
            <a:ext cx="8001000" cy="4525963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003300"/>
                </a:solidFill>
              </a:rPr>
              <a:t> </a:t>
            </a:r>
            <a:endParaRPr lang="ru-RU" sz="40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066800" y="1447800"/>
            <a:ext cx="6934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a_Albionic" pitchFamily="34" charset="-52"/>
              </a:rPr>
              <a:t>Если с ранних лет дети будут понимать всю необходимость заботы об окружающем мире, если для них это станет естественным, то в будущем мы сможем говорить о мирном и добрососедском сосуществовании Человека и Природы как о реально существующем понятии, а не как о далёкой мечте.</a:t>
            </a:r>
            <a:endParaRPr lang="ru-RU" sz="2800" b="1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cs10794.userapi.com/u41949045/-1/x_cabb3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-152400" y="44196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00FF00"/>
                </a:solidFill>
                <a:latin typeface="+mj-lt"/>
              </a:rPr>
              <a:t>  </a:t>
            </a:r>
            <a:r>
              <a:rPr lang="ru-RU" sz="6000" b="1" dirty="0">
                <a:solidFill>
                  <a:srgbClr val="00FF00"/>
                </a:solidFill>
                <a:latin typeface="+mj-lt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15.nnm.ru/d/7/7/3/7/3941ad0cda35f105ca45232b368_prev.jpg"/>
          <p:cNvPicPr>
            <a:picLocks noChangeAspect="1" noChangeArrowheads="1"/>
          </p:cNvPicPr>
          <p:nvPr/>
        </p:nvPicPr>
        <p:blipFill>
          <a:blip r:embed="rId2" cstate="print"/>
          <a:srcRect l="15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7200" y="58674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rgbClr val="003300"/>
                </a:solidFill>
                <a:latin typeface="+mn-lt"/>
              </a:rPr>
              <a:t> </a:t>
            </a: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>
            <a:off x="4495800" y="358140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smtClean="0">
                <a:solidFill>
                  <a:schemeClr val="accent2"/>
                </a:solidFill>
                <a:latin typeface="a_Albionic" pitchFamily="34" charset="-52"/>
              </a:rPr>
              <a:t>Цель:</a:t>
            </a:r>
            <a:endParaRPr lang="ru-RU" sz="5400" i="1" dirty="0">
              <a:solidFill>
                <a:schemeClr val="accent2"/>
              </a:solidFill>
              <a:latin typeface="a_Albionic" pitchFamily="34" charset="-52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003300"/>
                </a:solidFill>
              </a:rPr>
              <a:t>    </a:t>
            </a:r>
            <a:r>
              <a:rPr lang="ru-RU" sz="4000" b="1" dirty="0" smtClean="0">
                <a:solidFill>
                  <a:srgbClr val="003300"/>
                </a:solidFill>
                <a:latin typeface="a_Albionic" pitchFamily="34" charset="-52"/>
              </a:rPr>
              <a:t>создание условий для формирования </a:t>
            </a:r>
            <a:r>
              <a:rPr lang="ru-RU" sz="4000" dirty="0" smtClean="0">
                <a:latin typeface="a_Albionic" pitchFamily="34" charset="-52"/>
              </a:rPr>
              <a:t>основ экологического сознания и экологической культуры</a:t>
            </a:r>
            <a:r>
              <a:rPr lang="ru-RU" sz="4000" dirty="0" smtClean="0"/>
              <a:t>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15.nnm.ru/d/7/7/3/7/3941ad0cda35f105ca45232b368_prev.jpg"/>
          <p:cNvPicPr>
            <a:picLocks noChangeAspect="1" noChangeArrowheads="1"/>
          </p:cNvPicPr>
          <p:nvPr/>
        </p:nvPicPr>
        <p:blipFill>
          <a:blip r:embed="rId2" cstate="print"/>
          <a:srcRect l="15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7200" y="58674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rgbClr val="003300"/>
                </a:solidFill>
                <a:latin typeface="+mn-lt"/>
              </a:rPr>
              <a:t> </a:t>
            </a: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>
            <a:off x="4495800" y="358140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/>
                </a:solidFill>
                <a:latin typeface="a_Albionic" pitchFamily="34" charset="-52"/>
              </a:rPr>
              <a:t>Задачи:</a:t>
            </a:r>
            <a:endParaRPr lang="ru-RU" b="1" i="1" dirty="0">
              <a:solidFill>
                <a:schemeClr val="accent2"/>
              </a:solidFill>
              <a:latin typeface="a_Albionic" pitchFamily="34" charset="-52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ru-RU" sz="2000" dirty="0" smtClean="0">
                <a:latin typeface="a_Albionic" pitchFamily="34" charset="-52"/>
              </a:rPr>
              <a:t> </a:t>
            </a:r>
            <a:r>
              <a:rPr lang="ru-RU" sz="2800" b="1" i="1" dirty="0" smtClean="0">
                <a:latin typeface="a_Albionic" pitchFamily="34" charset="-52"/>
              </a:rPr>
              <a:t>формировать основы экологического миропонимания;</a:t>
            </a:r>
          </a:p>
          <a:p>
            <a:r>
              <a:rPr lang="ru-RU" sz="2800" b="1" i="1" dirty="0" smtClean="0">
                <a:latin typeface="a_Albionic" pitchFamily="34" charset="-52"/>
              </a:rPr>
              <a:t> расширять и углублять знания о природе;</a:t>
            </a:r>
          </a:p>
          <a:p>
            <a:r>
              <a:rPr lang="ru-RU" sz="2800" b="1" i="1" dirty="0" smtClean="0">
                <a:latin typeface="a_Albionic" pitchFamily="34" charset="-52"/>
              </a:rPr>
              <a:t> привлекать детей к экологически ориентированной  природоохранной деятельности;       </a:t>
            </a:r>
          </a:p>
          <a:p>
            <a:r>
              <a:rPr lang="ru-RU" sz="2800" b="1" i="1" dirty="0" smtClean="0">
                <a:latin typeface="a_Albionic" pitchFamily="34" charset="-52"/>
              </a:rPr>
              <a:t>формировать интерес к явлениям природы; </a:t>
            </a:r>
          </a:p>
          <a:p>
            <a:r>
              <a:rPr lang="ru-RU" sz="2800" b="1" i="1" dirty="0" smtClean="0">
                <a:latin typeface="a_Albionic" pitchFamily="34" charset="-52"/>
              </a:rPr>
              <a:t>воспитывать гуманное, эмоционально-положительное, бережное отношения к миру природы и окружающему миру в целом.</a:t>
            </a:r>
          </a:p>
          <a:p>
            <a:pPr>
              <a:buNone/>
            </a:pPr>
            <a:endParaRPr lang="ru-RU" dirty="0">
              <a:latin typeface="a_Albionic" pitchFamily="34" charset="-52"/>
            </a:endParaRPr>
          </a:p>
        </p:txBody>
      </p:sp>
      <p:pic>
        <p:nvPicPr>
          <p:cNvPr id="512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5181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15.nnm.ru/d/7/7/3/7/3941ad0cda35f105ca45232b368_prev.jpg"/>
          <p:cNvPicPr>
            <a:picLocks noChangeAspect="1" noChangeArrowheads="1"/>
          </p:cNvPicPr>
          <p:nvPr/>
        </p:nvPicPr>
        <p:blipFill>
          <a:blip r:embed="rId2" cstate="print"/>
          <a:srcRect l="15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7200" y="58674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rgbClr val="003300"/>
                </a:solidFill>
                <a:latin typeface="+mn-lt"/>
              </a:rPr>
              <a:t> </a:t>
            </a: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>
            <a:off x="4495800" y="358140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algn="ctr">
              <a:buNone/>
            </a:pPr>
            <a:r>
              <a:rPr lang="ru-RU" sz="7200" dirty="0" smtClean="0">
                <a:solidFill>
                  <a:srgbClr val="006600"/>
                </a:solidFill>
                <a:latin typeface="a_Albionic" pitchFamily="34" charset="-52"/>
              </a:rPr>
              <a:t>Зеленая планета</a:t>
            </a:r>
          </a:p>
          <a:p>
            <a:pPr algn="ctr">
              <a:buNone/>
            </a:pPr>
            <a:endParaRPr lang="ru-RU" dirty="0" smtClean="0">
              <a:solidFill>
                <a:srgbClr val="003300"/>
              </a:solidFill>
              <a:latin typeface="a_Albionic" pitchFamily="34" charset="-52"/>
            </a:endParaRPr>
          </a:p>
          <a:p>
            <a:pPr algn="ctr">
              <a:buNone/>
            </a:pPr>
            <a:endParaRPr lang="ru-RU" dirty="0" smtClean="0">
              <a:solidFill>
                <a:srgbClr val="003300"/>
              </a:solidFill>
              <a:latin typeface="a_Albionic" pitchFamily="34" charset="-52"/>
            </a:endParaRPr>
          </a:p>
          <a:p>
            <a:pPr algn="ctr">
              <a:buNone/>
            </a:pPr>
            <a:endParaRPr lang="ru-RU" dirty="0" smtClean="0">
              <a:solidFill>
                <a:srgbClr val="003300"/>
              </a:solidFill>
              <a:latin typeface="a_Albionic" pitchFamily="34" charset="-52"/>
            </a:endParaRPr>
          </a:p>
          <a:p>
            <a:pPr>
              <a:buNone/>
            </a:pPr>
            <a:r>
              <a:rPr lang="ru-RU" dirty="0" smtClean="0">
                <a:solidFill>
                  <a:srgbClr val="003300"/>
                </a:solidFill>
                <a:latin typeface="a_Albionic" pitchFamily="34" charset="-52"/>
              </a:rPr>
              <a:t>Девиз: </a:t>
            </a:r>
          </a:p>
          <a:p>
            <a:pPr>
              <a:buNone/>
            </a:pPr>
            <a:endParaRPr lang="ru-RU" dirty="0" smtClean="0">
              <a:solidFill>
                <a:srgbClr val="003300"/>
              </a:solidFill>
              <a:latin typeface="a_Albionic" pitchFamily="34" charset="-52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3300"/>
                </a:solidFill>
                <a:latin typeface="a_Albionic" pitchFamily="34" charset="-52"/>
              </a:rPr>
              <a:t>Родную природу, любимый наш край</a:t>
            </a:r>
          </a:p>
          <a:p>
            <a:pPr algn="ctr">
              <a:buNone/>
            </a:pPr>
            <a:r>
              <a:rPr lang="ru-RU" dirty="0" smtClean="0">
                <a:solidFill>
                  <a:srgbClr val="003300"/>
                </a:solidFill>
                <a:latin typeface="a_Albionic" pitchFamily="34" charset="-52"/>
              </a:rPr>
              <a:t> всем сердцем люби, береги, охраняй</a:t>
            </a:r>
            <a:endParaRPr lang="ru-RU" dirty="0">
              <a:solidFill>
                <a:srgbClr val="003300"/>
              </a:solidFill>
              <a:latin typeface="a_Albionic" pitchFamily="34" charset="-52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r"/>
            <a:r>
              <a:rPr lang="ru-RU" sz="3600" dirty="0" smtClean="0">
                <a:solidFill>
                  <a:srgbClr val="003300"/>
                </a:solidFill>
                <a:latin typeface="a_Albionic" pitchFamily="34" charset="-52"/>
              </a:rPr>
              <a:t>Название экологического центра:</a:t>
            </a:r>
            <a:endParaRPr lang="ru-RU" sz="3600" dirty="0">
              <a:solidFill>
                <a:srgbClr val="003300"/>
              </a:solidFill>
              <a:latin typeface="a_Albionic" pitchFamily="34" charset="-52"/>
            </a:endParaRPr>
          </a:p>
        </p:txBody>
      </p:sp>
      <p:pic>
        <p:nvPicPr>
          <p:cNvPr id="6" name="Picture 2" descr="C:\Users\work\Desktop\экологич уголок\названия\prazdnik-den-zemli-dlya-detskogo-sada-35816-large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057400"/>
            <a:ext cx="3370680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5.nnm.ru/d/7/7/3/7/3941ad0cda35f105ca45232b368_prev.jpg"/>
          <p:cNvPicPr>
            <a:picLocks noChangeAspect="1" noChangeArrowheads="1"/>
          </p:cNvPicPr>
          <p:nvPr/>
        </p:nvPicPr>
        <p:blipFill>
          <a:blip r:embed="rId2" cstate="print"/>
          <a:srcRect l="15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s://pp.userapi.com/c639330/v639330143/47d34/x8LL9Eu6Z7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4038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pp.userapi.com/c639424/v639424143/430e6/lDxzrOSrT6k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3886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work\Desktop\фото к экологич угол\2017-09-15 18-19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208350"/>
            <a:ext cx="2057400" cy="3649650"/>
          </a:xfrm>
          <a:prstGeom prst="rect">
            <a:avLst/>
          </a:prstGeom>
          <a:noFill/>
        </p:spPr>
      </p:pic>
      <p:pic>
        <p:nvPicPr>
          <p:cNvPr id="5122" name="Picture 2" descr="http://img15.nnm.ru/d/7/7/3/7/3941ad0cda35f105ca45232b368_prev.jpg"/>
          <p:cNvPicPr>
            <a:picLocks noChangeAspect="1" noChangeArrowheads="1"/>
          </p:cNvPicPr>
          <p:nvPr/>
        </p:nvPicPr>
        <p:blipFill>
          <a:blip r:embed="rId3" cstate="print"/>
          <a:srcRect l="15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7200" y="58674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rgbClr val="003300"/>
                </a:solidFill>
                <a:latin typeface="+mn-lt"/>
              </a:rPr>
              <a:t> </a:t>
            </a: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>
            <a:off x="4495800" y="358140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1143000" y="1600200"/>
            <a:ext cx="8001000" cy="4525963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003300"/>
                </a:solidFill>
              </a:rPr>
              <a:t> </a:t>
            </a:r>
            <a:endParaRPr lang="ru-RU" sz="40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0"/>
            <a:ext cx="40386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_Albionic" pitchFamily="34" charset="-52"/>
              </a:rPr>
              <a:t>Невозможно представить центр экологии без комнатных растений. Ребята учатся определять состояние комнатных растений, а обеспечивать необходимый уход помогает им оборудование для трудовой деятельности и паспорт растений. Также для наблюдений  в уголке есть «гости» – сезонные растения, цветы, перенесенные с клумбы на подоконник.</a:t>
            </a:r>
            <a:endParaRPr lang="ru-RU" sz="2400" dirty="0">
              <a:latin typeface="a_Albionic" pitchFamily="34" charset="-52"/>
            </a:endParaRPr>
          </a:p>
        </p:txBody>
      </p:sp>
      <p:pic>
        <p:nvPicPr>
          <p:cNvPr id="12" name="Picture 4" descr="C:\Users\work\YandexDisk\Фотокамера\2017-09-15 18-18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0"/>
            <a:ext cx="1600200" cy="2838616"/>
          </a:xfrm>
          <a:prstGeom prst="rect">
            <a:avLst/>
          </a:prstGeom>
          <a:noFill/>
        </p:spPr>
      </p:pic>
      <p:pic>
        <p:nvPicPr>
          <p:cNvPr id="14" name="Рисунок 13" descr="https://pp.userapi.com/c841023/v841023217/1c8b2/qzaEqQt9HCw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0"/>
            <a:ext cx="2971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work\Desktop\2JpeJ56_Y5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3200400"/>
            <a:ext cx="1847638" cy="3276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15.nnm.ru/d/7/7/3/7/3941ad0cda35f105ca45232b368_prev.jpg"/>
          <p:cNvPicPr>
            <a:picLocks noChangeAspect="1" noChangeArrowheads="1"/>
          </p:cNvPicPr>
          <p:nvPr/>
        </p:nvPicPr>
        <p:blipFill>
          <a:blip r:embed="rId2" cstate="print"/>
          <a:srcRect l="15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7200" y="58674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rgbClr val="003300"/>
                </a:solidFill>
                <a:latin typeface="+mn-lt"/>
              </a:rPr>
              <a:t> </a:t>
            </a: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>
            <a:off x="4495800" y="358140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1143000" y="1600200"/>
            <a:ext cx="8001000" cy="4525963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003300"/>
                </a:solidFill>
              </a:rPr>
              <a:t> </a:t>
            </a:r>
            <a:endParaRPr lang="ru-RU" sz="4000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a_Albionic" pitchFamily="34" charset="-52"/>
              </a:rPr>
              <a:t>С целью обогащения кругозора детей научно достоверными знаниями о природе родителями подобран видео материал о природе Ярославского края, России, других стран, о необычных природных явлениях, о жизни животных, средней полосы, разных стран. Создана коллекция презентаций «Достопримечательности разных стран», подобрана </a:t>
            </a:r>
            <a:r>
              <a:rPr lang="ru-RU" i="1" dirty="0" smtClean="0">
                <a:latin typeface="a_Albionic" pitchFamily="34" charset="-52"/>
              </a:rPr>
              <a:t>детская литература (художественные книги, энциклопедии, Красная книга России, загадки, диафильмы, стихи, пословицы, приметы), </a:t>
            </a:r>
            <a:r>
              <a:rPr lang="ru-RU" dirty="0" smtClean="0">
                <a:latin typeface="a_Albionic" pitchFamily="34" charset="-52"/>
              </a:rPr>
              <a:t>дидактические игры, в т.ч. сделанные руками родителей.</a:t>
            </a:r>
            <a:endParaRPr lang="ru-RU" dirty="0">
              <a:latin typeface="a_Albionic" pitchFamily="34" charset="-52"/>
            </a:endParaRPr>
          </a:p>
        </p:txBody>
      </p:sp>
      <p:pic>
        <p:nvPicPr>
          <p:cNvPr id="18" name="Picture 4" descr="C:\Users\work\Desktop\2017-09-16 12-43-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953000"/>
            <a:ext cx="2971800" cy="1675279"/>
          </a:xfrm>
          <a:prstGeom prst="rect">
            <a:avLst/>
          </a:prstGeom>
          <a:noFill/>
        </p:spPr>
      </p:pic>
      <p:pic>
        <p:nvPicPr>
          <p:cNvPr id="19" name="Picture 6" descr="C:\Users\work\YandexDisk\Фотокамера\2017-09-08 13-34-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4424900"/>
            <a:ext cx="1371600" cy="2433100"/>
          </a:xfrm>
          <a:prstGeom prst="rect">
            <a:avLst/>
          </a:prstGeom>
          <a:noFill/>
        </p:spPr>
      </p:pic>
      <p:pic>
        <p:nvPicPr>
          <p:cNvPr id="20" name="Picture 5" descr="C:\Users\work\YandexDisk\Фотокамера\2017-09-11 15-33-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2286000"/>
            <a:ext cx="1438088" cy="2551042"/>
          </a:xfrm>
          <a:prstGeom prst="rect">
            <a:avLst/>
          </a:prstGeom>
          <a:noFill/>
        </p:spPr>
      </p:pic>
      <p:pic>
        <p:nvPicPr>
          <p:cNvPr id="21" name="Picture 8" descr="C:\Users\work\YandexDisk\Фотокамера\2017-09-11 15-32-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547470"/>
            <a:ext cx="4267200" cy="2405530"/>
          </a:xfrm>
          <a:prstGeom prst="rect">
            <a:avLst/>
          </a:prstGeom>
          <a:noFill/>
        </p:spPr>
      </p:pic>
      <p:pic>
        <p:nvPicPr>
          <p:cNvPr id="22" name="Picture 7" descr="C:\Users\work\YandexDisk\Фотокамера\2017-09-08 10-09-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2362200"/>
            <a:ext cx="2362574" cy="4191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15.nnm.ru/d/7/7/3/7/3941ad0cda35f105ca45232b368_prev.jpg"/>
          <p:cNvPicPr>
            <a:picLocks noChangeAspect="1" noChangeArrowheads="1"/>
          </p:cNvPicPr>
          <p:nvPr/>
        </p:nvPicPr>
        <p:blipFill>
          <a:blip r:embed="rId2" cstate="print"/>
          <a:srcRect l="15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219200" y="4261713"/>
            <a:ext cx="739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ru-RU" sz="4000" b="1" i="1" dirty="0">
                <a:solidFill>
                  <a:srgbClr val="006600"/>
                </a:solidFill>
                <a:cs typeface="Browallia New" pitchFamily="34" charset="-34"/>
              </a:rPr>
              <a:t> </a:t>
            </a:r>
            <a:endParaRPr lang="ru-RU" altLang="ru-RU" sz="4000" b="1" i="1" dirty="0">
              <a:solidFill>
                <a:srgbClr val="006600"/>
              </a:solidFill>
              <a:cs typeface="Browallia New" pitchFamily="34" charset="-34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4294967295"/>
          </p:nvPr>
        </p:nvSpPr>
        <p:spPr>
          <a:xfrm>
            <a:off x="4800600" y="3581400"/>
            <a:ext cx="4114800" cy="327660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smtClean="0">
                <a:latin typeface="a_Albionic" pitchFamily="34" charset="-52"/>
              </a:rPr>
              <a:t>Собраны всевозможные коллекции (ракушек, камней, семян и плодов, круп, древесины, пуговиц, ниток, ткани), различные гербарии, шумовые баночки.</a:t>
            </a:r>
            <a:endParaRPr lang="ru-RU" sz="2400" dirty="0">
              <a:latin typeface="a_Albionic" pitchFamily="34" charset="-52"/>
            </a:endParaRPr>
          </a:p>
        </p:txBody>
      </p:sp>
      <p:pic>
        <p:nvPicPr>
          <p:cNvPr id="3074" name="Picture 2" descr="C:\Users\work\Desktop\w26Or0fMF3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0159" y="304801"/>
            <a:ext cx="5673841" cy="3200400"/>
          </a:xfrm>
          <a:prstGeom prst="rect">
            <a:avLst/>
          </a:prstGeom>
          <a:noFill/>
        </p:spPr>
      </p:pic>
      <p:pic>
        <p:nvPicPr>
          <p:cNvPr id="9" name="Рисунок 8" descr="C:\Users\Зарина\AppData\Local\Microsoft\Windows\INetCache\Content.Word\IMG-20170918-WA0013.jpe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41910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https://pp.userapi.com/c837424/v837424008/5b62e/ciz_8azhRf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33400"/>
            <a:ext cx="2256790" cy="40021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4827</TotalTime>
  <Words>901</Words>
  <Application>Microsoft Office PowerPoint</Application>
  <PresentationFormat>Экран (4:3)</PresentationFormat>
  <Paragraphs>91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Слайд 1</vt:lpstr>
      <vt:lpstr>Актуальность:</vt:lpstr>
      <vt:lpstr>Цель:</vt:lpstr>
      <vt:lpstr>Задачи:</vt:lpstr>
      <vt:lpstr>Название экологического центра: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home</cp:lastModifiedBy>
  <cp:revision>468</cp:revision>
  <cp:lastPrinted>1601-01-01T00:00:00Z</cp:lastPrinted>
  <dcterms:created xsi:type="dcterms:W3CDTF">1601-01-01T00:00:00Z</dcterms:created>
  <dcterms:modified xsi:type="dcterms:W3CDTF">2017-11-06T15:30:14Z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