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65" r:id="rId4"/>
    <p:sldId id="269" r:id="rId5"/>
    <p:sldId id="267" r:id="rId6"/>
    <p:sldId id="270" r:id="rId7"/>
    <p:sldId id="271" r:id="rId8"/>
    <p:sldId id="275" r:id="rId9"/>
    <p:sldId id="268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A05"/>
    <a:srgbClr val="51ED8C"/>
    <a:srgbClr val="1AAD0F"/>
    <a:srgbClr val="25EA16"/>
    <a:srgbClr val="0000FF"/>
    <a:srgbClr val="FF0000"/>
    <a:srgbClr val="D1E60C"/>
    <a:srgbClr val="F64067"/>
    <a:srgbClr val="F84420"/>
    <a:srgbClr val="790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8" autoAdjust="0"/>
    <p:restoredTop sz="96305" autoAdjust="0"/>
  </p:normalViewPr>
  <p:slideViewPr>
    <p:cSldViewPr>
      <p:cViewPr varScale="1">
        <p:scale>
          <a:sx n="51" d="100"/>
          <a:sy n="51" d="100"/>
        </p:scale>
        <p:origin x="53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ru-RU" noProof="0" smtClean="0"/>
              <a:t>29.11.2016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1628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я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29.11.2016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29.11.2016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29.11.2016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29.11.2016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29.11.2016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29.11.2016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29.11.2016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29.11.2016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29.11.2016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ru-RU" noProof="0" smtClean="0"/>
              <a:pPr/>
              <a:t>29.11.2016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spcBef>
                <a:spcPts val="1"/>
              </a:spcBef>
            </a:pPr>
            <a:r>
              <a:rPr lang="ru-RU" dirty="0"/>
              <a:t>Развивающая предметно-пространственная среда в ДОУ</a:t>
            </a:r>
            <a:endParaRPr lang="ru-RU" sz="4400" b="0" i="0" dirty="0">
              <a:solidFill>
                <a:srgbClr val="404040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Times New Roman"/>
              </a:rPr>
              <a:t>Д</a:t>
            </a:r>
            <a:r>
              <a:rPr lang="ru-RU" dirty="0"/>
              <a:t>етский сад № 10</a:t>
            </a:r>
          </a:p>
          <a:p>
            <a:r>
              <a:rPr lang="ru-RU" dirty="0"/>
              <a:t>Группа № 3</a:t>
            </a:r>
          </a:p>
          <a:p>
            <a:r>
              <a:rPr lang="ru-RU" dirty="0"/>
              <a:t>Авторы:  </a:t>
            </a:r>
            <a:r>
              <a:rPr lang="ru-RU" dirty="0" err="1"/>
              <a:t>Казимерская</a:t>
            </a:r>
            <a:r>
              <a:rPr lang="ru-RU" dirty="0"/>
              <a:t> Наталья Эдуардовна;</a:t>
            </a:r>
          </a:p>
          <a:p>
            <a:r>
              <a:rPr lang="ru-RU" dirty="0"/>
              <a:t>                 </a:t>
            </a:r>
            <a:r>
              <a:rPr lang="ru-RU" dirty="0" err="1"/>
              <a:t>Курашкина</a:t>
            </a:r>
            <a:r>
              <a:rPr lang="ru-RU" dirty="0"/>
              <a:t> Светлана Владимировна</a:t>
            </a:r>
          </a:p>
          <a:p>
            <a:pPr marL="0" indent="0">
              <a:spcBef>
                <a:spcPts val="12"/>
              </a:spcBef>
              <a:buNone/>
            </a:pPr>
            <a:endParaRPr lang="ru-RU" b="0" i="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5400" b="0" i="0" dirty="0">
                <a:solidFill>
                  <a:srgbClr val="00B050"/>
                </a:solidFill>
                <a:latin typeface="Times New Roman"/>
                <a:ea typeface="+mj-ea"/>
                <a:cs typeface="+mj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0" i="0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+mj-ea"/>
                <a:cs typeface="+mj-cs"/>
              </a:rPr>
              <a:t>Уголок «Семья»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875510" y="558944"/>
            <a:ext cx="3462265" cy="4253086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ru-RU" sz="2000" dirty="0">
                <a:solidFill>
                  <a:srgbClr val="0000FF"/>
                </a:solidFill>
              </a:rPr>
              <a:t>Воскресенье - вот везенье! </a:t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dirty="0">
                <a:solidFill>
                  <a:srgbClr val="0000FF"/>
                </a:solidFill>
              </a:rPr>
              <a:t>Воскресенья так нужны!</a:t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dirty="0">
                <a:solidFill>
                  <a:srgbClr val="0000FF"/>
                </a:solidFill>
              </a:rPr>
              <a:t>Потому что в воскресенье</a:t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dirty="0">
                <a:solidFill>
                  <a:srgbClr val="0000FF"/>
                </a:solidFill>
              </a:rPr>
              <a:t>Мама делает блины.</a:t>
            </a:r>
            <a:endParaRPr lang="ru-RU" sz="2000" b="0" i="0" dirty="0">
              <a:solidFill>
                <a:srgbClr val="0000FF"/>
              </a:solidFill>
              <a:latin typeface="Arial"/>
            </a:endParaRPr>
          </a:p>
          <a:p>
            <a:pPr>
              <a:spcBef>
                <a:spcPts val="1800"/>
              </a:spcBef>
            </a:pPr>
            <a:r>
              <a:rPr lang="ru-RU" sz="2000" dirty="0">
                <a:solidFill>
                  <a:srgbClr val="0000FF"/>
                </a:solidFill>
              </a:rPr>
              <a:t>Папа к чаю чашки моет. </a:t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dirty="0">
                <a:solidFill>
                  <a:srgbClr val="0000FF"/>
                </a:solidFill>
              </a:rPr>
              <a:t>Вытираем их вдвоем, </a:t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dirty="0">
                <a:solidFill>
                  <a:srgbClr val="0000FF"/>
                </a:solidFill>
              </a:rPr>
              <a:t>А потом мы всей семьей </a:t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dirty="0">
                <a:solidFill>
                  <a:srgbClr val="0000FF"/>
                </a:solidFill>
              </a:rPr>
              <a:t>Чай с блинами долго пьем.</a:t>
            </a:r>
          </a:p>
          <a:p>
            <a:pPr>
              <a:spcBef>
                <a:spcPts val="1800"/>
              </a:spcBef>
            </a:pPr>
            <a:r>
              <a:rPr lang="ru-RU" sz="2000" dirty="0">
                <a:solidFill>
                  <a:srgbClr val="0000FF"/>
                </a:solidFill>
              </a:rPr>
              <a:t>А в окошко льется песня, </a:t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dirty="0">
                <a:solidFill>
                  <a:srgbClr val="0000FF"/>
                </a:solidFill>
              </a:rPr>
              <a:t>Я и сам запеть готов, </a:t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dirty="0">
                <a:solidFill>
                  <a:srgbClr val="0000FF"/>
                </a:solidFill>
              </a:rPr>
              <a:t>Хорошо, когда мы вместе,</a:t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dirty="0">
                <a:solidFill>
                  <a:srgbClr val="0000FF"/>
                </a:solidFill>
              </a:rPr>
              <a:t>Даже если нет блинов.</a:t>
            </a:r>
            <a:endParaRPr lang="ru-RU" sz="2000" b="0" i="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  <p:pic>
        <p:nvPicPr>
          <p:cNvPr id="1028" name="Picture 4" descr="https://pp.vk.me/c637924/v637924216/1fc8f/wAlzu91BiO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1" b="2172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B0F0"/>
                </a:solidFill>
              </a:rPr>
              <a:t>Уголок «Здоровья» </a:t>
            </a:r>
          </a:p>
        </p:txBody>
      </p:sp>
      <p:pic>
        <p:nvPicPr>
          <p:cNvPr id="4" name="Объект 3" descr="IMG_01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9536" y="1916832"/>
            <a:ext cx="4652244" cy="34891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0000" y="1628800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660066"/>
                </a:solidFill>
              </a:rPr>
              <a:t>Айболит лечил мартышек,</a:t>
            </a:r>
            <a:br>
              <a:rPr lang="ru-RU" sz="2000" dirty="0">
                <a:solidFill>
                  <a:srgbClr val="660066"/>
                </a:solidFill>
              </a:rPr>
            </a:br>
            <a:r>
              <a:rPr lang="ru-RU" sz="2000" dirty="0">
                <a:solidFill>
                  <a:srgbClr val="660066"/>
                </a:solidFill>
              </a:rPr>
              <a:t>А </a:t>
            </a:r>
            <a:r>
              <a:rPr lang="ru-RU" sz="2000" dirty="0" err="1">
                <a:solidFill>
                  <a:srgbClr val="660066"/>
                </a:solidFill>
              </a:rPr>
              <a:t>Пилюлькин</a:t>
            </a:r>
            <a:r>
              <a:rPr lang="ru-RU" sz="2000" dirty="0">
                <a:solidFill>
                  <a:srgbClr val="660066"/>
                </a:solidFill>
              </a:rPr>
              <a:t> –коротышек! </a:t>
            </a:r>
          </a:p>
          <a:p>
            <a:r>
              <a:rPr lang="ru-RU" sz="2000" dirty="0">
                <a:solidFill>
                  <a:srgbClr val="660066"/>
                </a:solidFill>
              </a:rPr>
              <a:t>Мы же лечим всех подряд-</a:t>
            </a:r>
            <a:br>
              <a:rPr lang="ru-RU" sz="2000" dirty="0">
                <a:solidFill>
                  <a:srgbClr val="660066"/>
                </a:solidFill>
              </a:rPr>
            </a:br>
            <a:r>
              <a:rPr lang="ru-RU" sz="2000" dirty="0" err="1">
                <a:solidFill>
                  <a:srgbClr val="660066"/>
                </a:solidFill>
              </a:rPr>
              <a:t>Бегемотиков</a:t>
            </a:r>
            <a:r>
              <a:rPr lang="ru-RU" sz="2000" dirty="0">
                <a:solidFill>
                  <a:srgbClr val="660066"/>
                </a:solidFill>
              </a:rPr>
              <a:t>, бельчат,</a:t>
            </a:r>
            <a:br>
              <a:rPr lang="ru-RU" sz="2000" dirty="0">
                <a:solidFill>
                  <a:srgbClr val="660066"/>
                </a:solidFill>
              </a:rPr>
            </a:br>
            <a:r>
              <a:rPr lang="ru-RU" sz="2000" dirty="0">
                <a:solidFill>
                  <a:srgbClr val="660066"/>
                </a:solidFill>
              </a:rPr>
              <a:t>Крокодилов и волчат,</a:t>
            </a:r>
            <a:br>
              <a:rPr lang="ru-RU" sz="2000" dirty="0">
                <a:solidFill>
                  <a:srgbClr val="660066"/>
                </a:solidFill>
              </a:rPr>
            </a:br>
            <a:r>
              <a:rPr lang="ru-RU" sz="2000" dirty="0">
                <a:solidFill>
                  <a:srgbClr val="660066"/>
                </a:solidFill>
              </a:rPr>
              <a:t>И лисят и поросят,</a:t>
            </a:r>
            <a:br>
              <a:rPr lang="ru-RU" sz="2000" dirty="0">
                <a:solidFill>
                  <a:srgbClr val="660066"/>
                </a:solidFill>
              </a:rPr>
            </a:br>
            <a:r>
              <a:rPr lang="ru-RU" sz="2000" dirty="0">
                <a:solidFill>
                  <a:srgbClr val="660066"/>
                </a:solidFill>
              </a:rPr>
              <a:t>Кукол, рыбок, зайчиков,</a:t>
            </a:r>
            <a:br>
              <a:rPr lang="ru-RU" sz="2000" dirty="0">
                <a:solidFill>
                  <a:srgbClr val="660066"/>
                </a:solidFill>
              </a:rPr>
            </a:br>
            <a:r>
              <a:rPr lang="ru-RU" sz="2000" dirty="0">
                <a:solidFill>
                  <a:srgbClr val="660066"/>
                </a:solidFill>
              </a:rPr>
              <a:t>Девочек и мальчиков!</a:t>
            </a:r>
          </a:p>
          <a:p>
            <a:endParaRPr lang="ru-RU" sz="2000" dirty="0">
              <a:solidFill>
                <a:srgbClr val="660066"/>
              </a:solidFill>
            </a:endParaRPr>
          </a:p>
          <a:p>
            <a:endParaRPr lang="ru-RU" sz="2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1384" y="5085184"/>
            <a:ext cx="9078737" cy="254027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F6600"/>
                </a:solidFill>
              </a:rPr>
              <a:t>Лечим зубки им и глазки,</a:t>
            </a:r>
            <a:br>
              <a:rPr lang="ru-RU" sz="2000" dirty="0">
                <a:solidFill>
                  <a:srgbClr val="FF6600"/>
                </a:solidFill>
              </a:rPr>
            </a:br>
            <a:r>
              <a:rPr lang="ru-RU" sz="2000" dirty="0">
                <a:solidFill>
                  <a:srgbClr val="FF6600"/>
                </a:solidFill>
              </a:rPr>
              <a:t>И наложим им повязки!</a:t>
            </a:r>
            <a:br>
              <a:rPr lang="ru-RU" sz="2000" dirty="0">
                <a:solidFill>
                  <a:srgbClr val="FF6600"/>
                </a:solidFill>
              </a:rPr>
            </a:br>
            <a:r>
              <a:rPr lang="ru-RU" sz="2000" dirty="0">
                <a:solidFill>
                  <a:srgbClr val="FF6600"/>
                </a:solidFill>
              </a:rPr>
              <a:t>                             И таблеток им дадим,</a:t>
            </a:r>
            <a:br>
              <a:rPr lang="ru-RU" sz="2000" dirty="0">
                <a:solidFill>
                  <a:srgbClr val="FF6600"/>
                </a:solidFill>
              </a:rPr>
            </a:br>
            <a:r>
              <a:rPr lang="ru-RU" sz="2000" dirty="0">
                <a:solidFill>
                  <a:srgbClr val="FF6600"/>
                </a:solidFill>
              </a:rPr>
              <a:t>                             И микстурой напоим!</a:t>
            </a:r>
            <a:br>
              <a:rPr lang="ru-RU" sz="2000" dirty="0">
                <a:solidFill>
                  <a:srgbClr val="FF6600"/>
                </a:solidFill>
              </a:rPr>
            </a:br>
            <a:r>
              <a:rPr lang="ru-RU" sz="2000" dirty="0">
                <a:solidFill>
                  <a:srgbClr val="FF6600"/>
                </a:solidFill>
              </a:rPr>
              <a:t>                                                    Есть у нас бинты и йод.</a:t>
            </a:r>
            <a:br>
              <a:rPr lang="ru-RU" sz="2000" dirty="0">
                <a:solidFill>
                  <a:srgbClr val="FF6600"/>
                </a:solidFill>
              </a:rPr>
            </a:br>
            <a:r>
              <a:rPr lang="ru-RU" sz="2000" dirty="0">
                <a:solidFill>
                  <a:srgbClr val="FF6600"/>
                </a:solidFill>
              </a:rPr>
              <a:t>                                                    Приходи, больной народ!</a:t>
            </a:r>
            <a:br>
              <a:rPr lang="ru-RU" sz="2000" dirty="0">
                <a:solidFill>
                  <a:srgbClr val="FF6600"/>
                </a:solidFill>
              </a:rPr>
            </a:br>
            <a:br>
              <a:rPr lang="ru-RU" sz="2000" dirty="0">
                <a:solidFill>
                  <a:srgbClr val="FF6600"/>
                </a:solidFill>
              </a:rPr>
            </a:br>
            <a:br>
              <a:rPr lang="ru-RU" sz="2000" dirty="0">
                <a:solidFill>
                  <a:srgbClr val="FF6600"/>
                </a:solidFill>
                <a:latin typeface="Arial"/>
              </a:rPr>
            </a:br>
            <a:endParaRPr lang="ru-RU" sz="2000" b="0" i="0" dirty="0">
              <a:solidFill>
                <a:srgbClr val="A63121"/>
              </a:solidFill>
              <a:latin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  <p:pic>
        <p:nvPicPr>
          <p:cNvPr id="23" name="Рисунок 2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r="1280"/>
          <a:stretch>
            <a:fillRect/>
          </a:stretch>
        </p:blipFill>
        <p:spPr/>
      </p:pic>
      <p:sp>
        <p:nvSpPr>
          <p:cNvPr id="22" name="Прямоугольник 21"/>
          <p:cNvSpPr/>
          <p:nvPr/>
        </p:nvSpPr>
        <p:spPr>
          <a:xfrm>
            <a:off x="7543800" y="5016431"/>
            <a:ext cx="6096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А уж что совсем приятно -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То, что лечим мы БЕСПЛАТНО!</a:t>
            </a:r>
          </a:p>
          <a:p>
            <a:pPr>
              <a:spcBef>
                <a:spcPts val="1800"/>
              </a:spcBef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" name="Рисунок 27" descr="IMG_0190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rcRect t="8147" b="8147"/>
          <a:stretch>
            <a:fillRect/>
          </a:stretch>
        </p:blipFill>
        <p:spPr>
          <a:xfrm>
            <a:off x="6519345" y="1113022"/>
            <a:ext cx="2626638" cy="1649530"/>
          </a:xfrm>
          <a:prstGeom prst="rect">
            <a:avLst/>
          </a:prstGeom>
        </p:spPr>
      </p:pic>
      <p:pic>
        <p:nvPicPr>
          <p:cNvPr id="30" name="Рисунок 29" descr="IMG_0189.JPG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/>
          <a:srcRect t="8147" b="814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188640"/>
            <a:ext cx="9829800" cy="108267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00FF"/>
                </a:solidFill>
              </a:rPr>
              <a:t>Уголок «Салон красоты»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07968" y="1052736"/>
            <a:ext cx="6120680" cy="3754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                                </a:t>
            </a:r>
            <a:r>
              <a:rPr lang="ru-RU" dirty="0">
                <a:solidFill>
                  <a:srgbClr val="790758"/>
                </a:solidFill>
              </a:rPr>
              <a:t>В парикмахерской шикарной</a:t>
            </a:r>
            <a:br>
              <a:rPr lang="ru-RU" dirty="0">
                <a:solidFill>
                  <a:srgbClr val="790758"/>
                </a:solidFill>
              </a:rPr>
            </a:br>
            <a:r>
              <a:rPr lang="ru-RU" dirty="0">
                <a:solidFill>
                  <a:srgbClr val="790758"/>
                </a:solidFill>
              </a:rPr>
              <a:t>                                Есть весь нужный инструмент, </a:t>
            </a:r>
            <a:br>
              <a:rPr lang="ru-RU" dirty="0">
                <a:solidFill>
                  <a:srgbClr val="790758"/>
                </a:solidFill>
              </a:rPr>
            </a:br>
            <a:r>
              <a:rPr lang="ru-RU" dirty="0">
                <a:solidFill>
                  <a:srgbClr val="790758"/>
                </a:solidFill>
              </a:rPr>
              <a:t>                                Тушь, помада, и румяна,</a:t>
            </a:r>
            <a:br>
              <a:rPr lang="ru-RU" dirty="0">
                <a:solidFill>
                  <a:srgbClr val="790758"/>
                </a:solidFill>
              </a:rPr>
            </a:br>
            <a:r>
              <a:rPr lang="ru-RU" dirty="0">
                <a:solidFill>
                  <a:srgbClr val="790758"/>
                </a:solidFill>
              </a:rPr>
              <a:t>                                Вот "Шанели" только нет!</a:t>
            </a:r>
          </a:p>
          <a:p>
            <a:pPr marL="0" indent="0">
              <a:buNone/>
            </a:pPr>
            <a:r>
              <a:rPr lang="ru-RU" dirty="0">
                <a:solidFill>
                  <a:srgbClr val="F84420"/>
                </a:solidFill>
              </a:rPr>
              <a:t>Тут Вам сделают прически </a:t>
            </a:r>
            <a:br>
              <a:rPr lang="ru-RU" dirty="0">
                <a:solidFill>
                  <a:srgbClr val="F84420"/>
                </a:solidFill>
              </a:rPr>
            </a:br>
            <a:r>
              <a:rPr lang="ru-RU" dirty="0">
                <a:solidFill>
                  <a:srgbClr val="F84420"/>
                </a:solidFill>
              </a:rPr>
              <a:t>Покороче, подлинней,</a:t>
            </a:r>
            <a:br>
              <a:rPr lang="ru-RU" dirty="0">
                <a:solidFill>
                  <a:srgbClr val="F84420"/>
                </a:solidFill>
              </a:rPr>
            </a:br>
            <a:r>
              <a:rPr lang="ru-RU" dirty="0">
                <a:solidFill>
                  <a:srgbClr val="F84420"/>
                </a:solidFill>
              </a:rPr>
              <a:t>Если куколка захочет, </a:t>
            </a:r>
            <a:br>
              <a:rPr lang="ru-RU" dirty="0">
                <a:solidFill>
                  <a:srgbClr val="F84420"/>
                </a:solidFill>
              </a:rPr>
            </a:br>
            <a:r>
              <a:rPr lang="ru-RU" dirty="0">
                <a:solidFill>
                  <a:srgbClr val="F84420"/>
                </a:solidFill>
              </a:rPr>
              <a:t>Даже пыль стряхнут с ушей!</a:t>
            </a:r>
          </a:p>
          <a:p>
            <a:pPr marL="0" indent="0">
              <a:buNone/>
            </a:pPr>
            <a:r>
              <a:rPr lang="ru-RU" dirty="0">
                <a:solidFill>
                  <a:srgbClr val="F64067"/>
                </a:solidFill>
              </a:rPr>
              <a:t>                              Если очень постараться,</a:t>
            </a:r>
            <a:br>
              <a:rPr lang="ru-RU" dirty="0">
                <a:solidFill>
                  <a:srgbClr val="F64067"/>
                </a:solidFill>
              </a:rPr>
            </a:br>
            <a:r>
              <a:rPr lang="ru-RU" dirty="0">
                <a:solidFill>
                  <a:srgbClr val="F64067"/>
                </a:solidFill>
              </a:rPr>
              <a:t>                              Сможем так подстричь, завить,</a:t>
            </a:r>
            <a:br>
              <a:rPr lang="ru-RU" dirty="0">
                <a:solidFill>
                  <a:srgbClr val="F64067"/>
                </a:solidFill>
              </a:rPr>
            </a:br>
            <a:r>
              <a:rPr lang="ru-RU" dirty="0">
                <a:solidFill>
                  <a:srgbClr val="F64067"/>
                </a:solidFill>
              </a:rPr>
              <a:t>                              Что принцессу с замарашкой</a:t>
            </a:r>
            <a:br>
              <a:rPr lang="ru-RU" dirty="0">
                <a:solidFill>
                  <a:srgbClr val="F64067"/>
                </a:solidFill>
              </a:rPr>
            </a:br>
            <a:r>
              <a:rPr lang="ru-RU" dirty="0">
                <a:solidFill>
                  <a:srgbClr val="F64067"/>
                </a:solidFill>
              </a:rPr>
              <a:t>                              Принц не сможет различить!</a:t>
            </a:r>
          </a:p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Будет Золушка с прической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На балу иметь успех!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Пострижем её так ловко,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Будет в зале краше всех!</a:t>
            </a:r>
          </a:p>
        </p:txBody>
      </p:sp>
      <p:pic>
        <p:nvPicPr>
          <p:cNvPr id="5" name="Объект 4" descr="IMG_01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21105" y="1545564"/>
            <a:ext cx="3410799" cy="454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Уголок «Магазин»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67608" y="5300663"/>
            <a:ext cx="3921576" cy="56381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00FF"/>
                </a:solidFill>
              </a:rPr>
              <a:t>Не в каждом магазине,</a:t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dirty="0">
                <a:solidFill>
                  <a:srgbClr val="0000FF"/>
                </a:solidFill>
              </a:rPr>
              <a:t>Вы сможете купить</a:t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dirty="0">
                <a:solidFill>
                  <a:srgbClr val="0000FF"/>
                </a:solidFill>
              </a:rPr>
              <a:t>И в небольшой корзине </a:t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dirty="0">
                <a:solidFill>
                  <a:srgbClr val="0000FF"/>
                </a:solidFill>
              </a:rPr>
              <a:t>Удачно разместить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86759" y="1828799"/>
            <a:ext cx="4389120" cy="79586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1AAD0F"/>
                </a:solidFill>
              </a:rPr>
              <a:t>Конфеты и бананы,</a:t>
            </a:r>
            <a:br>
              <a:rPr lang="ru-RU" sz="2000" dirty="0">
                <a:solidFill>
                  <a:srgbClr val="1AAD0F"/>
                </a:solidFill>
              </a:rPr>
            </a:br>
            <a:r>
              <a:rPr lang="ru-RU" sz="2000" dirty="0">
                <a:solidFill>
                  <a:srgbClr val="1AAD0F"/>
                </a:solidFill>
              </a:rPr>
              <a:t>Машину, капли в нос,</a:t>
            </a:r>
            <a:br>
              <a:rPr lang="ru-RU" sz="2000" dirty="0">
                <a:solidFill>
                  <a:srgbClr val="1AAD0F"/>
                </a:solidFill>
              </a:rPr>
            </a:br>
            <a:r>
              <a:rPr lang="ru-RU" sz="2000" dirty="0">
                <a:solidFill>
                  <a:srgbClr val="1AAD0F"/>
                </a:solidFill>
              </a:rPr>
              <a:t>Бульдозеры и краны,</a:t>
            </a:r>
            <a:br>
              <a:rPr lang="ru-RU" sz="2000" dirty="0">
                <a:solidFill>
                  <a:srgbClr val="1AAD0F"/>
                </a:solidFill>
              </a:rPr>
            </a:br>
            <a:r>
              <a:rPr lang="ru-RU" sz="2000" dirty="0">
                <a:solidFill>
                  <a:srgbClr val="1AAD0F"/>
                </a:solidFill>
              </a:rPr>
              <a:t>Скамейки и фонтаны</a:t>
            </a:r>
            <a:br>
              <a:rPr lang="ru-RU" sz="2000" dirty="0">
                <a:solidFill>
                  <a:srgbClr val="1AAD0F"/>
                </a:solidFill>
              </a:rPr>
            </a:br>
            <a:r>
              <a:rPr lang="ru-RU" sz="2000" dirty="0">
                <a:solidFill>
                  <a:srgbClr val="1AAD0F"/>
                </a:solidFill>
              </a:rPr>
              <a:t>И даже паровоз!</a:t>
            </a:r>
          </a:p>
        </p:txBody>
      </p:sp>
      <p:pic>
        <p:nvPicPr>
          <p:cNvPr id="7" name="Объект 6" descr="IMG_01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9376" y="639890"/>
            <a:ext cx="2977163" cy="3969552"/>
          </a:xfrm>
          <a:prstGeom prst="rect">
            <a:avLst/>
          </a:prstGeom>
        </p:spPr>
      </p:pic>
      <p:pic>
        <p:nvPicPr>
          <p:cNvPr id="8" name="Объект 7" descr="IMG_017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8147" b="8147"/>
          <a:stretch>
            <a:fillRect/>
          </a:stretch>
        </p:blipFill>
        <p:spPr>
          <a:xfrm>
            <a:off x="7081319" y="2763476"/>
            <a:ext cx="3820319" cy="239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0648"/>
            <a:ext cx="7315200" cy="1074812"/>
          </a:xfrm>
        </p:spPr>
        <p:txBody>
          <a:bodyPr/>
          <a:lstStyle/>
          <a:p>
            <a:pPr algn="ctr" defTabSz="914400">
              <a:spcBef>
                <a:spcPts val="1"/>
              </a:spcBef>
              <a:buNone/>
            </a:pPr>
            <a:r>
              <a:rPr lang="ru-RU" dirty="0">
                <a:solidFill>
                  <a:srgbClr val="51ED8C"/>
                </a:solidFill>
                <a:latin typeface="Times New Roman"/>
              </a:rPr>
              <a:t>Уголок «Физкультуры»</a:t>
            </a:r>
            <a:endParaRPr lang="ru-RU" sz="4400" b="0" i="0" dirty="0">
              <a:solidFill>
                <a:srgbClr val="51ED8C"/>
              </a:solidFill>
              <a:latin typeface="Times New Roman"/>
            </a:endParaRPr>
          </a:p>
        </p:txBody>
      </p:sp>
      <p:pic>
        <p:nvPicPr>
          <p:cNvPr id="3076" name="Picture 4" descr="https://pp.vk.me/c637924/v637924216/1fc6b/RVp97O8NC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844824"/>
            <a:ext cx="450912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18109" y="260648"/>
            <a:ext cx="3673891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r>
              <a:rPr lang="ru-RU" sz="2000" dirty="0">
                <a:solidFill>
                  <a:srgbClr val="C70A05"/>
                </a:solidFill>
              </a:rPr>
              <a:t>Кто с зарядкой дружит смело</a:t>
            </a:r>
          </a:p>
          <a:p>
            <a:pPr>
              <a:spcBef>
                <a:spcPts val="1800"/>
              </a:spcBef>
            </a:pPr>
            <a:r>
              <a:rPr lang="ru-RU" sz="2000" dirty="0">
                <a:solidFill>
                  <a:srgbClr val="C70A05"/>
                </a:solidFill>
              </a:rPr>
              <a:t>Кто с утра прогонит лень,</a:t>
            </a:r>
          </a:p>
          <a:p>
            <a:pPr>
              <a:spcBef>
                <a:spcPts val="1800"/>
              </a:spcBef>
            </a:pPr>
            <a:r>
              <a:rPr lang="ru-RU" sz="2000" dirty="0">
                <a:solidFill>
                  <a:srgbClr val="C70A05"/>
                </a:solidFill>
              </a:rPr>
              <a:t>Будет смелым и умелым</a:t>
            </a:r>
          </a:p>
          <a:p>
            <a:pPr>
              <a:spcBef>
                <a:spcPts val="1800"/>
              </a:spcBef>
            </a:pPr>
            <a:r>
              <a:rPr lang="ru-RU" sz="2000" dirty="0">
                <a:solidFill>
                  <a:srgbClr val="C70A05"/>
                </a:solidFill>
              </a:rPr>
              <a:t>И веселым целый день!</a:t>
            </a:r>
          </a:p>
        </p:txBody>
      </p:sp>
    </p:spTree>
    <p:extLst>
      <p:ext uri="{BB962C8B-B14F-4D97-AF65-F5344CB8AC3E}">
        <p14:creationId xmlns:p14="http://schemas.microsoft.com/office/powerpoint/2010/main" val="25946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8" b="12398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3" b="11553"/>
          <a:stretch>
            <a:fillRect/>
          </a:stretch>
        </p:blipFill>
        <p:spPr/>
      </p:pic>
      <p:pic>
        <p:nvPicPr>
          <p:cNvPr id="20" name="Рисунок 19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1" b="12421"/>
          <a:stretch>
            <a:fillRect/>
          </a:stretch>
        </p:blipFill>
        <p:spPr/>
      </p:pic>
      <p:pic>
        <p:nvPicPr>
          <p:cNvPr id="22" name="Рисунок 21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3" b="11553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4" b="28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53844" y="5037534"/>
            <a:ext cx="7128792" cy="1245513"/>
          </a:xfrm>
        </p:spPr>
        <p:txBody>
          <a:bodyPr>
            <a:noAutofit/>
          </a:bodyPr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ru-RU" sz="4000" b="0" i="0" dirty="0">
                <a:solidFill>
                  <a:srgbClr val="FF6600"/>
                </a:solidFill>
                <a:latin typeface="+mj-lt"/>
              </a:rPr>
              <a:t>Уголок «Кукольный театр»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6949139" y="4863341"/>
            <a:ext cx="4439764" cy="1842259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000" b="0" i="0" dirty="0">
                <a:solidFill>
                  <a:srgbClr val="FF0000"/>
                </a:solidFill>
                <a:latin typeface="Arial"/>
              </a:rPr>
              <a:t>Здесь вам вовсе не Монмартр, </a:t>
            </a:r>
          </a:p>
          <a:p>
            <a:pPr marL="0" indent="0" algn="l" defTabSz="91440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000" dirty="0">
                <a:solidFill>
                  <a:srgbClr val="FF0000"/>
                </a:solidFill>
                <a:latin typeface="Arial"/>
              </a:rPr>
              <a:t> Н</a:t>
            </a:r>
            <a:r>
              <a:rPr lang="ru-RU" sz="2000" b="0" i="0" dirty="0">
                <a:solidFill>
                  <a:srgbClr val="FF0000"/>
                </a:solidFill>
                <a:latin typeface="Arial"/>
              </a:rPr>
              <a:t>е Арбат и Бродвей, </a:t>
            </a:r>
          </a:p>
          <a:p>
            <a:pPr marL="0" indent="0" algn="l" defTabSz="91440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000" b="0" i="0" dirty="0">
                <a:solidFill>
                  <a:srgbClr val="FF0000"/>
                </a:solidFill>
                <a:latin typeface="Arial"/>
              </a:rPr>
              <a:t>            Здесь вам кукольный театр.</a:t>
            </a:r>
          </a:p>
          <a:p>
            <a:pPr marL="0" indent="0" algn="l" defTabSz="91440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000" b="0" i="0" dirty="0">
                <a:solidFill>
                  <a:srgbClr val="FF0000"/>
                </a:solidFill>
                <a:latin typeface="Arial"/>
              </a:rPr>
              <a:t>             Для </a:t>
            </a:r>
            <a:r>
              <a:rPr lang="ru-RU" sz="2000" dirty="0">
                <a:solidFill>
                  <a:srgbClr val="FF0000"/>
                </a:solidFill>
                <a:latin typeface="Arial"/>
              </a:rPr>
              <a:t>любимых </a:t>
            </a:r>
            <a:r>
              <a:rPr lang="ru-RU" sz="2000" b="0" i="0" dirty="0">
                <a:solidFill>
                  <a:srgbClr val="FF0000"/>
                </a:solidFill>
                <a:latin typeface="Arial"/>
              </a:rPr>
              <a:t>то детей!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/>
      </p:pic>
      <p:pic>
        <p:nvPicPr>
          <p:cNvPr id="3" name="Рисунок 2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Юные друзья: 16 x 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Friends_16x9_TP103896100" id="{5BC9014A-E680-4FF1-919A-F7F2C69FAA43}" vid="{DDBB3E06-5751-4A11-9985-9F8449818303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8AACB3-7C2F-4C41-87DA-F69B5E3DE3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в стиле школьного двора, альбом (широкоэкранный)</Template>
  <TotalTime>0</TotalTime>
  <Words>243</Words>
  <Application>Microsoft Office PowerPoint</Application>
  <PresentationFormat>Широкоэкранный</PresentationFormat>
  <Paragraphs>47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Юные друзья: 16 x 9</vt:lpstr>
      <vt:lpstr>Развивающая предметно-пространственная среда в ДОУ</vt:lpstr>
      <vt:lpstr>Уголок «Семья»</vt:lpstr>
      <vt:lpstr>Уголок «Здоровья» </vt:lpstr>
      <vt:lpstr>Лечим зубки им и глазки, И наложим им повязки!                              И таблеток им дадим,                              И микстурой напоим!                                                     Есть у нас бинты и йод.                                                     Приходи, больной народ!   </vt:lpstr>
      <vt:lpstr>Уголок «Салон красоты»</vt:lpstr>
      <vt:lpstr>Уголок «Магазин»</vt:lpstr>
      <vt:lpstr>Уголок «Физкультуры»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2016-11-27T13:57:20Z</dcterms:created>
  <dcterms:modified xsi:type="dcterms:W3CDTF">2016-11-29T18:54:38Z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