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5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5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6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2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2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1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8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66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1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2936-125A-4221-9B55-DA46CA8C9A20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F0E5-DBF5-4F5E-89BB-8A81D4C25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3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592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304" y="5177308"/>
            <a:ext cx="7929377" cy="15841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МДОУ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№10»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г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Воспитатели: Лапина Н.В.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Мига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Е.Н.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г.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81066" y="842128"/>
            <a:ext cx="7661223" cy="5056395"/>
          </a:xfrm>
        </p:spPr>
        <p:txBody>
          <a:bodyPr>
            <a:prstTxWarp prst="textCascadeUp">
              <a:avLst>
                <a:gd name="adj" fmla="val 45822"/>
              </a:avLst>
            </a:prstTxWarp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Дидактическая кукла</a:t>
            </a:r>
          </a:p>
          <a:p>
            <a:pPr marL="0" indent="0" algn="ctr">
              <a:buNone/>
            </a:pP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Капитон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6094" y="2045717"/>
            <a:ext cx="5651294" cy="3244119"/>
          </a:xfrm>
          <a:gradFill>
            <a:gsLst>
              <a:gs pos="0">
                <a:schemeClr val="accent4">
                  <a:lumMod val="40000"/>
                  <a:lumOff val="60000"/>
                  <a:alpha val="26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57150">
            <a:solidFill>
              <a:srgbClr val="FFC000">
                <a:alpha val="96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49291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Капитон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это не просто дидактическая кукла, он большой друг и помощник для наших ребят и воспитателей.</a:t>
            </a:r>
            <a:endParaRPr lang="ru-RU" sz="28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0158" y="1690688"/>
            <a:ext cx="2846231" cy="44862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xy" algn="tl"/>
          </a:blipFill>
          <a:ln w="381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95482" y="1690688"/>
            <a:ext cx="7258318" cy="4486275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latin typeface="Monotype Corsiva" panose="03010101010201010101" pitchFamily="66" charset="0"/>
              </a:rPr>
              <a:t>Работа </a:t>
            </a:r>
            <a:r>
              <a:rPr lang="ru-RU" sz="2600" dirty="0">
                <a:latin typeface="Monotype Corsiva" panose="03010101010201010101" pitchFamily="66" charset="0"/>
              </a:rPr>
              <a:t>с малышами может быть организована с помощью самых различных средств: сюжетных игр-занятий, игровых упражнений с куклами, выполнения несложных поручений, индивидуального общения ребенка со взрослым, в зависимости от целей, ради которых она </a:t>
            </a:r>
            <a:r>
              <a:rPr lang="ru-RU" sz="2600" dirty="0" smtClean="0">
                <a:latin typeface="Monotype Corsiva" panose="03010101010201010101" pitchFamily="66" charset="0"/>
              </a:rPr>
              <a:t>проводится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>
                <a:latin typeface="Monotype Corsiva" panose="03010101010201010101" pitchFamily="66" charset="0"/>
              </a:rPr>
              <a:t>И</a:t>
            </a:r>
            <a:r>
              <a:rPr lang="ru-RU" sz="2600" dirty="0" smtClean="0">
                <a:latin typeface="Monotype Corsiva" panose="03010101010201010101" pitchFamily="66" charset="0"/>
              </a:rPr>
              <a:t>грает роль специального тренажера - при обучении малышей одеванию и раздеванию, при укладывании спать, в игровых ситуациях сюжетно-ролевой игры "Семья", "Медицинский центр» и др., с его помощью дети осваивают игровые действия и правила.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600" dirty="0" smtClean="0">
                <a:latin typeface="Monotype Corsiva" panose="03010101010201010101" pitchFamily="66" charset="0"/>
              </a:rPr>
              <a:t>Незаменим наш Капитон в период адаптации ребенка к детскому саду. Он сделает расставание с мамой менее болезненным, встречая его в приемной веселой </a:t>
            </a:r>
            <a:r>
              <a:rPr lang="ru-RU" sz="2600" dirty="0" err="1" smtClean="0">
                <a:latin typeface="Monotype Corsiva" panose="03010101010201010101" pitchFamily="66" charset="0"/>
              </a:rPr>
              <a:t>потешкой</a:t>
            </a:r>
            <a:r>
              <a:rPr lang="ru-RU" sz="2600" dirty="0" smtClean="0">
                <a:latin typeface="Monotype Corsiva" panose="03010101010201010101" pitchFamily="66" charset="0"/>
              </a:rPr>
              <a:t>, стихотворением, рукопожатием или объятиями.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632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2" y="0"/>
            <a:ext cx="12134618" cy="6858000"/>
          </a:xfrm>
          <a:prstGeom prst="rect">
            <a:avLst/>
          </a:prstGeom>
          <a:gradFill>
            <a:gsLst>
              <a:gs pos="19000">
                <a:srgbClr val="FFFF00">
                  <a:lumMod val="95000"/>
                  <a:lumOff val="5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</p:pic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978398" y="3771431"/>
            <a:ext cx="4482058" cy="3086569"/>
          </a:xfrm>
        </p:spPr>
        <p:txBody>
          <a:bodyPr/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Очень весело, задорно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Всем расскажет Капитон: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Как носочки натянуть,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Как сандалии застегнуть.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В шифоньерах что хранится,</a:t>
            </a:r>
          </a:p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6597597" y="272504"/>
            <a:ext cx="5229642" cy="237112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800" dirty="0" smtClean="0">
                <a:latin typeface="Monotype Corsiva" panose="03010101010201010101" pitchFamily="66" charset="0"/>
              </a:rPr>
              <a:t>В группе нашей есть Капитон.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Детям всегда поможет он.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Чтоб о маме не грустить,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Рад в приемной встретить их.</a:t>
            </a:r>
          </a:p>
          <a:p>
            <a:endParaRPr lang="ru-RU" dirty="0"/>
          </a:p>
        </p:txBody>
      </p:sp>
      <p:pic>
        <p:nvPicPr>
          <p:cNvPr id="23" name="Объект 2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147" y="272504"/>
            <a:ext cx="5757809" cy="34063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" name="Объект 21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921116" y="2643630"/>
            <a:ext cx="2697723" cy="3937052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7168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5" y="-1"/>
            <a:ext cx="12209230" cy="6858000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69036" y="228600"/>
            <a:ext cx="3864964" cy="6400799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50800" dist="50800" dir="5400000" sx="95000" sy="95000" algn="ctr" rotWithShape="0">
              <a:srgbClr val="FFC000">
                <a:alpha val="81000"/>
              </a:srgbClr>
            </a:outerShdw>
          </a:effectLst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72200" y="2518348"/>
            <a:ext cx="5181600" cy="2983042"/>
          </a:xfrm>
          <a:effectLst>
            <a:outerShdw blurRad="939800" dist="50800" dir="5400000" algn="ctr" rotWithShape="0">
              <a:srgbClr val="000000">
                <a:alpha val="43137"/>
              </a:srgb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И в какой сезон сгодится: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- Шубку носим мы зимой,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А </a:t>
            </a:r>
            <a:r>
              <a:rPr lang="ru-RU" b="1" dirty="0" err="1" smtClean="0">
                <a:latin typeface="Monotype Corsiva" panose="03010101010201010101" pitchFamily="66" charset="0"/>
              </a:rPr>
              <a:t>ветровочку</a:t>
            </a:r>
            <a:r>
              <a:rPr lang="ru-RU" b="1" dirty="0" smtClean="0">
                <a:latin typeface="Monotype Corsiva" panose="03010101010201010101" pitchFamily="66" charset="0"/>
              </a:rPr>
              <a:t> – весной!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20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0"/>
            <a:ext cx="12210818" cy="6858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506828" y="3882267"/>
            <a:ext cx="4533363" cy="220944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Для чего нужна </a:t>
            </a:r>
            <a:r>
              <a:rPr lang="ru-RU" sz="2800" dirty="0" err="1" smtClean="0">
                <a:latin typeface="Monotype Corsiva" panose="03010101010201010101" pitchFamily="66" charset="0"/>
              </a:rPr>
              <a:t>пижамка</a:t>
            </a:r>
            <a:endParaRPr lang="ru-RU" sz="2800" dirty="0" smtClean="0"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atin typeface="Monotype Corsiva" panose="03010101010201010101" pitchFamily="66" charset="0"/>
              </a:rPr>
              <a:t>И, как застелить кроватку: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- В тихий час, мы крепко спим,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Набираемся так сил!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1" y="296023"/>
            <a:ext cx="5016137" cy="3082613"/>
          </a:xfrm>
          <a:solidFill>
            <a:schemeClr val="accent1"/>
          </a:solidFill>
          <a:ln w="38100">
            <a:solidFill>
              <a:srgbClr val="FFC000"/>
            </a:solidFill>
          </a:ln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34" y="1906431"/>
            <a:ext cx="5015089" cy="3082613"/>
          </a:xfr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7741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304144" y="457200"/>
            <a:ext cx="4452079" cy="5411788"/>
          </a:xfrm>
        </p:spPr>
        <p:txBody>
          <a:bodyPr/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После сна, он не зевает –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На зарядку созывает: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- Чтоб прожить без докторов,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Закаляйся, будь здоров!</a:t>
            </a: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75" y="457200"/>
            <a:ext cx="3945817" cy="5485603"/>
          </a:xfrm>
          <a:solidFill>
            <a:srgbClr val="FFC000">
              <a:alpha val="91000"/>
            </a:srgbClr>
          </a:solidFill>
          <a:ln w="38100">
            <a:solidFill>
              <a:srgbClr val="FFC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123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0"/>
            <a:ext cx="122108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783" y="554636"/>
            <a:ext cx="4573690" cy="568705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НОД – Капитону по плечу: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- И друзей я научу!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Не стесняйтесь-ка, ребятки,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Отгадайте-ка загадку –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Где здесь круг? А где квадрат? -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Я ответам вашим – рад!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Много плюсов у Капитона!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Сразу все не перечесть!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Детям он, своим примером,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Помогает мир прочесть</a:t>
            </a:r>
            <a:r>
              <a:rPr lang="ru-RU" sz="2400" dirty="0" smtClean="0"/>
              <a:t>!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3527" y="1845544"/>
            <a:ext cx="5457432" cy="3205399"/>
          </a:xfrm>
          <a:ln w="38100">
            <a:solidFill>
              <a:srgbClr val="FFC00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9567" y="719528"/>
            <a:ext cx="3087974" cy="533751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6117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23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25792"/>
            <a:ext cx="9144000" cy="128788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3200" b="1" dirty="0" smtClean="0">
                <a:latin typeface="Gabriola" panose="04040605051002020D02" pitchFamily="82" charset="0"/>
                <a:ea typeface="Malgun Gothic" panose="020B0503020000020004" pitchFamily="34" charset="-127"/>
              </a:rPr>
              <a:t>Разработаны методические рекомендации для работы с дидактической куклой в первой группе раннего возраста</a:t>
            </a:r>
            <a:endParaRPr lang="ru-RU" sz="3200" b="1" dirty="0">
              <a:latin typeface="Gabriola" panose="04040605051002020D02" pitchFamily="82" charset="0"/>
              <a:ea typeface="Malgun Gothic" panose="020B0503020000020004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1" y="1122363"/>
            <a:ext cx="5976778" cy="37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8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50031"/>
            <a:ext cx="10515600" cy="1325563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prstTxWarp prst="textChevron">
              <a:avLst/>
            </a:prstTxWarp>
            <a:norm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93801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273</Words>
  <Application>Microsoft Office PowerPoint</Application>
  <PresentationFormat>Широкоэкранный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Malgun Gothic</vt:lpstr>
      <vt:lpstr>Arial</vt:lpstr>
      <vt:lpstr>Calibri</vt:lpstr>
      <vt:lpstr>Calibri Light</vt:lpstr>
      <vt:lpstr>Gabriola</vt:lpstr>
      <vt:lpstr>Monotype Corsiva</vt:lpstr>
      <vt:lpstr>Times New Roman</vt:lpstr>
      <vt:lpstr>Wingdings</vt:lpstr>
      <vt:lpstr>Тема Office</vt:lpstr>
      <vt:lpstr>                                                                                      МДОУ «Детский сад №10»                                                                                                  г . Ярославль                                                                                         Воспитатели: Лапина Н.В.                                                                                                                  Мига Е.Н.  2016 г.  </vt:lpstr>
      <vt:lpstr>Капитон – это не просто дидактическая кукла, он большой друг и помощник для наших ребят и воспитателей.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НОД – Капитону по плечу: - И друзей я научу! Не стесняйтесь-ка, ребятки, Отгадайте-ка загадку – Где здесь круг? А где квадрат? - Я ответам вашим – рад! Много плюсов у Капитона! Сразу все не перечесть! Детям он, своим примером, Помогает мир прочесть!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№10» г . Ярославль</dc:title>
  <dc:creator>Александр</dc:creator>
  <cp:lastModifiedBy>Александр</cp:lastModifiedBy>
  <cp:revision>18</cp:revision>
  <dcterms:created xsi:type="dcterms:W3CDTF">2016-09-17T14:36:32Z</dcterms:created>
  <dcterms:modified xsi:type="dcterms:W3CDTF">2016-09-19T18:22:13Z</dcterms:modified>
</cp:coreProperties>
</file>