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70" r:id="rId7"/>
    <p:sldId id="260" r:id="rId8"/>
    <p:sldId id="262" r:id="rId9"/>
    <p:sldId id="263" r:id="rId10"/>
    <p:sldId id="265" r:id="rId11"/>
    <p:sldId id="268" r:id="rId12"/>
    <p:sldId id="271" r:id="rId13"/>
    <p:sldId id="267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9F01-10F9-413E-ACF3-531B20EAD2B4}" type="datetimeFigureOut">
              <a:rPr lang="ru-RU" smtClean="0"/>
              <a:t>19.09.2017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9FD4-9F89-4F8C-A898-3475D5A9C7E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7772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9F01-10F9-413E-ACF3-531B20EAD2B4}" type="datetimeFigureOut">
              <a:rPr lang="ru-RU" smtClean="0"/>
              <a:t>19.09.2017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9FD4-9F89-4F8C-A898-3475D5A9C7E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662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9F01-10F9-413E-ACF3-531B20EAD2B4}" type="datetimeFigureOut">
              <a:rPr lang="ru-RU" smtClean="0"/>
              <a:t>19.09.2017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9FD4-9F89-4F8C-A898-3475D5A9C7E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788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9F01-10F9-413E-ACF3-531B20EAD2B4}" type="datetimeFigureOut">
              <a:rPr lang="ru-RU" smtClean="0"/>
              <a:t>19.09.2017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9FD4-9F89-4F8C-A898-3475D5A9C7E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0424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9F01-10F9-413E-ACF3-531B20EAD2B4}" type="datetimeFigureOut">
              <a:rPr lang="ru-RU" smtClean="0"/>
              <a:t>19.09.2017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9FD4-9F89-4F8C-A898-3475D5A9C7E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373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9F01-10F9-413E-ACF3-531B20EAD2B4}" type="datetimeFigureOut">
              <a:rPr lang="ru-RU" smtClean="0"/>
              <a:t>19.09.2017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9FD4-9F89-4F8C-A898-3475D5A9C7E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6865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9F01-10F9-413E-ACF3-531B20EAD2B4}" type="datetimeFigureOut">
              <a:rPr lang="ru-RU" smtClean="0"/>
              <a:t>19.09.2017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9FD4-9F89-4F8C-A898-3475D5A9C7E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2075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9F01-10F9-413E-ACF3-531B20EAD2B4}" type="datetimeFigureOut">
              <a:rPr lang="ru-RU" smtClean="0"/>
              <a:t>19.09.2017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9FD4-9F89-4F8C-A898-3475D5A9C7E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4762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9F01-10F9-413E-ACF3-531B20EAD2B4}" type="datetimeFigureOut">
              <a:rPr lang="ru-RU" smtClean="0"/>
              <a:t>19.09.2017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9FD4-9F89-4F8C-A898-3475D5A9C7E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335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9F01-10F9-413E-ACF3-531B20EAD2B4}" type="datetimeFigureOut">
              <a:rPr lang="ru-RU" smtClean="0"/>
              <a:t>19.09.2017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9FD4-9F89-4F8C-A898-3475D5A9C7E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765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E9F01-10F9-413E-ACF3-531B20EAD2B4}" type="datetimeFigureOut">
              <a:rPr lang="ru-RU" smtClean="0"/>
              <a:t>19.09.2017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99FD4-9F89-4F8C-A898-3475D5A9C7E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734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E9F01-10F9-413E-ACF3-531B20EAD2B4}" type="datetimeFigureOut">
              <a:rPr lang="ru-RU" smtClean="0"/>
              <a:t>19.09.2017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99FD4-9F89-4F8C-A898-3475D5A9C7E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08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668" y="0"/>
            <a:ext cx="12333667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prstTxWarp prst="textStop">
              <a:avLst/>
            </a:prstTxWarp>
            <a:normAutofit/>
          </a:bodyPr>
          <a:lstStyle/>
          <a:p>
            <a:r>
              <a:rPr lang="ru-RU" sz="5400" b="1" dirty="0" smtClean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центр</a:t>
            </a:r>
            <a:endParaRPr lang="ru-RU" sz="5400" b="1" dirty="0">
              <a:ln>
                <a:solidFill>
                  <a:srgbClr val="FFFF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3792" y="3602037"/>
            <a:ext cx="11397802" cy="3255962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№1 «Капитошка»</a:t>
            </a:r>
          </a:p>
          <a:p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(первая группа раннего возраста)</a:t>
            </a:r>
          </a:p>
          <a:p>
            <a:endParaRPr lang="ru-RU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2017г.</a:t>
            </a:r>
          </a:p>
          <a:p>
            <a:r>
              <a:rPr lang="ru-RU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</a:t>
            </a:r>
            <a:r>
              <a:rPr lang="ru-RU" b="1" dirty="0" smtClean="0">
                <a:ln>
                  <a:solidFill>
                    <a:schemeClr val="bg2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Лапина Н.В., Мига Е.Н.</a:t>
            </a:r>
            <a:r>
              <a:rPr lang="ru-RU" b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endParaRPr lang="ru-RU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94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276" y="1081825"/>
            <a:ext cx="11075831" cy="5370490"/>
          </a:xfrm>
        </p:spPr>
        <p:txBody>
          <a:bodyPr>
            <a:normAutofit/>
          </a:bodyPr>
          <a:lstStyle/>
          <a:p>
            <a:pPr lvl="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sz="2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книги </a:t>
            </a:r>
            <a:r>
              <a:rPr lang="ru-RU" sz="2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познавательного характера для </a:t>
            </a:r>
            <a:r>
              <a:rPr lang="ru-RU" sz="2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раннего </a:t>
            </a:r>
            <a:r>
              <a:rPr lang="ru-RU" sz="2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</a:t>
            </a:r>
            <a:r>
              <a:rPr lang="ru-RU" sz="2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FontTx/>
              <a:buChar char="-"/>
            </a:pPr>
            <a:endParaRPr lang="ru-RU" sz="2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FontTx/>
              <a:buChar char="-"/>
            </a:pPr>
            <a:endParaRPr lang="ru-RU" sz="26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sz="26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</a:t>
            </a:r>
            <a:endParaRPr lang="ru-RU" sz="26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endParaRPr lang="ru-RU" sz="2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endParaRPr lang="ru-RU" sz="26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endParaRPr lang="ru-RU" sz="26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sz="2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коллекции</a:t>
            </a:r>
            <a:r>
              <a:rPr lang="ru-RU" sz="2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 семена разных растений, шишки, камешки, </a:t>
            </a:r>
            <a:r>
              <a:rPr lang="ru-RU" sz="2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ракушки</a:t>
            </a:r>
          </a:p>
          <a:p>
            <a:pPr lvl="0">
              <a:lnSpc>
                <a:spcPct val="80000"/>
              </a:lnSpc>
              <a:spcBef>
                <a:spcPts val="0"/>
              </a:spcBef>
              <a:buFontTx/>
              <a:buChar char="-"/>
            </a:pPr>
            <a:endParaRPr lang="ru-RU" sz="26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FontTx/>
              <a:buChar char="-"/>
            </a:pPr>
            <a:endParaRPr lang="ru-RU" sz="2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FontTx/>
              <a:buChar char="-"/>
            </a:pPr>
            <a:endParaRPr lang="ru-RU" sz="26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FontTx/>
              <a:buChar char="-"/>
            </a:pPr>
            <a:endParaRPr lang="ru-RU" sz="2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FontTx/>
              <a:buChar char="-"/>
            </a:pPr>
            <a:endParaRPr lang="ru-RU" sz="2600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FontTx/>
              <a:buChar char="-"/>
            </a:pPr>
            <a:endParaRPr lang="ru-RU" sz="26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sz="2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коллекции  </a:t>
            </a:r>
            <a:r>
              <a:rPr lang="ru-RU" sz="2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"Ткани",  "Бумага</a:t>
            </a:r>
            <a:r>
              <a:rPr lang="ru-RU" sz="2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</a:t>
            </a:r>
            <a:endParaRPr lang="ru-RU" sz="26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sz="26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970468" y="365126"/>
            <a:ext cx="8126569" cy="62654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342900" lvl="0" indent="-342900" algn="ctr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sz="2800" b="1" i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 </a:t>
            </a:r>
            <a:r>
              <a:rPr lang="ru-RU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нашем экологическом центре  есть: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2" y="1357138"/>
            <a:ext cx="3030220" cy="1901825"/>
          </a:xfrm>
          <a:prstGeom prst="rect">
            <a:avLst/>
          </a:prstGeom>
          <a:noFill/>
        </p:spPr>
      </p:pic>
      <p:pic>
        <p:nvPicPr>
          <p:cNvPr id="8" name="Рисунок 7" descr="C:\Users\123\Desktop\экологический центр\DSC02705.jpg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80128"/>
            <a:ext cx="1293495" cy="881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123\Desktop\экологический центр\-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6" y="3992648"/>
            <a:ext cx="1119505" cy="1045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123\Desktop\экологический центр\-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82" y="4047108"/>
            <a:ext cx="1276985" cy="91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Users\123\Desktop\экологический центр\-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74" y="4037001"/>
            <a:ext cx="1194435" cy="955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466" y="3975802"/>
            <a:ext cx="1439527" cy="964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Users\123\Desktop\экологический центр\DSC02705.jpg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972" y="4033552"/>
            <a:ext cx="1293495" cy="881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Users\123\Desktop\экологический центр\DSC02705.jpg-3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106" y="4046025"/>
            <a:ext cx="1276985" cy="823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Users\123\Desktop\экологический центр\DSC02705.jpg-4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639" y="3992648"/>
            <a:ext cx="1252220" cy="823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23" y="5149803"/>
            <a:ext cx="4386507" cy="1708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25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1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18221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-Муляжи овощей и фруктов</a:t>
            </a:r>
            <a:endParaRPr lang="ru-RU" sz="24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9874"/>
          </a:xfrm>
        </p:spPr>
        <p:txBody>
          <a:bodyPr>
            <a:normAutofit/>
          </a:bodyPr>
          <a:lstStyle/>
          <a:p>
            <a:pPr marL="36000">
              <a:spcBef>
                <a:spcPts val="0"/>
              </a:spcBef>
              <a:buFontTx/>
              <a:buChar char="-"/>
            </a:pPr>
            <a:endParaRPr lang="ru-RU" sz="2400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>
              <a:spcBef>
                <a:spcPts val="0"/>
              </a:spcBef>
              <a:buFontTx/>
              <a:buChar char="-"/>
            </a:pPr>
            <a:endParaRPr lang="ru-RU" sz="2400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>
              <a:spcBef>
                <a:spcPts val="0"/>
              </a:spcBef>
              <a:buFontTx/>
              <a:buChar char="-"/>
            </a:pPr>
            <a:endParaRPr lang="ru-RU" sz="24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>
              <a:spcBef>
                <a:spcPts val="0"/>
              </a:spcBef>
              <a:buFontTx/>
              <a:buChar char="-"/>
            </a:pPr>
            <a:endParaRPr lang="ru-RU" sz="2400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>
              <a:spcBef>
                <a:spcPts val="0"/>
              </a:spcBef>
              <a:buFontTx/>
              <a:buChar char="-"/>
            </a:pPr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Наглядно-дидактический материал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Созданы картотеки: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Картотека игр с  песком и водой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экологических игр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комнатных растений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экспериментов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451" y="609496"/>
            <a:ext cx="3334801" cy="18533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451" y="2942336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476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1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-403507"/>
            <a:ext cx="10515600" cy="1305029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400" i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</a:t>
            </a:r>
            <a:r>
              <a:rPr lang="ru-RU" sz="2400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-Аквариум         -  Ко</a:t>
            </a:r>
            <a:r>
              <a:rPr lang="ru-RU" sz="24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рмушка </a:t>
            </a:r>
            <a:r>
              <a:rPr lang="ru-RU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скворечник</a:t>
            </a:r>
            <a:br>
              <a:rPr lang="ru-RU" sz="24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9874"/>
          </a:xfrm>
        </p:spPr>
        <p:txBody>
          <a:bodyPr>
            <a:normAutofit/>
          </a:bodyPr>
          <a:lstStyle/>
          <a:p>
            <a:pPr marL="36000">
              <a:spcBef>
                <a:spcPts val="0"/>
              </a:spcBef>
              <a:buFontTx/>
              <a:buChar char="-"/>
            </a:pPr>
            <a:endParaRPr lang="ru-RU" sz="2400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>
              <a:spcBef>
                <a:spcPts val="0"/>
              </a:spcBef>
              <a:buFontTx/>
              <a:buChar char="-"/>
            </a:pPr>
            <a:endParaRPr lang="ru-RU" sz="2400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>
              <a:spcBef>
                <a:spcPts val="0"/>
              </a:spcBef>
              <a:buFontTx/>
              <a:buChar char="-"/>
            </a:pPr>
            <a:endParaRPr lang="ru-RU" sz="24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>
              <a:spcBef>
                <a:spcPts val="0"/>
              </a:spcBef>
              <a:buFontTx/>
              <a:buChar char="-"/>
            </a:pPr>
            <a:endParaRPr lang="ru-RU" sz="2400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>
              <a:spcBef>
                <a:spcPts val="0"/>
              </a:spcBef>
              <a:buFontTx/>
              <a:buChar char="-"/>
            </a:pPr>
            <a:r>
              <a:rPr lang="ru-RU" sz="26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Реалистичные </a:t>
            </a:r>
            <a:r>
              <a:rPr lang="ru-RU" sz="26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</a:t>
            </a:r>
            <a:endParaRPr lang="ru-RU" sz="2600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>
              <a:spcBef>
                <a:spcPts val="0"/>
              </a:spcBef>
              <a:buFontTx/>
              <a:buChar char="-"/>
            </a:pPr>
            <a:endParaRPr lang="ru-RU" sz="2400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96" y="0"/>
            <a:ext cx="3459045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733" y="607423"/>
            <a:ext cx="4185339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696" y="3889420"/>
            <a:ext cx="4275248" cy="24212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03" y="3626461"/>
            <a:ext cx="5016137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528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5422006"/>
            <a:ext cx="10515600" cy="106894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Экологический уголок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родителями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-1" y="1825625"/>
            <a:ext cx="11744325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ru-RU" sz="3200" dirty="0">
                <a:solidFill>
                  <a:prstClr val="black"/>
                </a:solidFill>
              </a:rPr>
              <a:t/>
            </a:r>
            <a:br>
              <a:rPr lang="ru-RU" sz="3200" dirty="0">
                <a:solidFill>
                  <a:prstClr val="black"/>
                </a:solidFill>
              </a:rPr>
            </a:br>
            <a:endParaRPr lang="ru-RU" sz="3200" dirty="0">
              <a:solidFill>
                <a:srgbClr val="0000FF"/>
              </a:solidFill>
              <a:latin typeface="Monotype Corsiva" pitchFamily="66" charset="0"/>
            </a:endParaRPr>
          </a:p>
          <a:p>
            <a:pPr marL="0" indent="0" algn="ctr">
              <a:buNone/>
            </a:pPr>
            <a:r>
              <a:rPr lang="ru-RU" dirty="0" smtClean="0"/>
              <a:t>давался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563" y="293197"/>
            <a:ext cx="8912873" cy="5228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173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00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824" y="365124"/>
            <a:ext cx="8529639" cy="4721225"/>
          </a:xfrm>
        </p:spPr>
        <p:txBody>
          <a:bodyPr>
            <a:noAutofit/>
          </a:bodyPr>
          <a:lstStyle/>
          <a:p>
            <a:pPr algn="ctr"/>
            <a:r>
              <a:rPr lang="ru-RU" sz="8000" b="1" dirty="0" smtClean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br>
              <a:rPr lang="ru-RU" sz="8000" b="1" dirty="0" smtClean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dirty="0" smtClean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br>
              <a:rPr lang="ru-RU" sz="8000" b="1" dirty="0" smtClean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b="1" dirty="0" smtClean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endParaRPr lang="ru-RU" sz="8000" b="1" dirty="0">
              <a:ln>
                <a:solidFill>
                  <a:srgbClr val="FFFF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0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1369" y="476518"/>
            <a:ext cx="10586434" cy="940158"/>
          </a:xfrm>
        </p:spPr>
        <p:txBody>
          <a:bodyPr>
            <a:noAutofit/>
          </a:bodyPr>
          <a:lstStyle/>
          <a:p>
            <a:pPr algn="l"/>
            <a:r>
              <a:rPr lang="ru-RU" sz="20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развития детей раннего возраста посредством дидактических игр.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1369" y="1416676"/>
            <a:ext cx="10380371" cy="5241702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l">
              <a:buFont typeface="Courier New" panose="02070309020205020404" pitchFamily="49" charset="0"/>
              <a:buChar char="o"/>
            </a:pPr>
            <a:r>
              <a:rPr lang="ru-RU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детей о природе.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ourier New" panose="02070309020205020404" pitchFamily="49" charset="0"/>
              <a:buChar char="o"/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наблюдательности.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ourier New" panose="02070309020205020404" pitchFamily="49" charset="0"/>
              <a:buChar char="o"/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познавательного интереса детей.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ourier New" panose="02070309020205020404" pitchFamily="49" charset="0"/>
              <a:buChar char="o"/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Знакомить детей с комнатными растениями. Учить ухаживать за растениями.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ourier New" panose="02070309020205020404" pitchFamily="49" charset="0"/>
              <a:buChar char="o"/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детей раннего возраста связной речи посредством дидактических игр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ourier New" panose="02070309020205020404" pitchFamily="49" charset="0"/>
              <a:buChar char="o"/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домашних животных.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ourier New" panose="02070309020205020404" pitchFamily="49" charset="0"/>
              <a:buChar char="o"/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детей о диких животных.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ourier New" panose="02070309020205020404" pitchFamily="49" charset="0"/>
              <a:buChar char="o"/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птицах.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ourier New" panose="02070309020205020404" pitchFamily="49" charset="0"/>
              <a:buChar char="o"/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детям представления о насекомых. (бабочка, жук, муравей и др.)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ourier New" panose="02070309020205020404" pitchFamily="49" charset="0"/>
              <a:buChar char="o"/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представления о временах года.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ourier New" panose="02070309020205020404" pitchFamily="49" charset="0"/>
              <a:buChar char="o"/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внимания, зрительной, слуховой чувствительности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ourier New" panose="02070309020205020404" pitchFamily="49" charset="0"/>
              <a:buChar char="o"/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детей мелкой моторики рук и связной речи.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Courier New" panose="02070309020205020404" pitchFamily="49" charset="0"/>
              <a:buChar char="o"/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предпосылок развитию эмоциональной сферы ребенка, творческих способностей, формирования трудовых навыков, укреплять здоровье за счет повышения общего уровня двигательной активности.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021983" y="365125"/>
            <a:ext cx="6038788" cy="2056103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«Экологический центр»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7199" y="3495940"/>
            <a:ext cx="5243014" cy="3090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771" y="519671"/>
            <a:ext cx="4044136" cy="612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234" y="556049"/>
            <a:ext cx="2939774" cy="373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94501" y="4379921"/>
            <a:ext cx="2485623" cy="43788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50794" y="3026535"/>
            <a:ext cx="2613008" cy="46940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после</a:t>
            </a:r>
            <a:endParaRPr lang="ru-RU" sz="20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66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0614" y="586329"/>
            <a:ext cx="9324304" cy="134550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342900" lvl="0" indent="-342900" algn="ctr">
              <a:lnSpc>
                <a:spcPct val="100000"/>
              </a:lnSpc>
              <a:spcBef>
                <a:spcPct val="20000"/>
              </a:spcBef>
            </a:pPr>
            <a:r>
              <a:rPr lang="ru-RU" sz="3600" dirty="0">
                <a:solidFill>
                  <a:srgbClr val="0000FF"/>
                </a:solidFill>
                <a:latin typeface="Monotype Corsiva" pitchFamily="66" charset="0"/>
              </a:rPr>
              <a:t>Требования  при  оборудовании  центра экспериментирования  в  группе</a:t>
            </a:r>
            <a:br>
              <a:rPr lang="ru-RU" sz="3600" dirty="0">
                <a:solidFill>
                  <a:srgbClr val="0000FF"/>
                </a:solidFill>
                <a:latin typeface="Monotype Corsiva" pitchFamily="66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26524" y="2730321"/>
            <a:ext cx="5988676" cy="19833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416" y="1931831"/>
            <a:ext cx="3026533" cy="4925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038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0614" y="115910"/>
            <a:ext cx="9324304" cy="75985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lvl="0" indent="-342900" algn="ctr">
              <a:lnSpc>
                <a:spcPct val="100000"/>
              </a:lnSpc>
              <a:spcBef>
                <a:spcPct val="20000"/>
              </a:spcBef>
            </a:pPr>
            <a:r>
              <a:rPr lang="ru-RU" sz="3600" dirty="0" smtClean="0">
                <a:solidFill>
                  <a:srgbClr val="0000FF"/>
                </a:solidFill>
                <a:latin typeface="Monotype Corsiva" pitchFamily="66" charset="0"/>
              </a:rPr>
              <a:t>Экологического центр включает в себя: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3320268"/>
              </p:ext>
            </p:extLst>
          </p:nvPr>
        </p:nvGraphicFramePr>
        <p:xfrm>
          <a:off x="360609" y="992012"/>
          <a:ext cx="11642502" cy="53959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80834"/>
                <a:gridCol w="3880834"/>
                <a:gridCol w="3880834"/>
              </a:tblGrid>
              <a:tr h="94428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экспериментальной деятельности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Календарь природы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воды и песка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1625"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Monotype Corsiva" pitchFamily="66" charset="0"/>
                        </a:rPr>
                        <a:t>1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ru-RU" sz="1800" i="1" u="sng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 для  постоянной  выставки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Экспонаты, редкие предметы (раковины, камни, кристаллы, перья и т. п.) 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ru-RU" sz="1800" u="sng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 для  приборов 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для хранения материалов (природного, «бросового» )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</a:t>
                      </a:r>
                      <a:r>
                        <a:rPr lang="ru-RU" sz="1800" u="sng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 для  проведения  опытов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</a:t>
                      </a:r>
                      <a:r>
                        <a:rPr lang="ru-RU" sz="1800" u="sng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 для  неструктурированных  материалов  </a:t>
                      </a:r>
                      <a:r>
                        <a:rPr lang="ru-RU" sz="1800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(песок, вода, бумага, губка и т.д.)</a:t>
                      </a:r>
                    </a:p>
                    <a:p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endParaRPr lang="ru-RU" sz="1400" b="0" i="1" u="sng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639" y="4116059"/>
            <a:ext cx="2009104" cy="21278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62" y="3472923"/>
            <a:ext cx="1774467" cy="2768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210" y="4078795"/>
            <a:ext cx="2330198" cy="2163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24" y="3687408"/>
            <a:ext cx="4697663" cy="2554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601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0614" y="115910"/>
            <a:ext cx="9324304" cy="75985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lvl="0" indent="-342900" algn="ctr">
              <a:lnSpc>
                <a:spcPct val="100000"/>
              </a:lnSpc>
              <a:spcBef>
                <a:spcPct val="20000"/>
              </a:spcBef>
            </a:pPr>
            <a:r>
              <a:rPr lang="ru-RU" sz="3600" dirty="0" smtClean="0">
                <a:solidFill>
                  <a:srgbClr val="0000FF"/>
                </a:solidFill>
                <a:latin typeface="Monotype Corsiva" pitchFamily="66" charset="0"/>
              </a:rPr>
              <a:t>Помощники экологического </a:t>
            </a:r>
            <a:r>
              <a:rPr lang="ru-RU" sz="3600" dirty="0" smtClean="0">
                <a:solidFill>
                  <a:srgbClr val="0000FF"/>
                </a:solidFill>
                <a:latin typeface="Monotype Corsiva" pitchFamily="66" charset="0"/>
              </a:rPr>
              <a:t>центр </a:t>
            </a:r>
            <a:r>
              <a:rPr lang="ru-RU" sz="3600" dirty="0" smtClean="0">
                <a:solidFill>
                  <a:srgbClr val="0000FF"/>
                </a:solidFill>
                <a:latin typeface="Monotype Corsiva" pitchFamily="66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2303361"/>
              </p:ext>
            </p:extLst>
          </p:nvPr>
        </p:nvGraphicFramePr>
        <p:xfrm>
          <a:off x="360609" y="992012"/>
          <a:ext cx="11642502" cy="53959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80834"/>
                <a:gridCol w="3880834"/>
                <a:gridCol w="3880834"/>
              </a:tblGrid>
              <a:tr h="944284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экспериментальной деятельности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Календарь природы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воды и песка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1625">
                <a:tc gridSpan="3"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Дидактические куклы</a:t>
                      </a:r>
                      <a:endParaRPr lang="ru-RU" sz="2800" b="1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«Почемучка»               «Кукла Аня»                    «Песчаная Фея»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endParaRPr lang="ru-RU" sz="1400" b="0" i="1" u="sng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080" y="3138673"/>
            <a:ext cx="4441371" cy="282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49" y="3036783"/>
            <a:ext cx="2325189" cy="2923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060" y="2690887"/>
            <a:ext cx="2704563" cy="36152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381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5029" y="2287972"/>
            <a:ext cx="7038303" cy="3383573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Monotype Corsiva" pitchFamily="66" charset="0"/>
              </a:rPr>
              <a:t>Экологический центр</a:t>
            </a:r>
            <a:br>
              <a:rPr lang="ru-RU" sz="3600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3600" dirty="0" smtClean="0">
                <a:solidFill>
                  <a:srgbClr val="0000FF"/>
                </a:solidFill>
                <a:latin typeface="Monotype Corsiva" pitchFamily="66" charset="0"/>
              </a:rPr>
              <a:t> делится  на  следующие  компоненты:</a:t>
            </a:r>
            <a:endParaRPr lang="ru-RU" sz="3600" dirty="0">
              <a:solidFill>
                <a:srgbClr val="0000FF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72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9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56068" y="365126"/>
            <a:ext cx="9775064" cy="118034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Monotype Corsiva" pitchFamily="66" charset="0"/>
              </a:rPr>
              <a:t>Дидактический  компонент</a:t>
            </a:r>
            <a:endParaRPr lang="ru-RU" sz="3600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338" y="1825625"/>
            <a:ext cx="10122795" cy="4351338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Познавательные 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книги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Картотеки дидактических игр </a:t>
            </a: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компонентов экологического 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центра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Тематические </a:t>
            </a: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альбомы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Серии картин с 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изображением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      </a:t>
            </a: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природных сообществ</a:t>
            </a: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ru-RU" sz="3200" dirty="0">
                <a:solidFill>
                  <a:prstClr val="black"/>
                </a:solidFill>
              </a:rPr>
              <a:t/>
            </a:r>
            <a:br>
              <a:rPr lang="ru-RU" sz="3200" dirty="0">
                <a:solidFill>
                  <a:prstClr val="black"/>
                </a:solidFill>
              </a:rPr>
            </a:br>
            <a:endParaRPr lang="ru-RU" sz="3200" dirty="0">
              <a:solidFill>
                <a:srgbClr val="0000FF"/>
              </a:solidFill>
              <a:latin typeface="Monotype Corsiva" pitchFamily="66" charset="0"/>
            </a:endParaRPr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520" y="3092902"/>
            <a:ext cx="5653825" cy="3364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02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46614" y="281411"/>
            <a:ext cx="5048518" cy="4655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rgbClr val="0000FF"/>
                </a:solidFill>
                <a:latin typeface="Monotype Corsiva" pitchFamily="66" charset="0"/>
              </a:rPr>
              <a:t>Компонент оборудования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338" y="914400"/>
            <a:ext cx="10122795" cy="5756855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ru-RU" b="1" u="sng" dirty="0">
                <a:solidFill>
                  <a:srgbClr val="7030A0"/>
                </a:solidFill>
                <a:latin typeface="Monotype Corsiva" pitchFamily="66" charset="0"/>
              </a:rPr>
              <a:t>приборы-помощники:</a:t>
            </a: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 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лупы</a:t>
            </a: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, увеличительные стекла </a:t>
            </a: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Песочные </a:t>
            </a: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часы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, зеркало.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342900" lvl="0" indent="-342900">
              <a:lnSpc>
                <a:spcPct val="100000"/>
              </a:lnSpc>
              <a:spcBef>
                <a:spcPct val="20000"/>
              </a:spcBef>
              <a:defRPr/>
            </a:pP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  <a:p>
            <a:pPr marL="0" lvl="0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ru-RU" dirty="0">
                <a:solidFill>
                  <a:srgbClr val="0000FF"/>
                </a:solidFill>
                <a:latin typeface="Monotype Corsiva" pitchFamily="66" charset="0"/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/>
            </a:r>
            <a:br>
              <a:rPr lang="ru-RU" sz="3200" dirty="0">
                <a:solidFill>
                  <a:prstClr val="black"/>
                </a:solidFill>
              </a:rPr>
            </a:br>
            <a:endParaRPr lang="ru-RU" sz="3200" dirty="0">
              <a:solidFill>
                <a:srgbClr val="0000FF"/>
              </a:solidFill>
              <a:latin typeface="Monotype Corsiva" pitchFamily="66" charset="0"/>
            </a:endParaRPr>
          </a:p>
          <a:p>
            <a:pPr lvl="0">
              <a:lnSpc>
                <a:spcPct val="80000"/>
              </a:lnSpc>
              <a:spcBef>
                <a:spcPts val="0"/>
              </a:spcBef>
              <a:buFontTx/>
              <a:buChar char="-"/>
            </a:pP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разнообразные </a:t>
            </a: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сосуды из различных материалов (пластмасса, стекло, металл, керамика) разной конфигурации и объема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;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Сита, воронки разного размера и материала;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- природный материал: камешки, глина, песок, ракушки,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 шишки, перья, 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листья </a:t>
            </a: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и др.;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- разные виды бумаги: обычная, картон, наждачная, копировальная и др.;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- красители: пищевые и непищевые (гуашь, акварельные краски  );</a:t>
            </a:r>
          </a:p>
          <a:p>
            <a:pPr marL="0" lv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- прочие материалы: зеркала, воздушные </a:t>
            </a:r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шары. 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37" y="2711001"/>
            <a:ext cx="8059422" cy="8049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08" y="263022"/>
            <a:ext cx="4940373" cy="2447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33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345</Words>
  <Application>Microsoft Office PowerPoint</Application>
  <PresentationFormat>Широкоэкранный</PresentationFormat>
  <Paragraphs>100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Monotype Corsiva</vt:lpstr>
      <vt:lpstr>Times New Roman</vt:lpstr>
      <vt:lpstr>Тема Office</vt:lpstr>
      <vt:lpstr>Экологический центр</vt:lpstr>
      <vt:lpstr>Цель:  создание условий для развития детей раннего возраста посредством дидактических игр.  </vt:lpstr>
      <vt:lpstr>              «Экологический центр»</vt:lpstr>
      <vt:lpstr>Требования  при  оборудовании  центра экспериментирования  в  группе </vt:lpstr>
      <vt:lpstr>Экологического центр включает в себя:</vt:lpstr>
      <vt:lpstr>Помощники экологического центр :</vt:lpstr>
      <vt:lpstr>Экологический центр  делится  на  следующие  компоненты:</vt:lpstr>
      <vt:lpstr>Дидактический  компонент</vt:lpstr>
      <vt:lpstr>Компонент оборудования</vt:lpstr>
      <vt:lpstr>В  нашем экологическом центре  есть:</vt:lpstr>
      <vt:lpstr>  -Муляжи овощей и фруктов</vt:lpstr>
      <vt:lpstr>                                                   -Аквариум         -  Кормушка и скворечник </vt:lpstr>
      <vt:lpstr>        Экологический уголок создан совместно с родителями</vt:lpstr>
      <vt:lpstr>Спасибо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26</cp:revision>
  <dcterms:created xsi:type="dcterms:W3CDTF">2017-09-18T17:35:44Z</dcterms:created>
  <dcterms:modified xsi:type="dcterms:W3CDTF">2017-09-19T09:29:58Z</dcterms:modified>
</cp:coreProperties>
</file>