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5" r:id="rId2"/>
    <p:sldId id="256" r:id="rId3"/>
    <p:sldId id="278" r:id="rId4"/>
    <p:sldId id="260" r:id="rId5"/>
    <p:sldId id="258" r:id="rId6"/>
    <p:sldId id="279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88" r:id="rId17"/>
    <p:sldId id="293" r:id="rId18"/>
    <p:sldId id="294" r:id="rId19"/>
    <p:sldId id="281" r:id="rId20"/>
    <p:sldId id="289" r:id="rId21"/>
    <p:sldId id="282" r:id="rId22"/>
    <p:sldId id="287" r:id="rId23"/>
    <p:sldId id="290" r:id="rId24"/>
    <p:sldId id="283" r:id="rId25"/>
    <p:sldId id="284" r:id="rId26"/>
    <p:sldId id="291" r:id="rId27"/>
    <p:sldId id="285" r:id="rId28"/>
    <p:sldId id="292" r:id="rId29"/>
    <p:sldId id="273" r:id="rId30"/>
    <p:sldId id="277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2" autoAdjust="0"/>
    <p:restoredTop sz="9466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16DC-F8EA-4A1C-A427-1EFC2AD6FD2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053C5-88FC-4BE4-A905-CAA2DAEE0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663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1A0A-DD70-481C-8B21-A13DCD9D3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961C-FA36-4D5B-86A9-1623A2535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FFDB-A2B3-4F56-94D9-F05C895A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887B-63E2-4088-AF80-6B9B64E3F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401F3-E396-41BD-8028-D8574533B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E959-A8F0-443D-8F58-57825F919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89DC-BB74-40D1-B987-31A948F9B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819F-C3F6-4F7C-85CD-4080464BC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15C4-2A6A-4E88-8061-7A09A4DA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69091-E4CA-4296-B834-8C05A9735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ED13-6D16-4F60-884D-AF50836E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17EFC22C-AED6-47D8-953C-07A3C1028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56;&#1054;&#1041;&#1051;&#1045;&#1052;&#1053;&#1067;&#1061;%20&#1057;&#1048;&#1058;&#1059;&#1040;&#1062;&#1048;&#1048;/2/&#8470;%201%20%20%20%20%2000027%20(online-video-cutter.com).av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56;&#1054;&#1041;&#1051;&#1045;&#1052;&#1053;&#1067;&#1061;%20&#1057;&#1048;&#1058;&#1059;&#1040;&#1062;&#1048;&#1048;/2/&#8470;%201%20%20%20%20%2000027%20(online-video-cutter.com).a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2;&#1048;&#1044;&#1045;&#1054;%20&#1055;&#1056;&#1054;&#1041;&#1051;&#1045;&#1052;&#1053;&#1067;&#1061;%20&#1057;&#1048;&#1058;&#1059;&#1040;&#1062;&#1048;&#1048;/233/&#1040;&#1073;&#1088;&#1072;&#1084;&#1086;&#1074;&#1072;%20&#1045;.&#1040;.%203%20&#1090;&#1080;&#1087;%20&#1087;&#1088;&#1086;&#1073;&#1083;&#1077;&#1084;&#1085;&#1086;&#1081;%20&#1089;&#1080;&#1090;&#1091;&#1072;&#1094;&#1080;&#1080;_(&#1086;&#1090;&#1088;&#1077;&#1076;&#1072;&#1082;&#1090;&#1080;&#1088;&#1086;&#1074;&#1072;&#1085;&#1085;&#1099;&#1081;)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56;&#1054;&#1041;&#1051;&#1045;&#1052;&#1053;&#1067;&#1061;%20&#1057;&#1048;&#1058;&#1059;&#1040;&#1062;&#1048;&#1048;/10/&#1078;&#1077;&#1089;&#1090;&#1082;&#1086;&#1089;&#1090;&#1100;%20&#1073;&#1091;&#1084;&#1072;&#1075;&#1080;.M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56;&#1054;&#1041;&#1051;&#1045;&#1052;&#1053;&#1067;&#1061;%20&#1057;&#1048;&#1058;&#1059;&#1040;&#1062;&#1048;&#1048;/233/2%20&#1090;&#1080;&#1087;%20%20&#1057;&#1072;&#1084;&#1086;&#1083;&#1077;&#1090;&#1086;&#1074;&#1072;%20&#1045;.&#1053;.%20&#1057;&#1086;&#1083;&#1077;&#1085;&#1072;&#1103;%20&#1080;%20&#1087;&#1088;&#1077;&#1089;&#1085;&#1072;&#1103;%20&#1074;&#1086;&#1076;&#1072;%20&#1075;&#1088;&#8470;4.M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56;&#1054;&#1041;&#1051;&#1045;&#1052;&#1053;&#1067;&#1061;%20&#1057;&#1048;&#1058;&#1059;&#1040;&#1062;&#1048;&#1048;/2/&#8470;%205%20%20%20%2000026.mp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56;&#1054;&#1041;&#1051;&#1045;&#1052;&#1053;&#1067;&#1061;%20&#1057;&#1048;&#1058;&#1059;&#1040;&#1062;&#1048;&#1048;/10/&#1084;&#1072;&#1075;&#1085;&#1080;&#1090;&#1099;.av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55576" y="260649"/>
            <a:ext cx="7991475" cy="1296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Департамент образования мэрии города Ярославля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Городской центр развития образования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«Муниципальное дошкольное образовательное учреждение № 2»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«Муниципальное дошкольное образовательное учреждение № 10»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«Муниципальное дошкольное образовательное учреждение № 233»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r>
              <a:rPr lang="ru-RU" sz="4000" b="1" i="1" dirty="0" smtClean="0">
                <a:solidFill>
                  <a:srgbClr val="0070C0"/>
                </a:solidFill>
              </a:rPr>
              <a:t>Городская конференция</a:t>
            </a:r>
            <a:endParaRPr lang="ru-RU" sz="44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«Реализация ФГОС ДО </a:t>
            </a:r>
            <a:endParaRPr lang="ru-RU" sz="4400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как условие повышения качества образования»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555776" y="5949280"/>
            <a:ext cx="3859212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 Ярославль, 2017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>
          <a:xfrm>
            <a:off x="8460432" y="6356350"/>
            <a:ext cx="218431" cy="357188"/>
          </a:xfrm>
        </p:spPr>
        <p:txBody>
          <a:bodyPr/>
          <a:lstStyle/>
          <a:p>
            <a:pPr>
              <a:defRPr/>
            </a:pPr>
            <a:fld id="{7B4A15C4-2A6A-4E88-8061-7A09A4DA611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36625" y="792163"/>
            <a:ext cx="7488238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7E0021"/>
              </a:solidFill>
              <a:latin typeface="Arial" charset="0"/>
            </a:endParaRPr>
          </a:p>
        </p:txBody>
      </p:sp>
      <p:sp>
        <p:nvSpPr>
          <p:cNvPr id="11269" name="Текст 4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040188" cy="72008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A0000"/>
                </a:solidFill>
              </a:rPr>
              <a:t>Проблемный диалог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3788668" cy="395128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постановка проблемы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выдвижение гипотез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 проверка</a:t>
            </a:r>
          </a:p>
        </p:txBody>
      </p:sp>
      <p:sp>
        <p:nvSpPr>
          <p:cNvPr id="11271" name="Текст 6"/>
          <p:cNvSpPr>
            <a:spLocks noGrp="1"/>
          </p:cNvSpPr>
          <p:nvPr>
            <p:ph type="body" sz="quarter" idx="3"/>
          </p:nvPr>
        </p:nvSpPr>
        <p:spPr>
          <a:xfrm>
            <a:off x="3995936" y="764704"/>
            <a:ext cx="5508104" cy="100811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A0000"/>
                </a:solidFill>
              </a:rPr>
              <a:t>Познавательно-исследовательская деятельность (экспериментирование)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2" y="1916832"/>
            <a:ext cx="5004048" cy="395128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постановка проблемы, 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cs typeface="Arial" charset="0"/>
              </a:rPr>
              <a:t>целеполагание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(что нужно сделать для решения проблемы)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выдвижение гипотез (поиск возможных путей решения)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проверка гипотез (сбор данных, реализация в действиях)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анализ полученного результата (подтвердилось - не подтвердилось)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charset="0"/>
              </a:rPr>
              <a:t> формулирование выводов</a:t>
            </a:r>
          </a:p>
          <a:p>
            <a:pPr marL="0" indent="0" eaLnBrk="1" hangingPunct="1"/>
            <a:endParaRPr lang="ru-RU" dirty="0" smtClean="0"/>
          </a:p>
        </p:txBody>
      </p:sp>
      <p:pic>
        <p:nvPicPr>
          <p:cNvPr id="29700" name="Picture 4" descr="http://900igr.net/datai/prazdniki/Pravoslavnyj-kalendar/0005-002-Temy-tvorcheskikh-proektov-uchaschikhs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640" y="3933056"/>
            <a:ext cx="3057438" cy="3081685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idx="11"/>
          </p:nvPr>
        </p:nvSpPr>
        <p:spPr>
          <a:xfrm>
            <a:off x="8172400" y="6356350"/>
            <a:ext cx="506463" cy="357188"/>
          </a:xfrm>
        </p:spPr>
        <p:txBody>
          <a:bodyPr/>
          <a:lstStyle/>
          <a:p>
            <a:pPr>
              <a:defRPr/>
            </a:pPr>
            <a:fld id="{4FD089DC-BB74-40D1-B987-31A948F9B00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manuelt.ru/wp-content/uploads/2015/01/info_Stranitsa_028.jpg"/>
          <p:cNvPicPr>
            <a:picLocks noChangeAspect="1" noChangeArrowheads="1"/>
          </p:cNvPicPr>
          <p:nvPr/>
        </p:nvPicPr>
        <p:blipFill>
          <a:blip r:embed="rId4" cstate="print"/>
          <a:srcRect l="53751" t="13110" r="10196" b="32160"/>
          <a:stretch>
            <a:fillRect/>
          </a:stretch>
        </p:blipFill>
        <p:spPr bwMode="auto">
          <a:xfrm>
            <a:off x="5507088" y="2717230"/>
            <a:ext cx="3636912" cy="414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27584" y="0"/>
            <a:ext cx="7488238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9A0000"/>
                </a:solidFill>
                <a:latin typeface="+mj-lt"/>
              </a:rPr>
              <a:t>Работа в группах</a:t>
            </a:r>
          </a:p>
        </p:txBody>
      </p:sp>
      <p:sp>
        <p:nvSpPr>
          <p:cNvPr id="12293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8532440" cy="4518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Ментальная карта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</a:rPr>
              <a:t>удобный способ структурирования информации, где главная тема находится в центре листа, а связанные с ней понятия располагаются вокруг в виде </a:t>
            </a:r>
            <a:r>
              <a:rPr lang="ru-RU" b="1" dirty="0" smtClean="0">
                <a:solidFill>
                  <a:schemeClr val="tx1"/>
                </a:solidFill>
              </a:rPr>
              <a:t>древовидной схемы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Впервые эту технику предложил 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Тони </a:t>
            </a:r>
            <a:r>
              <a:rPr lang="ru-RU" dirty="0" err="1" smtClean="0">
                <a:solidFill>
                  <a:schemeClr val="tx1"/>
                </a:solidFill>
              </a:rPr>
              <a:t>Бьюзен</a:t>
            </a:r>
            <a:r>
              <a:rPr lang="ru-RU" dirty="0" smtClean="0">
                <a:solidFill>
                  <a:schemeClr val="tx1"/>
                </a:solidFill>
              </a:rPr>
              <a:t>, британский психолог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028384" y="6356350"/>
            <a:ext cx="650479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92163" y="360363"/>
            <a:ext cx="7488237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7E0021"/>
              </a:solidFill>
              <a:latin typeface="Arial" charset="0"/>
            </a:endParaRPr>
          </a:p>
        </p:txBody>
      </p:sp>
      <p:pic>
        <p:nvPicPr>
          <p:cNvPr id="13315" name="Рисунок 3" descr="m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388424" y="6356350"/>
            <a:ext cx="755576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20725" y="312738"/>
            <a:ext cx="7632700" cy="420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1138" algn="ctr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99412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9A0000"/>
                </a:solidFill>
              </a:rPr>
              <a:t>Наша карта</a:t>
            </a:r>
          </a:p>
        </p:txBody>
      </p:sp>
      <p:pic>
        <p:nvPicPr>
          <p:cNvPr id="1026" name="Picture 2" descr="C:\Users\Пользователь\Desktop\IMG_0124.JPG"/>
          <p:cNvPicPr>
            <a:picLocks noChangeAspect="1" noChangeArrowheads="1"/>
          </p:cNvPicPr>
          <p:nvPr/>
        </p:nvPicPr>
        <p:blipFill>
          <a:blip r:embed="rId4" cstate="print"/>
          <a:srcRect l="1754" b="2994"/>
          <a:stretch>
            <a:fillRect/>
          </a:stretch>
        </p:blipFill>
        <p:spPr bwMode="auto">
          <a:xfrm>
            <a:off x="539552" y="1124744"/>
            <a:ext cx="8064896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172400" y="6356350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396552" y="0"/>
            <a:ext cx="9901608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9A0000"/>
                </a:solidFill>
                <a:latin typeface="+mj-lt"/>
              </a:rPr>
              <a:t>Приемы создания проблемных ситуаций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424936" cy="5820538"/>
        </p:xfrm>
        <a:graphic>
          <a:graphicData uri="http://schemas.openxmlformats.org/drawingml/2006/table">
            <a:tbl>
              <a:tblPr/>
              <a:tblGrid>
                <a:gridCol w="1916328"/>
                <a:gridCol w="2170058"/>
                <a:gridCol w="4338550"/>
              </a:tblGrid>
              <a:tr h="835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проблемной ситуации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противоречия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Приёмы создания проблемной ситуации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52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удивлением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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 двумя (или более) положениями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Одновременно предъявить противоречивые факты, теории или точки зрения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9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 Столкнуть разные мнения детей вопросом или практическим заданием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314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 житейским представлением детей и научным фактом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 Шаг 1. Обнажить житейское представление детей  вопросом или практическим заданием «на ошибку»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Шаг 2. Предъявить научный факт сообщением, экспериментом или наглядностью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9744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затруднением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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 необходимостью и невозможностью выполнить задание педагога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 Дать практическое задание, не выполнимое вообще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597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 Дать практическое задание, не сходное с предыдущим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1075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Шаг 1. Дать невыполнимое практическое задание, сходное с предыдущим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Шаг 2. Доказать, что задание детьми не выполнено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316416" y="6356350"/>
            <a:ext cx="648072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ситуации….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№2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»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Опыт «Плавают-тонут» (5-6 лет)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Цель: формирование представлений детей о плавучести предметов на воде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pic>
        <p:nvPicPr>
          <p:cNvPr id="5" name="Рисунок 4" descr="IMG_47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3515883" cy="2736304"/>
          </a:xfrm>
          <a:prstGeom prst="rect">
            <a:avLst/>
          </a:prstGeom>
        </p:spPr>
      </p:pic>
      <p:pic>
        <p:nvPicPr>
          <p:cNvPr id="6" name="Рисунок 5" descr="S119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573016"/>
            <a:ext cx="4480497" cy="266429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>
          <a:xfrm>
            <a:off x="8100392" y="6356350"/>
            <a:ext cx="578471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ситуации….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№»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Опыт «Плавают-тонут» (5-6 лет)</a:t>
            </a: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7" y="1628799"/>
          <a:ext cx="7632849" cy="4837176"/>
        </p:xfrm>
        <a:graphic>
          <a:graphicData uri="http://schemas.openxmlformats.org/drawingml/2006/table">
            <a:tbl>
              <a:tblPr/>
              <a:tblGrid>
                <a:gridCol w="1782407"/>
                <a:gridCol w="3504204"/>
                <a:gridCol w="2346238"/>
              </a:tblGrid>
              <a:tr h="17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Анализ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Противоречивые факты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Побуждение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к осознанию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Побуждение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к проблеме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Перед детьми на столах лежат: апельсин и такого же размера полый пластмассовый шарик.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Ребята, перед вами два предмета. Подержите их в руках.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Что вы можете сказать об их весе?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 Как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вы думаете, почему?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Подумайте и скажите, какой предмет утонет?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Почему?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Вы уверены?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- Опустите предметы в воду.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Дети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видят, что оба предмета плавают.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Calibri"/>
                          <a:ea typeface="Calibri"/>
                          <a:cs typeface="Times New Roman"/>
                        </a:rPr>
                        <a:t>- Что вас удивляет? Что интересного заметили?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Calibri"/>
                          <a:ea typeface="Calibri"/>
                          <a:cs typeface="Times New Roman"/>
                        </a:rPr>
                        <a:t>- У нас противоречие: и легкие шарики, и тяжелые апельсины держатся на воде и не тонут.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Calibri"/>
                          <a:ea typeface="Calibri"/>
                          <a:cs typeface="Times New Roman"/>
                        </a:rPr>
                        <a:t>- Вы догадались, о чем мы сегодня узнаем?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Воспитатель резюмирует: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- Вы узнаете, что помогает тяжелым предметам держаться на поверхности воды и не тонуть.</a:t>
                      </a: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Апельсин тяжелый, а шарик легкий).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(Шарик пустой, а внутри апельсина – дольки, мякоть).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(Апельсин).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(Он тяжелый).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(Да).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(Апельсины тяжелые, но не тонут).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Ответы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детей).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видео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172400" y="6356350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ситуации….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№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233» </a:t>
            </a:r>
          </a:p>
          <a:p>
            <a:r>
              <a:rPr lang="ru-RU" sz="3200" b="1" dirty="0" smtClean="0">
                <a:solidFill>
                  <a:srgbClr val="9A0000"/>
                </a:solidFill>
                <a:latin typeface="+mj-lt"/>
              </a:rPr>
              <a:t>Опыт «Воздух есть во всех предметах» (5-6 лет)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Цель: расширять знания детей о воздухе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pic>
        <p:nvPicPr>
          <p:cNvPr id="7" name="Рисунок 6" descr="2017_10_24_09_20_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2636912"/>
            <a:ext cx="7168795" cy="40324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34455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</a:rPr>
              <a:t>Тип ситуации….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</a:rPr>
              <a:t>МДОУ «Детский сад №233» </a:t>
            </a:r>
          </a:p>
          <a:p>
            <a:r>
              <a:rPr lang="ru-RU" sz="3200" b="1" dirty="0" smtClean="0">
                <a:solidFill>
                  <a:srgbClr val="9A0000"/>
                </a:solidFill>
              </a:rPr>
              <a:t>Опыт «Воздух есть во всех предметах» (5-6 лет)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9" y="1844824"/>
          <a:ext cx="7560840" cy="4593336"/>
        </p:xfrm>
        <a:graphic>
          <a:graphicData uri="http://schemas.openxmlformats.org/drawingml/2006/table">
            <a:tbl>
              <a:tblPr/>
              <a:tblGrid>
                <a:gridCol w="1765592"/>
                <a:gridCol w="3471145"/>
                <a:gridCol w="2324103"/>
              </a:tblGrid>
              <a:tr h="17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вопрос на ошибку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предъявление факта экспериментом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побуждение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осознанию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Давайте вспомним, что такое воздух, для чего он необходим, кому он нужен.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Где есть воздух?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Как вы думаете, есть ли воздух в камне? А в пуговице?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Проведем эксперимент.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(в прозрачный сосуд с водой опускает по очереди камень и пуговицу)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Пузырьки – это воздух! Воздух вышел из камня и пуговицы, когда они попали в воду.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Вы сначала как думали?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А как оказывается на самом деле?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Какой возникает вопрос?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отвечают на вопросы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 улице. В группе.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Нет, тут воздуха нет.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наблюдают, как из предметов выходят маленькие пузырьки, поднимающиеся наверх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- В камне нет воздуха.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 камне и пуговице есть воздух.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Воздух есть во всех предметах?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(вопрос)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ви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  <a:hlinkClick r:id="rId3" action="ppaction://hlinkfile"/>
                      </a:endParaRPr>
                    </a:p>
                    <a:p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  <a:hlinkClick r:id="rId3" action="ppaction://hlinkfile"/>
                      </a:endParaRPr>
                    </a:p>
                    <a:p>
                      <a:endParaRPr lang="ru-RU" sz="12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  <a:hlinkClick r:id="rId3" action="ppaction://hlinkfile"/>
                      </a:endParaRPr>
                    </a:p>
                    <a:p>
                      <a:pPr algn="r"/>
                      <a:r>
                        <a:rPr lang="ru-RU" sz="2800" i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видео</a:t>
                      </a:r>
                      <a:endParaRPr lang="ru-RU" sz="2800" i="1" dirty="0" smtClean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9" marR="41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34455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31800" y="352425"/>
            <a:ext cx="8423275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…..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 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№ 233»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Опыт «Сильная бумага» (5-6 лет)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Цель: ознакомление детей со свойством бумаги – жесткость.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pic>
        <p:nvPicPr>
          <p:cNvPr id="7" name="Рисунок 6" descr="IMG_0061.JPG"/>
          <p:cNvPicPr>
            <a:picLocks noChangeAspect="1"/>
          </p:cNvPicPr>
          <p:nvPr/>
        </p:nvPicPr>
        <p:blipFill>
          <a:blip r:embed="rId3" cstate="print"/>
          <a:srcRect t="25740" r="-7787" b="-13686"/>
          <a:stretch>
            <a:fillRect/>
          </a:stretch>
        </p:blipFill>
        <p:spPr>
          <a:xfrm>
            <a:off x="1763688" y="3717032"/>
            <a:ext cx="5721159" cy="35010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172400" y="6312172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55576" y="260649"/>
            <a:ext cx="7991475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9A0000"/>
                </a:solidFill>
                <a:latin typeface="Arial" charset="0"/>
              </a:rPr>
              <a:t>«Использование технологии проблемно-диалогического обучения в познавательно-исследовательской деятельности с детьми»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040313" y="4293096"/>
            <a:ext cx="4103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Мастер-класс подготовили: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МДОУ «Детский сад №10»,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МДОУ «Детский сад №2»,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МДОУ «Детский сад №233» </a:t>
            </a:r>
          </a:p>
        </p:txBody>
      </p:sp>
      <p:pic>
        <p:nvPicPr>
          <p:cNvPr id="46082" name="Picture 2" descr="https://shkolazhizni.ru/img/content/i158/158703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>
          <a:xfrm>
            <a:off x="8388424" y="6356350"/>
            <a:ext cx="290439" cy="357188"/>
          </a:xfrm>
        </p:spPr>
        <p:txBody>
          <a:bodyPr/>
          <a:lstStyle/>
          <a:p>
            <a:pPr>
              <a:defRPr/>
            </a:pPr>
            <a:fld id="{7B4A15C4-2A6A-4E88-8061-7A09A4DA611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31800" y="352425"/>
            <a:ext cx="8423275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…..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 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№10»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Опыт «Сильная бумага» (6-7 лет)</a:t>
            </a: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060848"/>
          <a:ext cx="7848872" cy="4325817"/>
        </p:xfrm>
        <a:graphic>
          <a:graphicData uri="http://schemas.openxmlformats.org/drawingml/2006/table">
            <a:tbl>
              <a:tblPr/>
              <a:tblGrid>
                <a:gridCol w="1832852"/>
                <a:gridCol w="3399183"/>
                <a:gridCol w="2616837"/>
              </a:tblGrid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Анализ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Дети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Вопрос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на разброс мнений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Предъявление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факта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Побуждение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 осознанию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Побуждение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к проблеме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-Дети, может ли бумага выдержать яблоко?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- Объясните почему?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- А если мы сложим лист гармошкой, он сможет выдержать яблоко?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+mn-lt"/>
                          <a:ea typeface="Calibri"/>
                          <a:cs typeface="Times New Roman"/>
                        </a:rPr>
                        <a:t>Воспитатель  демонстрирует данный факт, кладет яблоко на лист, сложенный гармошкой и оно не падает.</a:t>
                      </a:r>
                      <a:endParaRPr lang="ru-RU" sz="90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-Почему</a:t>
                      </a:r>
                      <a:r>
                        <a:rPr lang="ru-RU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так получилось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-А как оказывается на самом деле?</a:t>
                      </a:r>
                      <a:endParaRPr lang="ru-RU" sz="9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Так 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чем 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мы сегодня будем разбираться?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Нет.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Она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мягкая.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выдержит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. Выдержит.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Листок не выдержит яблоко.</a:t>
                      </a:r>
                      <a:endParaRPr lang="ru-RU" sz="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Яблоко не упало.</a:t>
                      </a:r>
                      <a:endParaRPr lang="ru-RU" sz="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Почему, яблоко  не падает, когда листок сложен 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гармошкой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  <a:hlinkClick r:id="rId3" action="ppaction://hlinkfile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  <a:hlinkClick r:id="rId3" action="ppaction://hlinkfile"/>
                        </a:rPr>
                        <a:t>видео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028384" y="6525344"/>
            <a:ext cx="650479" cy="188194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5536" y="0"/>
            <a:ext cx="8423275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…..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№233»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9A0000"/>
                </a:solidFill>
                <a:latin typeface="+mj-lt"/>
              </a:rPr>
              <a:t>«Соленая и пресная вода» (5-6 лет)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Цель: знакомство детей со свойствами соленой воды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 </a:t>
            </a: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172400" y="6356350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C:\Users\Администратор\Desktop\2017_11_04_00_13_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709228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5536" y="0"/>
            <a:ext cx="8423275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…..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МДОУ </a:t>
            </a:r>
            <a:r>
              <a:rPr lang="ru-RU" sz="3600" b="1" dirty="0">
                <a:solidFill>
                  <a:srgbClr val="9A0000"/>
                </a:solidFill>
                <a:latin typeface="+mj-lt"/>
              </a:rPr>
              <a:t>«Детский сад №233»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9A0000"/>
                </a:solidFill>
                <a:latin typeface="+mj-lt"/>
              </a:rPr>
              <a:t>«Соленая и пресная вода» (5-6 лет)</a:t>
            </a:r>
            <a:endParaRPr lang="ru-RU" sz="3200" b="1" dirty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772816"/>
          <a:ext cx="7848873" cy="4687266"/>
        </p:xfrm>
        <a:graphic>
          <a:graphicData uri="http://schemas.openxmlformats.org/drawingml/2006/table">
            <a:tbl>
              <a:tblPr/>
              <a:tblGrid>
                <a:gridCol w="1629481"/>
                <a:gridCol w="3480785"/>
                <a:gridCol w="2738607"/>
              </a:tblGrid>
              <a:tr h="27099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Анализ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Дети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вопрос разброс мнений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Побуждение к осознанию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Побуждение к  проблеме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Перед детьми стоит стакан с водой. Но у одних она пресная, а у других соленая.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-Ребята, опустите картофель в воду в стакан.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У одних детей картофель тонет, у других – плавает.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Что вы наблюдаете?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Задание было одно, выполнили вы его одинаково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Почему так получилось?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- Чего мы не знаем?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Вы догадались, о чем мы будем сегодня узнавать?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У меня утонул картофель, а у меня – нет.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- Почему в одних стаканах утонул картофель, а в другом – нет.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-  Почему в одном стакане картофель тонет, а в другом – нет.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YaHei" pitchFamily="34" charset="-122"/>
                          <a:cs typeface="Times New Roman" pitchFamily="18" charset="0"/>
                          <a:hlinkClick r:id="rId3" action="ppaction://hlinkfile"/>
                        </a:rPr>
                        <a:t>Видео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244408" y="6381328"/>
            <a:ext cx="434455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31800" y="352424"/>
            <a:ext cx="8423275" cy="1708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4000" b="1" dirty="0" smtClean="0">
                <a:solidFill>
                  <a:srgbClr val="9A0000"/>
                </a:solidFill>
                <a:latin typeface="+mj-lt"/>
              </a:rPr>
              <a:t>….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9A0000"/>
                </a:solidFill>
              </a:rPr>
              <a:t>«Лепится – не лепится» (3-4 года)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Цель: формирование представлений детей о свойствах песка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pic>
        <p:nvPicPr>
          <p:cNvPr id="3" name="Рисунок 2" descr="pesok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96952"/>
            <a:ext cx="5662851" cy="352839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31800" y="352425"/>
            <a:ext cx="8423275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9A0000"/>
                </a:solidFill>
                <a:latin typeface="+mj-lt"/>
              </a:rPr>
              <a:t>….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9A0000"/>
                </a:solidFill>
                <a:latin typeface="+mj-lt"/>
              </a:rPr>
              <a:t>«Лепится – не лепится» (3-4 года)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9A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1556792"/>
          <a:ext cx="7344816" cy="4464497"/>
        </p:xfrm>
        <a:graphic>
          <a:graphicData uri="http://schemas.openxmlformats.org/drawingml/2006/table">
            <a:tbl>
              <a:tblPr/>
              <a:tblGrid>
                <a:gridCol w="1522053"/>
                <a:gridCol w="3260654"/>
                <a:gridCol w="2562109"/>
              </a:tblGrid>
              <a:tr h="31889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Дети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7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выполнимое</a:t>
                      </a:r>
                    </a:p>
                    <a:p>
                      <a:pPr algn="ctr"/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задание</a:t>
                      </a:r>
                    </a:p>
                    <a:p>
                      <a:pPr algn="ctr"/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побуждение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к осознанию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проблеме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Перед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детьми в песочнице сухой песок.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Дети,  сегодня у куклы Кати день рождения. Вы хотите ее угостить пирожками?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Давайте слепим пирожки из песка.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Дети,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вы смогли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испечь пирожок?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 чем затруднение? Почему вы не смогли 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слепить пирожок?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- О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чем хотите меня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спросить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Да, хотим.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Дети пытаются это сделать, но испытывают </a:t>
                      </a:r>
                      <a:r>
                        <a:rPr lang="ru-RU" sz="1400" i="1" dirty="0">
                          <a:latin typeface="+mn-lt"/>
                          <a:ea typeface="Times New Roman"/>
                          <a:cs typeface="Times New Roman"/>
                        </a:rPr>
                        <a:t>затруднение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Нет.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- Песок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не лепится.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Почему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песок не лепится?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31800" y="0"/>
            <a:ext cx="8423275" cy="1772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9A0000"/>
                </a:solidFill>
                <a:latin typeface="+mj-lt"/>
              </a:rPr>
              <a:t>Тип ситуации </a:t>
            </a:r>
            <a:r>
              <a:rPr lang="ru-RU" sz="3200" b="1" dirty="0" smtClean="0">
                <a:solidFill>
                  <a:srgbClr val="9A0000"/>
                </a:solidFill>
                <a:latin typeface="+mj-lt"/>
              </a:rPr>
              <a:t>…..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9A0000"/>
                </a:solidFill>
              </a:rPr>
              <a:t>МДОУ «Детский сад № 2»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9A0000"/>
                </a:solidFill>
                <a:latin typeface="+mj-lt"/>
              </a:rPr>
              <a:t>«Оранжевый цвет» (3-4 года)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Цель: формирование опыта детей в получении нового цвета (оранжевого) путем смешивания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9A0000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9A0000"/>
              </a:solidFill>
              <a:latin typeface="+mj-lt"/>
            </a:endParaRPr>
          </a:p>
        </p:txBody>
      </p:sp>
      <p:pic>
        <p:nvPicPr>
          <p:cNvPr id="2050" name="Picture 2" descr="F:\МЕТОДИСТ\МУНИЦИПАЛЬНЫЕ ПЛОЩАДКИ\ПРОБЛЕМНЫЙ ДИАЛОГ\2017-2018 уч.год\Конференция по ФГОС ДО ноябрь 2017 год\ВИДЕО ПРОБЛЕМНЫХ СИТУАЦИИ\2\mailservice.jpg"/>
          <p:cNvPicPr>
            <a:picLocks noChangeAspect="1" noChangeArrowheads="1"/>
          </p:cNvPicPr>
          <p:nvPr/>
        </p:nvPicPr>
        <p:blipFill>
          <a:blip r:embed="rId3" cstate="print"/>
          <a:srcRect t="9955"/>
          <a:stretch>
            <a:fillRect/>
          </a:stretch>
        </p:blipFill>
        <p:spPr bwMode="auto">
          <a:xfrm>
            <a:off x="1763688" y="2924944"/>
            <a:ext cx="5112568" cy="361994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B4A15C4-2A6A-4E88-8061-7A09A4DA611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31800" y="1"/>
            <a:ext cx="8423275" cy="1124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9A0000"/>
                </a:solidFill>
              </a:rPr>
              <a:t>Тип ситуации …..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9A0000"/>
                </a:solidFill>
              </a:rPr>
              <a:t>МДОУ «Детский сад № 2»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9A0000"/>
                </a:solidFill>
              </a:rPr>
              <a:t>«Оранжевый цвет» (3-4 года)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6" y="1268760"/>
          <a:ext cx="7344816" cy="5379720"/>
        </p:xfrm>
        <a:graphic>
          <a:graphicData uri="http://schemas.openxmlformats.org/drawingml/2006/table">
            <a:tbl>
              <a:tblPr/>
              <a:tblGrid>
                <a:gridCol w="1522053"/>
                <a:gridCol w="3260654"/>
                <a:gridCol w="2562109"/>
              </a:tblGrid>
              <a:tr h="15657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Дети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Практическое задание, не сходное с предыдущим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Побуждение к осознанию противоречия (затруднения)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 детьми на столах лежат листы бумаги с нарисованными на них овощами. Помидор, огурец, репа  и огурец раскрашены, а морковь – нет.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Ребята, на прошлом занятии вы так хорошо раскрасили овощи! Каждому дали свой цвет.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Каким цветом вы раскрасили помидор?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Огурец?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Репку?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Не раскрашенной осталась одна морковка. Почему?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Как же так, морковка останется без цвета?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же делать?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Каким  цветом будете красить морковь?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Подойдите к столу, возьмите нужную краску и разукрасьте морковку.</a:t>
                      </a: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подходят к столу, на котором стоят баночки с жёлтой и красной краской. Начинают искать банку с оранжевой краской, но ее не находят.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 смогли выполнить задание? 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Почему?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-Раньше мы всегда пользовались красками, которые уже есть. А оранжевой у нас нет. Как же ее получить?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Посмотрите, у нас есть желтая и красная краски. Что мы можем сделать?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Вы догадались, о чем мы сегодня узнаем?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Вы узнаете, как получить оранжевый цвет из красного и желтого.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Красным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Зеленым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Жёлтым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успели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Раскрасить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Оранжевым</a:t>
                      </a: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Здесь нет оранжевой краски, только красная и желтая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Ответы детей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Мы можем их смешать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Да, нет</a:t>
                      </a:r>
                    </a:p>
                    <a:p>
                      <a:pPr algn="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видео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460432" y="6456188"/>
            <a:ext cx="648072" cy="357188"/>
          </a:xfrm>
        </p:spPr>
        <p:txBody>
          <a:bodyPr/>
          <a:lstStyle/>
          <a:p>
            <a:pPr>
              <a:defRPr/>
            </a:pPr>
            <a:fld id="{7B4A15C4-2A6A-4E88-8061-7A09A4DA611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0"/>
            <a:ext cx="8423275" cy="980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7E0021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…..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МДОУ «Детский сад № 10»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«</a:t>
            </a:r>
            <a:r>
              <a:rPr lang="ru-RU" sz="3600" b="1" dirty="0">
                <a:solidFill>
                  <a:srgbClr val="7E0021"/>
                </a:solidFill>
                <a:latin typeface="+mj-lt"/>
              </a:rPr>
              <a:t>Свойства магнитов</a:t>
            </a: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» (6-7 лет)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7E0021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Цель: расширение представлений детей о свойствах магнитов.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7E0021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7E0021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rgbClr val="7E0021"/>
              </a:solidFill>
              <a:latin typeface="+mj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>
              <a:solidFill>
                <a:srgbClr val="7E0021"/>
              </a:solidFill>
              <a:latin typeface="+mj-lt"/>
            </a:endParaRPr>
          </a:p>
        </p:txBody>
      </p:sp>
      <p:pic>
        <p:nvPicPr>
          <p:cNvPr id="3" name="Рисунок 2" descr="2017_10_24_09_24_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869" y="3573016"/>
            <a:ext cx="4233117" cy="2808312"/>
          </a:xfrm>
          <a:prstGeom prst="rect">
            <a:avLst/>
          </a:prstGeom>
        </p:spPr>
      </p:pic>
      <p:pic>
        <p:nvPicPr>
          <p:cNvPr id="4" name="Рисунок 3" descr="2017_10_24_09_24_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3" y="3573016"/>
            <a:ext cx="4145915" cy="27363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314009" y="6356350"/>
            <a:ext cx="650479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0"/>
            <a:ext cx="8423275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7E0021"/>
                </a:solidFill>
                <a:latin typeface="+mj-lt"/>
              </a:rPr>
              <a:t>Тип ситуации </a:t>
            </a: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…..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«</a:t>
            </a:r>
            <a:r>
              <a:rPr lang="ru-RU" sz="3600" b="1" dirty="0">
                <a:solidFill>
                  <a:srgbClr val="7E0021"/>
                </a:solidFill>
                <a:latin typeface="+mj-lt"/>
              </a:rPr>
              <a:t>Свойства магнитов</a:t>
            </a:r>
            <a:r>
              <a:rPr lang="ru-RU" sz="3600" b="1" dirty="0" smtClean="0">
                <a:solidFill>
                  <a:srgbClr val="7E0021"/>
                </a:solidFill>
                <a:latin typeface="+mj-lt"/>
              </a:rPr>
              <a:t>» (6-7 лет)</a:t>
            </a:r>
            <a:endParaRPr lang="ru-RU" sz="3600" b="1" dirty="0">
              <a:solidFill>
                <a:srgbClr val="7E0021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196752"/>
          <a:ext cx="7488831" cy="4968551"/>
        </p:xfrm>
        <a:graphic>
          <a:graphicData uri="http://schemas.openxmlformats.org/drawingml/2006/table">
            <a:tbl>
              <a:tblPr/>
              <a:tblGrid>
                <a:gridCol w="1859102"/>
                <a:gridCol w="3132931"/>
                <a:gridCol w="2496798"/>
              </a:tblGrid>
              <a:tr h="1944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Arial" pitchFamily="34" charset="0"/>
                        </a:rPr>
                        <a:t>Дети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Arial" pitchFamily="34" charset="0"/>
                        </a:rPr>
                        <a:t>побуждение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к осознанию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Arial" pitchFamily="34" charset="0"/>
                        </a:rPr>
                        <a:t>к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проблеме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- Ребята, вспомните свойство магнита.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Как вы думаете,  магниты могут притянуть друг друга?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 Проведем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эксперимент. Положите магнит красной стороной 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вверх.,</a:t>
                      </a:r>
                      <a:r>
                        <a:rPr lang="ru-RU" sz="1200" b="0" baseline="0" dirty="0" smtClean="0">
                          <a:latin typeface="+mn-lt"/>
                          <a:ea typeface="Calibri"/>
                          <a:cs typeface="Arial" pitchFamily="34" charset="0"/>
                        </a:rPr>
                        <a:t> в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озьмите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еще 1 и соедините с первым синей стороной.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- Какой вывод сделаем?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- А теперь притяните магнит другой стороной.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- Что вы хотели сделать?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- Какие знания  применили?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Задание выполнено?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Arial" pitchFamily="34" charset="0"/>
                        </a:rPr>
                        <a:t>-Почему?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Значит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что</a:t>
                      </a:r>
                      <a:r>
                        <a:rPr lang="ru-RU" sz="1200" b="0" baseline="0" dirty="0" smtClean="0">
                          <a:latin typeface="+mn-lt"/>
                          <a:ea typeface="Calibri"/>
                          <a:cs typeface="Arial" pitchFamily="34" charset="0"/>
                        </a:rPr>
                        <a:t> мы сегодня будем узнавать?</a:t>
                      </a: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Он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притягивает предметы из железа.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Могут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, не могут, затрудняемся ответить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Магниты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притянулись друг к другу.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i="1" dirty="0" smtClean="0">
                          <a:latin typeface="+mn-lt"/>
                          <a:ea typeface="Calibri"/>
                          <a:cs typeface="Arial" pitchFamily="34" charset="0"/>
                        </a:rPr>
                        <a:t>Дети </a:t>
                      </a:r>
                      <a:r>
                        <a:rPr lang="ru-RU" sz="1200" b="0" i="1" dirty="0">
                          <a:latin typeface="+mn-lt"/>
                          <a:ea typeface="Calibri"/>
                          <a:cs typeface="Arial" pitchFamily="34" charset="0"/>
                        </a:rPr>
                        <a:t>замечают, что задание не удается выполнить.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200" b="0" dirty="0" err="1" smtClean="0">
                          <a:latin typeface="+mn-lt"/>
                          <a:ea typeface="Calibri"/>
                          <a:cs typeface="Arial" pitchFamily="34" charset="0"/>
                        </a:rPr>
                        <a:t>Примагнитить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Свойство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магнита, притягивать друг к другу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Нет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Мы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не знаем, почему с одной стороны магниты притягиваются, а 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с другой </a:t>
                      </a:r>
                      <a:r>
                        <a:rPr lang="ru-RU" sz="1200" b="0" dirty="0">
                          <a:latin typeface="+mn-lt"/>
                          <a:ea typeface="Calibri"/>
                          <a:cs typeface="Arial" pitchFamily="34" charset="0"/>
                        </a:rPr>
                        <a:t>отталкиваются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- Новое свойство</a:t>
                      </a:r>
                      <a:r>
                        <a:rPr lang="ru-RU" sz="1200" b="0" baseline="0" dirty="0" smtClean="0"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+mn-lt"/>
                          <a:ea typeface="Calibri"/>
                          <a:cs typeface="Arial" pitchFamily="34" charset="0"/>
                        </a:rPr>
                        <a:t>магнита.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+mn-lt"/>
                          <a:ea typeface="Calibri"/>
                          <a:cs typeface="Arial" pitchFamily="34" charset="0"/>
                          <a:hlinkClick r:id="rId3" action="ppaction://hlinkfile"/>
                        </a:rPr>
                        <a:t>Видео</a:t>
                      </a:r>
                      <a:endParaRPr lang="ru-RU" sz="1200" b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172400" y="6356350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857250"/>
          </a:xfrm>
        </p:spPr>
        <p:txBody>
          <a:bodyPr tIns="45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9A0000"/>
                </a:solidFill>
              </a:rPr>
              <a:t>Проблемный диалог – есть к чему стремиться!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95536" y="1484784"/>
            <a:ext cx="8291512" cy="516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всех и каждого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- технология «открытия» знаний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детьми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педагога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- ключ к успеху и творчеству</a:t>
            </a:r>
          </a:p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дошкольника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– интересное и понятное занятие</a:t>
            </a:r>
          </a:p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дошкольного образования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- реализация развивающего обучения</a:t>
            </a:r>
          </a:p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старшего воспитателя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- универсальная педагогическая технология, единая методическая тема ДОУ</a:t>
            </a:r>
          </a:p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заведующего, родителей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sz="2400" smtClean="0">
                <a:solidFill>
                  <a:srgbClr val="000000"/>
                </a:solidFill>
                <a:latin typeface="+mj-lt"/>
              </a:rPr>
              <a:t>конкурентноспособность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коллектива, ДОУ</a:t>
            </a:r>
          </a:p>
          <a:p>
            <a:pPr marL="363538" indent="-255588" algn="just">
              <a:spcBef>
                <a:spcPts val="638"/>
              </a:spcBef>
              <a:buClr>
                <a:srgbClr val="9BBB59"/>
              </a:buClr>
              <a:buSzPct val="45000"/>
              <a:buFont typeface="Wingdings" pitchFamily="2" charset="2"/>
              <a:buChar char="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для педвуза, ИРО, ГЦРО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- новое содержание лекций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172400" y="6384180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1663" cy="1135062"/>
          </a:xfrm>
        </p:spPr>
        <p:txBody>
          <a:bodyPr/>
          <a:lstStyle/>
          <a:p>
            <a:pPr algn="l" eaLnBrk="1" hangingPunct="1"/>
            <a:r>
              <a:rPr lang="ru-RU" sz="4800" b="1" dirty="0" smtClean="0">
                <a:solidFill>
                  <a:srgbClr val="9A0000"/>
                </a:solidFill>
                <a:cs typeface="Arial" charset="0"/>
              </a:rPr>
              <a:t>Цель</a:t>
            </a:r>
            <a:r>
              <a:rPr lang="ru-RU" sz="4800" dirty="0" smtClean="0">
                <a:solidFill>
                  <a:srgbClr val="9A0000"/>
                </a:solidFill>
                <a:cs typeface="Arial" charset="0"/>
              </a:rPr>
              <a:t>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78863" cy="4518025"/>
          </a:xfrm>
        </p:spPr>
        <p:txBody>
          <a:bodyPr/>
          <a:lstStyle/>
          <a:p>
            <a:pPr algn="just" eaLnBrk="1" hangingPunct="1"/>
            <a:r>
              <a:rPr lang="ru-RU" sz="3600" dirty="0" smtClean="0">
                <a:solidFill>
                  <a:srgbClr val="002060"/>
                </a:solidFill>
                <a:latin typeface="+mj-lt"/>
                <a:cs typeface="Arial" charset="0"/>
              </a:rPr>
              <a:t>   Представление опыта педагогической деятельности по освоению и реализации технологии проблемного диалога Мельниковой Е.Л. в условиях реализации ФГОС ДО</a:t>
            </a: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771477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34455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259632" y="260648"/>
            <a:ext cx="6696075" cy="176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7E0021"/>
                </a:solidFill>
              </a:rPr>
              <a:t>Спасибо за внимание!</a:t>
            </a:r>
          </a:p>
        </p:txBody>
      </p:sp>
      <p:pic>
        <p:nvPicPr>
          <p:cNvPr id="2052" name="Picture 4" descr="https://i05.fotocdn.net/s10/100/public_pin_l/32/2465996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636" y="1332902"/>
            <a:ext cx="7095740" cy="490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100392" y="6356350"/>
            <a:ext cx="578471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47700" y="1008063"/>
            <a:ext cx="7920038" cy="348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0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1663" cy="1135062"/>
          </a:xfrm>
        </p:spPr>
        <p:txBody>
          <a:bodyPr/>
          <a:lstStyle/>
          <a:p>
            <a:pPr algn="l" eaLnBrk="1" hangingPunct="1"/>
            <a:r>
              <a:rPr lang="ru-RU" sz="4800" b="1" dirty="0" smtClean="0">
                <a:solidFill>
                  <a:srgbClr val="9A0000"/>
                </a:solidFill>
                <a:cs typeface="Arial" charset="0"/>
              </a:rPr>
              <a:t>Задачи:</a:t>
            </a:r>
          </a:p>
        </p:txBody>
      </p:sp>
      <p:sp>
        <p:nvSpPr>
          <p:cNvPr id="4101" name="Содержимое 4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180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обозначить актуальность технологии проблемного диалога на современном этапе образования;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представить участникам мастер-класса опыт использования технологии проблемного диалога в познавательно-исследовательской деятельности с детьми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повысить профессиональную компетентность участников по теме мастер-класса через применение ментальных карт (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интеллект-карт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Arial" charset="0"/>
              </a:rPr>
              <a:t>) и конструирование проблемных ситуаций</a:t>
            </a:r>
          </a:p>
          <a:p>
            <a:pPr eaLnBrk="1" hangingPunct="1">
              <a:buFont typeface="Arial" charset="0"/>
              <a:buChar char="•"/>
            </a:pPr>
            <a:endParaRPr lang="ru-RU" sz="2800" dirty="0" smtClean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316416" y="6356350"/>
            <a:ext cx="362447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1655762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63600" y="576263"/>
            <a:ext cx="7488238" cy="4868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>
              <a:solidFill>
                <a:srgbClr val="7E0021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/>
          <a:lstStyle/>
          <a:p>
            <a:r>
              <a:rPr lang="ru-RU" b="1" dirty="0" smtClean="0">
                <a:solidFill>
                  <a:srgbClr val="7E0021"/>
                </a:solidFill>
              </a:rPr>
              <a:t>Актуальность:</a:t>
            </a:r>
            <a:br>
              <a:rPr lang="ru-RU" b="1" dirty="0" smtClean="0">
                <a:solidFill>
                  <a:srgbClr val="7E0021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992888" cy="3672408"/>
          </a:xfrm>
        </p:spPr>
        <p:txBody>
          <a:bodyPr/>
          <a:lstStyle/>
          <a:p>
            <a:pPr marL="342900" indent="-342900" eaLnBrk="1" hangingPunct="1"/>
            <a:r>
              <a:rPr lang="ru-RU" sz="3600" dirty="0" smtClean="0">
                <a:solidFill>
                  <a:srgbClr val="002060"/>
                </a:solidFill>
                <a:latin typeface="+mj-lt"/>
                <a:cs typeface="Arial" charset="0"/>
              </a:rPr>
              <a:t>      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  <a:cs typeface="Arial" charset="0"/>
              </a:rPr>
              <a:t>Особую значимость приобретают педагогические технологии, в которых обеспечивается включение воспитанников в самостоятельную деятельность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36625" y="792163"/>
            <a:ext cx="7488238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7E0021"/>
              </a:solidFill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00608" y="260648"/>
            <a:ext cx="10836696" cy="11350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9A0000"/>
                </a:solidFill>
                <a:cs typeface="Arial" pitchFamily="34" charset="0"/>
              </a:rPr>
              <a:t>Познавательно-исследовательская </a:t>
            </a:r>
            <a:br>
              <a:rPr lang="ru-RU" sz="3600" b="1" dirty="0" smtClean="0">
                <a:solidFill>
                  <a:srgbClr val="9A0000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9A0000"/>
                </a:solidFill>
                <a:cs typeface="Arial" pitchFamily="34" charset="0"/>
              </a:rPr>
              <a:t>деятельность</a:t>
            </a:r>
            <a:endParaRPr lang="ru-RU" sz="3600" dirty="0" smtClean="0">
              <a:solidFill>
                <a:srgbClr val="9A00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1663" cy="4104456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 «Особый вид интеллектуально-творческой деятельности, порождаемый 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результате функционирования механизмов поисковой активности и строящейся на базе исследовательского поведения»  </a:t>
            </a:r>
          </a:p>
          <a:p>
            <a:pPr algn="r" eaLnBrk="1" hangingPunct="1"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Савенков А.И.</a:t>
            </a: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   «Активность ребенка, направленная на постижение устройства вещей, связей между явлениями окружающего мира, их упорядочивания и систематизации» </a:t>
            </a:r>
          </a:p>
          <a:p>
            <a:pPr algn="r" eaLnBrk="1" hangingPunct="1"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Т.А. Аксенова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rgbClr val="002060"/>
              </a:solidFill>
            </a:endParaRPr>
          </a:p>
        </p:txBody>
      </p:sp>
      <p:pic>
        <p:nvPicPr>
          <p:cNvPr id="32770" name="Picture 2" descr="http://static.mama365.gr/covers/bl/blog-toddler_59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714" y="4365104"/>
            <a:ext cx="5404742" cy="225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8532440" y="6356350"/>
            <a:ext cx="432048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1663" cy="764704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9A0000"/>
                </a:solidFill>
                <a:cs typeface="Arial" charset="0"/>
              </a:rPr>
              <a:t>Экспериментирование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899592" y="764704"/>
            <a:ext cx="741682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cs typeface="Arial" charset="0"/>
              </a:rPr>
              <a:t>Практическая деятельность, направленная на: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активный поиск решений задач;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выдвижение предположений и гипотез;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 построение доступных выводов</a:t>
            </a:r>
            <a:endParaRPr lang="ru-RU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3" descr="http://snailz.ru/prefix/99d812d513685071e159538259354d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3429000"/>
            <a:ext cx="5298987" cy="3429000"/>
          </a:xfrm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8244408" y="6356350"/>
            <a:ext cx="434455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47700" y="1008063"/>
            <a:ext cx="8351838" cy="349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7171" name="Picture 2" descr="http://lusana.ru/files/3844/573/3.jpg"/>
          <p:cNvPicPr>
            <a:picLocks noChangeAspect="1" noChangeArrowheads="1"/>
          </p:cNvPicPr>
          <p:nvPr/>
        </p:nvPicPr>
        <p:blipFill>
          <a:blip r:embed="rId4" cstate="print"/>
          <a:srcRect l="3448" t="7726" r="60345" b="18757"/>
          <a:stretch>
            <a:fillRect/>
          </a:stretch>
        </p:blipFill>
        <p:spPr bwMode="auto">
          <a:xfrm>
            <a:off x="827584" y="620688"/>
            <a:ext cx="30243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1988840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Мельникова Елена Леонидовна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Лауреат премии Правительства РФ в области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кандидат психологических наук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Доцент кафедры педагогики и психологии образования Академии ПК и ППРО г. Москва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8316416" y="6356350"/>
            <a:ext cx="362447" cy="357188"/>
          </a:xfrm>
        </p:spPr>
        <p:txBody>
          <a:bodyPr/>
          <a:lstStyle/>
          <a:p>
            <a:pPr>
              <a:defRPr/>
            </a:pPr>
            <a:fld id="{7B4A15C4-2A6A-4E88-8061-7A09A4DA611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36625" y="792163"/>
            <a:ext cx="7488238" cy="87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7E0021"/>
              </a:solidFill>
              <a:latin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221663" cy="4518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A0000"/>
                </a:solidFill>
                <a:latin typeface="+mj-lt"/>
                <a:cs typeface="Arial" pitchFamily="34" charset="0"/>
              </a:rPr>
              <a:t>    Проблемно-диалогическое обучение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– тип обучения, обеспечивающий творческое усвоение знаний детьми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посредством специально организованного педагогом диалога.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		 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Ключевое понятие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  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9A0000"/>
                </a:solidFill>
                <a:latin typeface="+mj-lt"/>
                <a:cs typeface="Arial" pitchFamily="34" charset="0"/>
              </a:rPr>
              <a:t>творчество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34818" name="Picture 2" descr="https://vitvoryashki.nethouse.ru/static/img/0000/0004/4698/44698473.q5okhe7kmj.W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31206"/>
            <a:ext cx="3635896" cy="372679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8172400" y="6356350"/>
            <a:ext cx="506463" cy="357188"/>
          </a:xfrm>
        </p:spPr>
        <p:txBody>
          <a:bodyPr/>
          <a:lstStyle/>
          <a:p>
            <a:pPr>
              <a:defRPr/>
            </a:pPr>
            <a:fld id="{9FB1887B-63E2-4088-AF80-6B9B64E3F94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1806</Words>
  <Application>Microsoft Office PowerPoint</Application>
  <PresentationFormat>Экран (4:3)</PresentationFormat>
  <Paragraphs>505</Paragraphs>
  <Slides>30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Цель:</vt:lpstr>
      <vt:lpstr>Задачи:</vt:lpstr>
      <vt:lpstr>Актуальность: </vt:lpstr>
      <vt:lpstr>Познавательно-исследовательская  деятельность</vt:lpstr>
      <vt:lpstr>Экспериментирование</vt:lpstr>
      <vt:lpstr>Слайд 8</vt:lpstr>
      <vt:lpstr>Слайд 9</vt:lpstr>
      <vt:lpstr>Слайд 10</vt:lpstr>
      <vt:lpstr>Слайд 11</vt:lpstr>
      <vt:lpstr>Слайд 12</vt:lpstr>
      <vt:lpstr>Наша карта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Проблемный диалог – есть к чему стремиться!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</cp:lastModifiedBy>
  <cp:revision>125</cp:revision>
  <cp:lastPrinted>1601-01-01T00:00:00Z</cp:lastPrinted>
  <dcterms:created xsi:type="dcterms:W3CDTF">2012-05-08T20:01:29Z</dcterms:created>
  <dcterms:modified xsi:type="dcterms:W3CDTF">2017-11-02T20:25:25Z</dcterms:modified>
</cp:coreProperties>
</file>