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19.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9" r:id="rId3"/>
    <p:sldId id="259" r:id="rId4"/>
    <p:sldId id="263" r:id="rId5"/>
    <p:sldId id="266" r:id="rId6"/>
    <p:sldId id="264" r:id="rId7"/>
    <p:sldId id="265" r:id="rId8"/>
    <p:sldId id="260" r:id="rId9"/>
    <p:sldId id="261" r:id="rId10"/>
    <p:sldId id="267" r:id="rId11"/>
    <p:sldId id="268" r:id="rId12"/>
    <p:sldId id="269" r:id="rId13"/>
    <p:sldId id="271" r:id="rId14"/>
    <p:sldId id="272" r:id="rId15"/>
    <p:sldId id="273" r:id="rId16"/>
    <p:sldId id="275" r:id="rId17"/>
    <p:sldId id="276" r:id="rId18"/>
    <p:sldId id="277" r:id="rId19"/>
    <p:sldId id="262" r:id="rId20"/>
    <p:sldId id="278" r:id="rId21"/>
    <p:sldId id="274"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0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8840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404311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254272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252306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258591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401567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134862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308532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391895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356253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9D74A7-5228-4279-99E2-5D3AE668EA35}" type="datetimeFigureOut">
              <a:rPr lang="ru-RU" smtClean="0"/>
              <a:pPr/>
              <a:t>19.03.2021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89896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D74A7-5228-4279-99E2-5D3AE668EA35}" type="datetimeFigureOut">
              <a:rPr lang="ru-RU" smtClean="0"/>
              <a:pPr/>
              <a:t>19.03.2021</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0DD95-99A0-4BB3-982A-F51DC19898C1}" type="slidenum">
              <a:rPr lang="ru-RU" smtClean="0"/>
              <a:pPr/>
              <a:t>‹#›</a:t>
            </a:fld>
            <a:endParaRPr lang="ru-RU" dirty="0"/>
          </a:p>
        </p:txBody>
      </p:sp>
    </p:spTree>
    <p:extLst>
      <p:ext uri="{BB962C8B-B14F-4D97-AF65-F5344CB8AC3E}">
        <p14:creationId xmlns="" xmlns:p14="http://schemas.microsoft.com/office/powerpoint/2010/main" val="47340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3" Target="../media/image22.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23.jpeg" Type="http://schemas.openxmlformats.org/officeDocument/2006/relationships/image"/></Relationships>
</file>

<file path=ppt/slides/_rels/slide11.xml.rels><?xml version="1.0" encoding="UTF-8" standalone="yes" ?><Relationships xmlns="http://schemas.openxmlformats.org/package/2006/relationships"><Relationship Id="rId3" Target="../media/image24.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25.jpeg" Type="http://schemas.openxmlformats.org/officeDocument/2006/relationships/image"/></Relationships>
</file>

<file path=ppt/slides/_rels/slide12.xml.rels><?xml version="1.0" encoding="UTF-8" standalone="yes" ?><Relationships xmlns="http://schemas.openxmlformats.org/package/2006/relationships"><Relationship Id="rId3" Target="../media/image26.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27.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5" Target="../media/image29.jpeg" Type="http://schemas.openxmlformats.org/officeDocument/2006/relationships/image"/><Relationship Id="rId4" Target="../media/image28.jpeg" Type="http://schemas.openxmlformats.org/officeDocument/2006/relationships/image"/></Relationships>
</file>

<file path=ppt/slides/_rels/slide14.xml.rels><?xml version="1.0" encoding="UTF-8" standalone="yes" ?><Relationships xmlns="http://schemas.openxmlformats.org/package/2006/relationships"><Relationship Id="rId3" Target="../media/image30.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5.xml.rels><?xml version="1.0" encoding="UTF-8" standalone="yes" ?><Relationships xmlns="http://schemas.openxmlformats.org/package/2006/relationships"><Relationship Id="rId3" Target="../media/image31.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32.jpeg" Type="http://schemas.openxmlformats.org/officeDocument/2006/relationships/image"/></Relationships>
</file>

<file path=ppt/slides/_rels/slide16.xml.rels><?xml version="1.0" encoding="UTF-8" standalone="yes" ?><Relationships xmlns="http://schemas.openxmlformats.org/package/2006/relationships"><Relationship Id="rId3" Target="../media/image33.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34.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35.jpeg" Type="http://schemas.openxmlformats.org/officeDocument/2006/relationships/image"/></Relationships>
</file>

<file path=ppt/slides/_rels/slide18.xml.rels><?xml version="1.0" encoding="UTF-8" standalone="yes" ?><Relationships xmlns="http://schemas.openxmlformats.org/package/2006/relationships"><Relationship Id="rId3" Target="../media/image36.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37.jpeg" Type="http://schemas.openxmlformats.org/officeDocument/2006/relationships/image"/></Relationships>
</file>

<file path=ppt/slides/_rels/slide19.xml.rels><?xml version="1.0" encoding="UTF-8" standalone="yes" ?><Relationships xmlns="http://schemas.openxmlformats.org/package/2006/relationships"><Relationship Id="rId3" Target="../media/image38.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5" Target="../media/image40.jpeg" Type="http://schemas.openxmlformats.org/officeDocument/2006/relationships/image"/><Relationship Id="rId4" Target="../media/image39.jpeg" Type="http://schemas.openxmlformats.org/officeDocument/2006/relationships/image"/></Relationships>
</file>

<file path=ppt/slides/_rels/slide2.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20.xml.rels><?xml version="1.0" encoding="UTF-8" standalone="yes" ?><Relationships xmlns="http://schemas.openxmlformats.org/package/2006/relationships"><Relationship Id="rId2" Target="../media/image1.jpeg" Type="http://schemas.openxmlformats.org/officeDocument/2006/relationships/image"/><Relationship Id="rId1" Target="../slideLayouts/slideLayout6.xml" Type="http://schemas.openxmlformats.org/officeDocument/2006/relationships/slideLayout"/></Relationships>
</file>

<file path=ppt/slides/_rels/slide21.xml.rels><?xml version="1.0" encoding="UTF-8" standalone="yes" ?><Relationships xmlns="http://schemas.openxmlformats.org/package/2006/relationships"><Relationship Id="rId3" Target="../media/image41.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8" Target="../media/image7.png" Type="http://schemas.openxmlformats.org/officeDocument/2006/relationships/image"/><Relationship Id="rId3" Target="../media/image2.png" Type="http://schemas.openxmlformats.org/officeDocument/2006/relationships/image"/><Relationship Id="rId7" Target="../media/image6.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6" Target="../media/image5.png" Type="http://schemas.openxmlformats.org/officeDocument/2006/relationships/image"/><Relationship Id="rId5" Target="../media/image4.png" Type="http://schemas.openxmlformats.org/officeDocument/2006/relationships/image"/><Relationship Id="rId4" Target="../media/image3.png" Type="http://schemas.openxmlformats.org/officeDocument/2006/relationships/image"/><Relationship Id="rId9" Target="../media/image8.png" Type="http://schemas.openxmlformats.org/officeDocument/2006/relationships/image"/></Relationships>
</file>

<file path=ppt/slides/_rels/slide5.xml.rels><?xml version="1.0" encoding="UTF-8" standalone="yes" ?><Relationships xmlns="http://schemas.openxmlformats.org/package/2006/relationships"><Relationship Id="rId3" Target="../media/image9.png" Type="http://schemas.openxmlformats.org/officeDocument/2006/relationships/image"/><Relationship Id="rId2" Target="../media/image1.jpeg" Type="http://schemas.openxmlformats.org/officeDocument/2006/relationships/image"/><Relationship Id="rId1" Target="../slideLayouts/slideLayout6.xml" Type="http://schemas.openxmlformats.org/officeDocument/2006/relationships/slideLayout"/><Relationship Id="rId6" Target="../media/image12.png" Type="http://schemas.openxmlformats.org/officeDocument/2006/relationships/image"/><Relationship Id="rId5" Target="../media/image11.png" Type="http://schemas.openxmlformats.org/officeDocument/2006/relationships/image"/><Relationship Id="rId4" Target="../media/image10.png" Type="http://schemas.openxmlformats.org/officeDocument/2006/relationships/image"/></Relationships>
</file>

<file path=ppt/slides/_rels/slide6.xml.rels><?xml version="1.0" encoding="UTF-8" standalone="yes" ?><Relationships xmlns="http://schemas.openxmlformats.org/package/2006/relationships"><Relationship Id="rId3" Target="../media/image13.png" Type="http://schemas.openxmlformats.org/officeDocument/2006/relationships/image"/><Relationship Id="rId7" Target="../media/image17.png" Type="http://schemas.openxmlformats.org/officeDocument/2006/relationships/image"/><Relationship Id="rId2" Target="../media/image1.jpeg" Type="http://schemas.openxmlformats.org/officeDocument/2006/relationships/image"/><Relationship Id="rId1" Target="../slideLayouts/slideLayout6.xml" Type="http://schemas.openxmlformats.org/officeDocument/2006/relationships/slideLayout"/><Relationship Id="rId6" Target="../media/image16.png" Type="http://schemas.openxmlformats.org/officeDocument/2006/relationships/image"/><Relationship Id="rId5" Target="../media/image15.png" Type="http://schemas.openxmlformats.org/officeDocument/2006/relationships/image"/><Relationship Id="rId4" Target="../media/image14.png" Type="http://schemas.openxmlformats.org/officeDocument/2006/relationships/image"/></Relationships>
</file>

<file path=ppt/slides/_rels/slide7.xml.rels><?xml version="1.0" encoding="UTF-8" standalone="yes" ?><Relationships xmlns="http://schemas.openxmlformats.org/package/2006/relationships"><Relationship Id="rId3" Target="../media/image18.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19.png" Type="http://schemas.openxmlformats.org/officeDocument/2006/relationships/image"/></Relationships>
</file>

<file path=ppt/slides/_rels/slide8.xml.rels><?xml version="1.0" encoding="UTF-8" standalone="yes" ?><Relationships xmlns="http://schemas.openxmlformats.org/package/2006/relationships"><Relationship Id="rId3" Target="../media/image20.jpe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4" Target="../media/image21.jpeg" Type="http://schemas.openxmlformats.org/officeDocument/2006/relationships/image"/></Relationships>
</file>

<file path=ppt/slides/_rels/slide9.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524000" y="712694"/>
            <a:ext cx="9144000" cy="3523129"/>
          </a:xfrm>
        </p:spPr>
        <p:txBody>
          <a:bodyPr>
            <a:normAutofit fontScale="90000"/>
          </a:bodyPr>
          <a:lstStyle/>
          <a:p>
            <a:r>
              <a:rPr lang="ru-RU" sz="4000" b="1" dirty="0" smtClean="0">
                <a:solidFill>
                  <a:srgbClr val="002060"/>
                </a:solidFill>
                <a:effectLst>
                  <a:glow rad="228600">
                    <a:schemeClr val="accent4">
                      <a:satMod val="175000"/>
                      <a:alpha val="40000"/>
                    </a:schemeClr>
                  </a:glow>
                </a:effectLst>
                <a:latin typeface="+mn-lt"/>
              </a:rPr>
              <a:t>Мастер-класс </a:t>
            </a:r>
            <a:br>
              <a:rPr lang="ru-RU" sz="4000" b="1" dirty="0" smtClean="0">
                <a:solidFill>
                  <a:srgbClr val="002060"/>
                </a:solidFill>
                <a:effectLst>
                  <a:glow rad="228600">
                    <a:schemeClr val="accent4">
                      <a:satMod val="175000"/>
                      <a:alpha val="40000"/>
                    </a:schemeClr>
                  </a:glow>
                </a:effectLst>
                <a:latin typeface="+mn-lt"/>
              </a:rPr>
            </a:br>
            <a:r>
              <a:rPr lang="ru-RU" sz="4000" b="1" dirty="0" smtClean="0">
                <a:solidFill>
                  <a:srgbClr val="002060"/>
                </a:solidFill>
                <a:effectLst>
                  <a:glow rad="228600">
                    <a:schemeClr val="accent4">
                      <a:satMod val="175000"/>
                      <a:alpha val="40000"/>
                    </a:schemeClr>
                  </a:glow>
                </a:effectLst>
                <a:latin typeface="+mn-lt"/>
              </a:rPr>
              <a:t>«Использование современных образовательных технологий и методик в работе с детьми раннего возраста»</a:t>
            </a:r>
            <a:r>
              <a:rPr lang="ru-RU" b="1" dirty="0" smtClean="0">
                <a:solidFill>
                  <a:srgbClr val="002060"/>
                </a:solidFill>
                <a:effectLst>
                  <a:glow rad="228600">
                    <a:schemeClr val="accent4">
                      <a:satMod val="175000"/>
                      <a:alpha val="40000"/>
                    </a:schemeClr>
                  </a:glow>
                </a:effectLst>
                <a:latin typeface="+mn-lt"/>
              </a:rPr>
              <a:t/>
            </a:r>
            <a:br>
              <a:rPr lang="ru-RU" b="1" dirty="0" smtClean="0">
                <a:solidFill>
                  <a:srgbClr val="002060"/>
                </a:solidFill>
                <a:effectLst>
                  <a:glow rad="228600">
                    <a:schemeClr val="accent4">
                      <a:satMod val="175000"/>
                      <a:alpha val="40000"/>
                    </a:schemeClr>
                  </a:glow>
                </a:effectLst>
                <a:latin typeface="+mn-lt"/>
              </a:rPr>
            </a:br>
            <a:r>
              <a:rPr lang="ru-RU" sz="5400" b="1" dirty="0" smtClean="0">
                <a:solidFill>
                  <a:srgbClr val="002060"/>
                </a:solidFill>
                <a:latin typeface="+mn-lt"/>
              </a:rPr>
              <a:t/>
            </a:r>
            <a:br>
              <a:rPr lang="ru-RU" sz="5400" b="1" dirty="0" smtClean="0">
                <a:solidFill>
                  <a:srgbClr val="002060"/>
                </a:solidFill>
                <a:latin typeface="+mn-lt"/>
              </a:rPr>
            </a:br>
            <a:endParaRPr lang="ru-RU" sz="5400" b="1" dirty="0">
              <a:solidFill>
                <a:srgbClr val="002060"/>
              </a:solidFill>
              <a:latin typeface="+mn-lt"/>
            </a:endParaRPr>
          </a:p>
        </p:txBody>
      </p:sp>
      <p:sp>
        <p:nvSpPr>
          <p:cNvPr id="6" name="Подзаголовок 5"/>
          <p:cNvSpPr>
            <a:spLocks noGrp="1"/>
          </p:cNvSpPr>
          <p:nvPr>
            <p:ph type="subTitle" idx="1"/>
          </p:nvPr>
        </p:nvSpPr>
        <p:spPr>
          <a:xfrm>
            <a:off x="726831" y="4454769"/>
            <a:ext cx="10918321" cy="2255311"/>
          </a:xfrm>
        </p:spPr>
        <p:txBody>
          <a:bodyPr>
            <a:normAutofit/>
          </a:bodyPr>
          <a:lstStyle/>
          <a:p>
            <a:pPr>
              <a:lnSpc>
                <a:spcPct val="110000"/>
              </a:lnSpc>
              <a:spcBef>
                <a:spcPts val="600"/>
              </a:spcBef>
            </a:pPr>
            <a:r>
              <a:rPr lang="ru-RU" sz="2200" b="1" dirty="0" smtClean="0">
                <a:solidFill>
                  <a:srgbClr val="002060"/>
                </a:solidFill>
              </a:rPr>
              <a:t>МДОУ «Детский сад №10»</a:t>
            </a:r>
            <a:endParaRPr lang="ru-RU" b="1" dirty="0" smtClean="0">
              <a:solidFill>
                <a:srgbClr val="002060"/>
              </a:solidFill>
            </a:endParaRPr>
          </a:p>
          <a:p>
            <a:r>
              <a:rPr lang="ru-RU" b="1" dirty="0" smtClean="0">
                <a:solidFill>
                  <a:srgbClr val="002060"/>
                </a:solidFill>
              </a:rPr>
              <a:t>г. Ярославль</a:t>
            </a:r>
            <a:endParaRPr lang="ru-RU" b="1" dirty="0">
              <a:solidFill>
                <a:srgbClr val="002060"/>
              </a:solidFill>
            </a:endParaRPr>
          </a:p>
        </p:txBody>
      </p:sp>
    </p:spTree>
    <p:extLst>
      <p:ext uri="{BB962C8B-B14F-4D97-AF65-F5344CB8AC3E}">
        <p14:creationId xmlns="" xmlns:p14="http://schemas.microsoft.com/office/powerpoint/2010/main" val="347835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0" y="121025"/>
            <a:ext cx="11809708" cy="712691"/>
          </a:xfrm>
        </p:spPr>
        <p:txBody>
          <a:bodyPr>
            <a:normAutofit fontScale="90000"/>
          </a:bodyPr>
          <a:lstStyle/>
          <a:p>
            <a:r>
              <a:rPr lang="ru-RU" sz="2800" b="1" dirty="0" smtClean="0">
                <a:solidFill>
                  <a:srgbClr val="FF0000"/>
                </a:solidFill>
                <a:effectLst>
                  <a:glow rad="228600">
                    <a:schemeClr val="accent4">
                      <a:satMod val="175000"/>
                      <a:alpha val="40000"/>
                    </a:schemeClr>
                  </a:glow>
                </a:effectLst>
                <a:latin typeface="+mn-lt"/>
              </a:rPr>
              <a:t>А. И. Мартынова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Арт-методика «Театр на столе»</a:t>
            </a:r>
          </a:p>
        </p:txBody>
      </p:sp>
      <p:sp>
        <p:nvSpPr>
          <p:cNvPr id="6" name="Подзаголовок 5"/>
          <p:cNvSpPr>
            <a:spLocks noGrp="1"/>
          </p:cNvSpPr>
          <p:nvPr>
            <p:ph type="subTitle" idx="1"/>
          </p:nvPr>
        </p:nvSpPr>
        <p:spPr>
          <a:xfrm>
            <a:off x="185981" y="833718"/>
            <a:ext cx="11714666" cy="6024281"/>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социально-коммуникативное развитие детей раннего дошкольного возраста, на познание многогранного окружающего мира через театрализованные представления на столе с использованием народных сказок.</a:t>
            </a:r>
          </a:p>
          <a:p>
            <a:pPr marL="93663" indent="-93663" algn="just">
              <a:lnSpc>
                <a:spcPct val="110000"/>
              </a:lnSpc>
              <a:spcBef>
                <a:spcPts val="600"/>
              </a:spcBef>
            </a:pPr>
            <a:r>
              <a:rPr lang="ru-RU" sz="2000" b="1" dirty="0" smtClean="0">
                <a:solidFill>
                  <a:srgbClr val="002060"/>
                </a:solidFill>
              </a:rPr>
              <a:t>          Методика была выстроена на основе мини – театра, где дети не только зрители, но и самые настоящие участники. У ребенка появляется умение комбинировать образы, развивается интуиция, смекалка, способность к импровизации. Методика разработана для групповых занятий от 2- 3 до 10 – 12 детей. Она позволяет смоделировать возможные жизненные ситуации, близкие опыту детей раннего возраста.</a:t>
            </a: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Александрова Е.Ю. «Значение детского театра для становления культуры безопасности в образовательной среде»</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Мартынова А.И., Шапкина В.Б. «Театр Петрушки» в детских играх представлениях»</a:t>
            </a: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2" name="Рисунок 1"/>
          <p:cNvPicPr>
            <a:picLocks noChangeAspect="1"/>
          </p:cNvPicPr>
          <p:nvPr/>
        </p:nvPicPr>
        <p:blipFill>
          <a:blip r:embed="rId3" cstate="email"/>
          <a:stretch>
            <a:fillRect/>
          </a:stretch>
        </p:blipFill>
        <p:spPr>
          <a:xfrm>
            <a:off x="2806506" y="3435724"/>
            <a:ext cx="3012141" cy="1922928"/>
          </a:xfrm>
          <a:prstGeom prst="rect">
            <a:avLst/>
          </a:prstGeom>
          <a:ln>
            <a:noFill/>
          </a:ln>
          <a:effectLst>
            <a:softEdge rad="112500"/>
          </a:effectLst>
        </p:spPr>
      </p:pic>
      <p:pic>
        <p:nvPicPr>
          <p:cNvPr id="3" name="Рисунок 2"/>
          <p:cNvPicPr>
            <a:picLocks noChangeAspect="1"/>
          </p:cNvPicPr>
          <p:nvPr/>
        </p:nvPicPr>
        <p:blipFill>
          <a:blip r:embed="rId4" cstate="email"/>
          <a:stretch>
            <a:fillRect/>
          </a:stretch>
        </p:blipFill>
        <p:spPr>
          <a:xfrm>
            <a:off x="6889970" y="3429000"/>
            <a:ext cx="2345369" cy="2030506"/>
          </a:xfrm>
          <a:prstGeom prst="rect">
            <a:avLst/>
          </a:prstGeom>
          <a:ln>
            <a:noFill/>
          </a:ln>
          <a:effectLst>
            <a:softEdge rad="112500"/>
          </a:effectLst>
        </p:spPr>
      </p:pic>
    </p:spTree>
    <p:extLst>
      <p:ext uri="{BB962C8B-B14F-4D97-AF65-F5344CB8AC3E}">
        <p14:creationId xmlns="" xmlns:p14="http://schemas.microsoft.com/office/powerpoint/2010/main" val="2804214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6"/>
            <a:ext cx="10222043" cy="672350"/>
          </a:xfrm>
        </p:spPr>
        <p:txBody>
          <a:bodyPr>
            <a:normAutofit fontScale="90000"/>
          </a:bodyPr>
          <a:lstStyle/>
          <a:p>
            <a:r>
              <a:rPr lang="ru-RU" sz="2800" b="1" dirty="0" smtClean="0">
                <a:solidFill>
                  <a:srgbClr val="FF0000"/>
                </a:solidFill>
                <a:effectLst>
                  <a:glow rad="228600">
                    <a:schemeClr val="accent4">
                      <a:satMod val="175000"/>
                      <a:alpha val="40000"/>
                    </a:schemeClr>
                  </a:glow>
                </a:effectLst>
                <a:latin typeface="+mn-lt"/>
              </a:rPr>
              <a:t>Е. Ю. Александрова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 Арт-методика «Загадки театра теней для малышей»</a:t>
            </a:r>
          </a:p>
        </p:txBody>
      </p:sp>
      <p:sp>
        <p:nvSpPr>
          <p:cNvPr id="6" name="Подзаголовок 5"/>
          <p:cNvSpPr>
            <a:spLocks noGrp="1"/>
          </p:cNvSpPr>
          <p:nvPr>
            <p:ph type="subTitle" idx="1"/>
          </p:nvPr>
        </p:nvSpPr>
        <p:spPr>
          <a:xfrm>
            <a:off x="185981" y="524436"/>
            <a:ext cx="11714666" cy="6333563"/>
          </a:xfrm>
        </p:spPr>
        <p:txBody>
          <a:bodyPr>
            <a:normAutofit lnSpcReduction="10000"/>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творческое развитие детей раннего и младшего дошкольного возраста в процессе приобщения к искусству театра теней в совместной деятельности с близким взрослым. В основе театра теней лежит игра света и тени.</a:t>
            </a:r>
          </a:p>
          <a:p>
            <a:pPr marL="93663" indent="-93663" algn="just">
              <a:lnSpc>
                <a:spcPct val="110000"/>
              </a:lnSpc>
              <a:spcBef>
                <a:spcPts val="600"/>
              </a:spcBef>
            </a:pPr>
            <a:r>
              <a:rPr lang="ru-RU" sz="2000" b="1" dirty="0" smtClean="0">
                <a:solidFill>
                  <a:srgbClr val="002060"/>
                </a:solidFill>
              </a:rPr>
              <a:t>          Именно контраст света и тени определяет специфику данного вида искусства и особенности его воздействия на зрителя. Театр теней вызывает у детей яркие эмоциональные переживания. Игры – занятия проводятся с детьми раннего возраста малыми группами, не более 4-6 детей..</a:t>
            </a: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Шипунова В.А. «Теневой театр в детском саду или как приручить тень»</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Александрова Е.Ю. «Особенности театра теней и его значение для развития детей дошкольного возраста»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Александрова Е.Ю. «Значение детского театра для становления культуры безопасности в образовательной среде»</a:t>
            </a:r>
          </a:p>
          <a:p>
            <a:pPr marL="342900" indent="-342900" algn="just">
              <a:lnSpc>
                <a:spcPct val="100000"/>
              </a:lnSpc>
              <a:spcBef>
                <a:spcPts val="600"/>
              </a:spcBef>
              <a:buFont typeface="Wingdings" panose="05000000000000000000" pitchFamily="2" charset="2"/>
              <a:buChar char="ü"/>
            </a:pPr>
            <a:endParaRPr lang="ru-RU" sz="1800" b="1" dirty="0" smtClean="0">
              <a:solidFill>
                <a:srgbClr val="002060"/>
              </a:solidFill>
            </a:endParaRP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7" name="Рисунок 6"/>
          <p:cNvPicPr>
            <a:picLocks noChangeAspect="1"/>
          </p:cNvPicPr>
          <p:nvPr/>
        </p:nvPicPr>
        <p:blipFill>
          <a:blip r:embed="rId3" cstate="email"/>
          <a:stretch>
            <a:fillRect/>
          </a:stretch>
        </p:blipFill>
        <p:spPr>
          <a:xfrm>
            <a:off x="1692088" y="3092823"/>
            <a:ext cx="3041276" cy="2138084"/>
          </a:xfrm>
          <a:prstGeom prst="rect">
            <a:avLst/>
          </a:prstGeom>
          <a:ln>
            <a:noFill/>
          </a:ln>
          <a:effectLst>
            <a:softEdge rad="112500"/>
          </a:effectLst>
        </p:spPr>
      </p:pic>
      <p:pic>
        <p:nvPicPr>
          <p:cNvPr id="8" name="Рисунок 7"/>
          <p:cNvPicPr>
            <a:picLocks noChangeAspect="1"/>
          </p:cNvPicPr>
          <p:nvPr/>
        </p:nvPicPr>
        <p:blipFill>
          <a:blip r:embed="rId4" cstate="email"/>
          <a:stretch>
            <a:fillRect/>
          </a:stretch>
        </p:blipFill>
        <p:spPr>
          <a:xfrm>
            <a:off x="6239471" y="3092823"/>
            <a:ext cx="3294529" cy="2043954"/>
          </a:xfrm>
          <a:prstGeom prst="rect">
            <a:avLst/>
          </a:prstGeom>
          <a:ln>
            <a:noFill/>
          </a:ln>
          <a:effectLst>
            <a:softEdge rad="112500"/>
          </a:effectLst>
        </p:spPr>
      </p:pic>
    </p:spTree>
    <p:extLst>
      <p:ext uri="{BB962C8B-B14F-4D97-AF65-F5344CB8AC3E}">
        <p14:creationId xmlns="" xmlns:p14="http://schemas.microsoft.com/office/powerpoint/2010/main" val="1272693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6"/>
            <a:ext cx="11714666" cy="672350"/>
          </a:xfrm>
        </p:spPr>
        <p:txBody>
          <a:bodyPr>
            <a:normAutofit fontScale="90000"/>
          </a:bodyPr>
          <a:lstStyle/>
          <a:p>
            <a:r>
              <a:rPr lang="ru-RU" sz="2800" b="1" dirty="0" smtClean="0">
                <a:solidFill>
                  <a:srgbClr val="FF0000"/>
                </a:solidFill>
                <a:effectLst>
                  <a:glow rad="228600">
                    <a:schemeClr val="accent4">
                      <a:satMod val="175000"/>
                      <a:alpha val="40000"/>
                    </a:schemeClr>
                  </a:glow>
                </a:effectLst>
                <a:latin typeface="+mn-lt"/>
              </a:rPr>
              <a:t>И. А. Синицина  Арт-методика «РОСТОК»: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художественное развитие малышей на основе музыкального движения.</a:t>
            </a:r>
          </a:p>
        </p:txBody>
      </p:sp>
      <p:sp>
        <p:nvSpPr>
          <p:cNvPr id="6" name="Подзаголовок 5"/>
          <p:cNvSpPr>
            <a:spLocks noGrp="1"/>
          </p:cNvSpPr>
          <p:nvPr>
            <p:ph type="subTitle" idx="1"/>
          </p:nvPr>
        </p:nvSpPr>
        <p:spPr>
          <a:xfrm>
            <a:off x="185981" y="524436"/>
            <a:ext cx="11714666" cy="6333563"/>
          </a:xfrm>
        </p:spPr>
        <p:txBody>
          <a:bodyPr>
            <a:normAutofit/>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художественное развитие детей раннего возраста на основе музыкального движения, с учетом характеристик детского возраста.</a:t>
            </a:r>
          </a:p>
          <a:p>
            <a:pPr marL="93663" indent="-93663" algn="just">
              <a:lnSpc>
                <a:spcPct val="110000"/>
              </a:lnSpc>
              <a:spcBef>
                <a:spcPts val="600"/>
              </a:spcBef>
            </a:pPr>
            <a:r>
              <a:rPr lang="ru-RU" sz="2000" b="1" dirty="0" smtClean="0">
                <a:solidFill>
                  <a:srgbClr val="002060"/>
                </a:solidFill>
              </a:rPr>
              <a:t>          Музыкальное движение развивает познавательную и творческую активность, позволяет детям активно входить в музыку через импровизацию, создавать собственные композиции. В методике представлена совокупность игровых приёмов через аудиальный, визуальный, кинестетический каналы восприятия, функционально моделирующих содержание художественного развития ребенка.</a:t>
            </a: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Шипунова В.А. «Теневой театр в детском саду или как приручить тень»</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Александрова Е.Ю. «Особенности театра теней и его значение для развития детей дошкольного возраста»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Александрова Е.Ю. «Значение детского театра для становления культуры безопасности в образовательной среде»</a:t>
            </a:r>
          </a:p>
          <a:p>
            <a:pPr marL="342900" indent="-342900" algn="just">
              <a:lnSpc>
                <a:spcPct val="100000"/>
              </a:lnSpc>
              <a:spcBef>
                <a:spcPts val="600"/>
              </a:spcBef>
              <a:buFont typeface="Wingdings" panose="05000000000000000000" pitchFamily="2" charset="2"/>
              <a:buChar char="ü"/>
            </a:pPr>
            <a:endParaRPr lang="ru-RU" sz="1800" b="1" dirty="0" smtClean="0">
              <a:solidFill>
                <a:srgbClr val="002060"/>
              </a:solidFill>
            </a:endParaRP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2" name="Рисунок 1"/>
          <p:cNvPicPr>
            <a:picLocks noChangeAspect="1"/>
          </p:cNvPicPr>
          <p:nvPr/>
        </p:nvPicPr>
        <p:blipFill>
          <a:blip r:embed="rId3" cstate="email"/>
          <a:stretch>
            <a:fillRect/>
          </a:stretch>
        </p:blipFill>
        <p:spPr>
          <a:xfrm>
            <a:off x="4235824" y="3119718"/>
            <a:ext cx="3321423" cy="2084294"/>
          </a:xfrm>
          <a:prstGeom prst="rect">
            <a:avLst/>
          </a:prstGeom>
          <a:ln>
            <a:noFill/>
          </a:ln>
          <a:effectLst>
            <a:softEdge rad="112500"/>
          </a:effectLst>
        </p:spPr>
      </p:pic>
    </p:spTree>
    <p:extLst>
      <p:ext uri="{BB962C8B-B14F-4D97-AF65-F5344CB8AC3E}">
        <p14:creationId xmlns="" xmlns:p14="http://schemas.microsoft.com/office/powerpoint/2010/main" val="175258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6"/>
            <a:ext cx="11714666" cy="1048868"/>
          </a:xfrm>
        </p:spPr>
        <p:txBody>
          <a:bodyPr>
            <a:normAutofit fontScale="90000"/>
          </a:bodyPr>
          <a:lstStyle/>
          <a:p>
            <a:r>
              <a:rPr lang="ru-RU" sz="2800" b="1" dirty="0" smtClean="0">
                <a:solidFill>
                  <a:srgbClr val="00206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И. А. Лаврентьева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методика «Водный мир: лепим, играем, растем» с применением плавающего пластилина.</a:t>
            </a:r>
          </a:p>
        </p:txBody>
      </p:sp>
      <p:sp>
        <p:nvSpPr>
          <p:cNvPr id="6" name="Подзаголовок 5"/>
          <p:cNvSpPr>
            <a:spLocks noGrp="1"/>
          </p:cNvSpPr>
          <p:nvPr>
            <p:ph type="subTitle" idx="1"/>
          </p:nvPr>
        </p:nvSpPr>
        <p:spPr>
          <a:xfrm>
            <a:off x="185981" y="685800"/>
            <a:ext cx="11714666" cy="6172200"/>
          </a:xfrm>
        </p:spPr>
        <p:txBody>
          <a:bodyPr>
            <a:normAutofit/>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художественно-эстетическое развитие детей раннего возраста, а также развитие мышления, воображения, координации движений, формирование нравственных качеств личности ребенка.</a:t>
            </a:r>
          </a:p>
          <a:p>
            <a:pPr marL="93663" indent="-93663" algn="just">
              <a:lnSpc>
                <a:spcPct val="110000"/>
              </a:lnSpc>
              <a:spcBef>
                <a:spcPts val="600"/>
              </a:spcBef>
            </a:pPr>
            <a:r>
              <a:rPr lang="ru-RU" sz="2000" b="1" dirty="0" smtClean="0">
                <a:solidFill>
                  <a:srgbClr val="002060"/>
                </a:solidFill>
              </a:rPr>
              <a:t>          Плавающий пластилин – легкий и пластичный современный художественный материал, который держится на поверхности воды, что позволяет ребенку вылепить любую игрушку и создать увлекательное игровое пространство в водной среде. Методика предполагает создание игровых поисковых ситуаций, дифференцированного подхода к каждому ребенку с учетом его индивидуальных особенностей, интересов и предпочтений.</a:t>
            </a: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Лаврентьева И.А. «Черепаха Тортилла из плавающего пластилина, или открываем новые свойства художественных материалов</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Файзуллаева Е.Д. «Адаптация к детскому саду ребенка раннего возраста»</a:t>
            </a: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3" name="Рисунок 2"/>
          <p:cNvPicPr>
            <a:picLocks noChangeAspect="1"/>
          </p:cNvPicPr>
          <p:nvPr/>
        </p:nvPicPr>
        <p:blipFill>
          <a:blip r:embed="rId3" cstate="email"/>
          <a:stretch>
            <a:fillRect/>
          </a:stretch>
        </p:blipFill>
        <p:spPr>
          <a:xfrm>
            <a:off x="1894901" y="3985056"/>
            <a:ext cx="2231449" cy="1358154"/>
          </a:xfrm>
          <a:prstGeom prst="rect">
            <a:avLst/>
          </a:prstGeom>
          <a:ln>
            <a:noFill/>
          </a:ln>
          <a:effectLst>
            <a:softEdge rad="112500"/>
          </a:effectLst>
        </p:spPr>
      </p:pic>
      <p:pic>
        <p:nvPicPr>
          <p:cNvPr id="7" name="Рисунок 6"/>
          <p:cNvPicPr>
            <a:picLocks noChangeAspect="1"/>
          </p:cNvPicPr>
          <p:nvPr/>
        </p:nvPicPr>
        <p:blipFill>
          <a:blip r:embed="rId4" cstate="email"/>
          <a:stretch>
            <a:fillRect/>
          </a:stretch>
        </p:blipFill>
        <p:spPr>
          <a:xfrm rot="16200000">
            <a:off x="4952575" y="3557614"/>
            <a:ext cx="1542422" cy="2213040"/>
          </a:xfrm>
          <a:prstGeom prst="rect">
            <a:avLst/>
          </a:prstGeom>
          <a:ln>
            <a:noFill/>
          </a:ln>
          <a:effectLst>
            <a:softEdge rad="112500"/>
          </a:effectLst>
        </p:spPr>
      </p:pic>
      <p:pic>
        <p:nvPicPr>
          <p:cNvPr id="8" name="Рисунок 7"/>
          <p:cNvPicPr>
            <a:picLocks noChangeAspect="1"/>
          </p:cNvPicPr>
          <p:nvPr/>
        </p:nvPicPr>
        <p:blipFill rotWithShape="1">
          <a:blip r:embed="rId5" cstate="email"/>
          <a:srcRect/>
          <a:stretch/>
        </p:blipFill>
        <p:spPr>
          <a:xfrm>
            <a:off x="7321222" y="3892922"/>
            <a:ext cx="1743193" cy="1542423"/>
          </a:xfrm>
          <a:prstGeom prst="rect">
            <a:avLst/>
          </a:prstGeom>
          <a:ln>
            <a:noFill/>
          </a:ln>
          <a:effectLst>
            <a:softEdge rad="112500"/>
          </a:effectLst>
        </p:spPr>
      </p:pic>
    </p:spTree>
    <p:extLst>
      <p:ext uri="{BB962C8B-B14F-4D97-AF65-F5344CB8AC3E}">
        <p14:creationId xmlns="" xmlns:p14="http://schemas.microsoft.com/office/powerpoint/2010/main" val="2730880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5"/>
            <a:ext cx="11714666" cy="860609"/>
          </a:xfrm>
        </p:spPr>
        <p:txBody>
          <a:bodyPr>
            <a:normAutofit/>
          </a:bodyPr>
          <a:lstStyle/>
          <a:p>
            <a:r>
              <a:rPr lang="ru-RU" sz="2800" b="1" dirty="0" smtClean="0">
                <a:solidFill>
                  <a:srgbClr val="002060"/>
                </a:solidFill>
                <a:effectLst>
                  <a:glow rad="228600">
                    <a:schemeClr val="accent4">
                      <a:satMod val="175000"/>
                      <a:alpha val="40000"/>
                    </a:schemeClr>
                  </a:glow>
                </a:effectLst>
                <a:latin typeface="+mn-lt"/>
              </a:rPr>
              <a:t>Е. Н. Швецова  </a:t>
            </a:r>
            <a:br>
              <a:rPr lang="ru-RU" sz="2800" b="1" dirty="0" smtClean="0">
                <a:solidFill>
                  <a:srgbClr val="002060"/>
                </a:solidFill>
                <a:effectLst>
                  <a:glow rad="228600">
                    <a:schemeClr val="accent4">
                      <a:satMod val="175000"/>
                      <a:alpha val="40000"/>
                    </a:schemeClr>
                  </a:glow>
                </a:effectLst>
                <a:latin typeface="+mn-lt"/>
              </a:rPr>
            </a:br>
            <a:r>
              <a:rPr lang="ru-RU" sz="2800" b="1" dirty="0" smtClean="0">
                <a:solidFill>
                  <a:srgbClr val="002060"/>
                </a:solidFill>
                <a:effectLst>
                  <a:glow rad="228600">
                    <a:schemeClr val="accent4">
                      <a:satMod val="175000"/>
                      <a:alpha val="40000"/>
                    </a:schemeClr>
                  </a:glow>
                </a:effectLst>
                <a:latin typeface="+mn-lt"/>
              </a:rPr>
              <a:t>Арт-методика многослойной лепки «Секреты миллефиори»</a:t>
            </a:r>
          </a:p>
        </p:txBody>
      </p:sp>
      <p:sp>
        <p:nvSpPr>
          <p:cNvPr id="6" name="Подзаголовок 5"/>
          <p:cNvSpPr>
            <a:spLocks noGrp="1"/>
          </p:cNvSpPr>
          <p:nvPr>
            <p:ph type="subTitle" idx="1"/>
          </p:nvPr>
        </p:nvSpPr>
        <p:spPr>
          <a:xfrm>
            <a:off x="185981" y="685800"/>
            <a:ext cx="11714666" cy="6172200"/>
          </a:xfrm>
        </p:spPr>
        <p:txBody>
          <a:bodyPr>
            <a:normAutofit/>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создать условия для расширения художественного опыта детей 2 – 4 лет в процессе практического освоения нетрадиционной техники «миллефиори»; развивать эстетическое восприятие, интерес к сотворчеству с близким взрослым.</a:t>
            </a:r>
          </a:p>
          <a:p>
            <a:pPr marL="93663" indent="-93663" algn="just">
              <a:lnSpc>
                <a:spcPct val="110000"/>
              </a:lnSpc>
              <a:spcBef>
                <a:spcPts val="600"/>
              </a:spcBef>
            </a:pPr>
            <a:r>
              <a:rPr lang="ru-RU" sz="2000" b="1" dirty="0" smtClean="0">
                <a:solidFill>
                  <a:srgbClr val="002060"/>
                </a:solidFill>
              </a:rPr>
              <a:t>          Миллефиори (от итальянского «milli» - тысяча и «fiori» - цветы). В русском варианте брусочки с рисунком внутри стали называть колбасами. Техника миллефиори похожа на бесконечный фокус, волшебство, сюрприз, когда один и тот же кусочек многослойного пластилина от легкого прикосновения детской руки превращается то в цветок, то в бабочку, то в очаровательную гусеницу. Образовательные ситуации с детьми раннего возраста на основе данной методики проводятся малыми группами, не более 4 – 6 детей.</a:t>
            </a: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Давыдова Г.Н. «Пластилинография для малышей»</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Лыкова И.А. «Мы лепили, мы играли»</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Стародуб К.Т., Ткаченко Т. «Лепим из пластилина. Первые шаги»</a:t>
            </a: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2" name="Рисунок 1"/>
          <p:cNvPicPr>
            <a:picLocks noChangeAspect="1"/>
          </p:cNvPicPr>
          <p:nvPr/>
        </p:nvPicPr>
        <p:blipFill>
          <a:blip r:embed="rId3" cstate="email"/>
          <a:stretch>
            <a:fillRect/>
          </a:stretch>
        </p:blipFill>
        <p:spPr>
          <a:xfrm>
            <a:off x="5163671" y="3926541"/>
            <a:ext cx="2891118" cy="1465730"/>
          </a:xfrm>
          <a:prstGeom prst="rect">
            <a:avLst/>
          </a:prstGeom>
          <a:ln>
            <a:noFill/>
          </a:ln>
          <a:effectLst>
            <a:softEdge rad="112500"/>
          </a:effectLst>
        </p:spPr>
      </p:pic>
    </p:spTree>
    <p:extLst>
      <p:ext uri="{BB962C8B-B14F-4D97-AF65-F5344CB8AC3E}">
        <p14:creationId xmlns="" xmlns:p14="http://schemas.microsoft.com/office/powerpoint/2010/main" val="3664103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5"/>
            <a:ext cx="11714666" cy="860609"/>
          </a:xfrm>
        </p:spPr>
        <p:txBody>
          <a:bodyPr>
            <a:normAutofit/>
          </a:bodyPr>
          <a:lstStyle/>
          <a:p>
            <a:r>
              <a:rPr lang="ru-RU" sz="2800" b="1" dirty="0" smtClean="0">
                <a:solidFill>
                  <a:srgbClr val="FF0000"/>
                </a:solidFill>
                <a:effectLst>
                  <a:glow rad="228600">
                    <a:schemeClr val="accent4">
                      <a:satMod val="175000"/>
                      <a:alpha val="40000"/>
                    </a:schemeClr>
                  </a:glow>
                </a:effectLst>
                <a:latin typeface="+mn-lt"/>
              </a:rPr>
              <a:t>И. А. Лыкова   Арт- методика «Веселые мукосольки»: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тестопластика для малышей.</a:t>
            </a:r>
          </a:p>
        </p:txBody>
      </p:sp>
      <p:sp>
        <p:nvSpPr>
          <p:cNvPr id="6" name="Подзаголовок 5"/>
          <p:cNvSpPr>
            <a:spLocks noGrp="1"/>
          </p:cNvSpPr>
          <p:nvPr>
            <p:ph type="subTitle" idx="1"/>
          </p:nvPr>
        </p:nvSpPr>
        <p:spPr>
          <a:xfrm>
            <a:off x="185981" y="685800"/>
            <a:ext cx="11714666" cy="6172200"/>
          </a:xfrm>
        </p:spPr>
        <p:txBody>
          <a:bodyPr>
            <a:normAutofit/>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приобщать детей к народному искусству тестопластики, создать условия для «открытия» свойств теста и освоения базовых способов лепки; поддержать первые радостные проявления художественного творчества..</a:t>
            </a:r>
          </a:p>
          <a:p>
            <a:pPr marL="93663" indent="-93663" algn="just">
              <a:lnSpc>
                <a:spcPct val="110000"/>
              </a:lnSpc>
              <a:spcBef>
                <a:spcPts val="600"/>
              </a:spcBef>
            </a:pPr>
            <a:r>
              <a:rPr lang="ru-RU" sz="2000" b="1" dirty="0" smtClean="0">
                <a:solidFill>
                  <a:srgbClr val="002060"/>
                </a:solidFill>
              </a:rPr>
              <a:t>          Солёное тесто – идеальный материал для лепки с детьми, поскольку является натуральным продуктом. В процессе лепки чудесный материал превращается в различные фигурки – мукосольки.</a:t>
            </a:r>
          </a:p>
          <a:p>
            <a:pPr marL="93663" indent="-93663" algn="just">
              <a:lnSpc>
                <a:spcPct val="110000"/>
              </a:lnSpc>
              <a:spcBef>
                <a:spcPts val="600"/>
              </a:spcBef>
            </a:pPr>
            <a:endParaRPr lang="ru-RU" sz="2000" b="1" dirty="0" smtClean="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Давыдова Г.Н. «Пластилинография для малышей»</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Лыкова И.А. «Мы лепили, мы играли»</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Стародуб К.Т., Ткаченко Т. «Лепим из пластилина. Первые шаги»</a:t>
            </a: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3" name="Рисунок 2"/>
          <p:cNvPicPr>
            <a:picLocks noChangeAspect="1"/>
          </p:cNvPicPr>
          <p:nvPr/>
        </p:nvPicPr>
        <p:blipFill>
          <a:blip r:embed="rId3" cstate="email"/>
          <a:stretch>
            <a:fillRect/>
          </a:stretch>
        </p:blipFill>
        <p:spPr>
          <a:xfrm>
            <a:off x="3509682" y="2904565"/>
            <a:ext cx="1794294" cy="2205317"/>
          </a:xfrm>
          <a:prstGeom prst="rect">
            <a:avLst/>
          </a:prstGeom>
        </p:spPr>
      </p:pic>
      <p:pic>
        <p:nvPicPr>
          <p:cNvPr id="7" name="Рисунок 6"/>
          <p:cNvPicPr>
            <a:picLocks noChangeAspect="1"/>
          </p:cNvPicPr>
          <p:nvPr/>
        </p:nvPicPr>
        <p:blipFill>
          <a:blip r:embed="rId4" cstate="email"/>
          <a:stretch>
            <a:fillRect/>
          </a:stretch>
        </p:blipFill>
        <p:spPr>
          <a:xfrm>
            <a:off x="6096000" y="2904565"/>
            <a:ext cx="1730188" cy="2205317"/>
          </a:xfrm>
          <a:prstGeom prst="rect">
            <a:avLst/>
          </a:prstGeom>
          <a:ln>
            <a:noFill/>
          </a:ln>
          <a:effectLst>
            <a:softEdge rad="112500"/>
          </a:effectLst>
        </p:spPr>
      </p:pic>
    </p:spTree>
    <p:extLst>
      <p:ext uri="{BB962C8B-B14F-4D97-AF65-F5344CB8AC3E}">
        <p14:creationId xmlns="" xmlns:p14="http://schemas.microsoft.com/office/powerpoint/2010/main" val="4212746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5"/>
            <a:ext cx="11714666" cy="860609"/>
          </a:xfrm>
        </p:spPr>
        <p:txBody>
          <a:bodyPr>
            <a:normAutofit/>
          </a:bodyPr>
          <a:lstStyle/>
          <a:p>
            <a:r>
              <a:rPr lang="ru-RU" sz="2800" b="1" dirty="0" smtClean="0">
                <a:solidFill>
                  <a:srgbClr val="FF0000"/>
                </a:solidFill>
                <a:effectLst>
                  <a:glow rad="228600">
                    <a:schemeClr val="accent4">
                      <a:satMod val="175000"/>
                      <a:alpha val="40000"/>
                    </a:schemeClr>
                  </a:glow>
                </a:effectLst>
                <a:latin typeface="+mn-lt"/>
              </a:rPr>
              <a:t>Т. П. Скворцова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Арт-методика «рисование на песке» с использованием светового стола.</a:t>
            </a:r>
          </a:p>
        </p:txBody>
      </p:sp>
      <p:sp>
        <p:nvSpPr>
          <p:cNvPr id="6" name="Подзаголовок 5"/>
          <p:cNvSpPr>
            <a:spLocks noGrp="1"/>
          </p:cNvSpPr>
          <p:nvPr>
            <p:ph type="subTitle" idx="1"/>
          </p:nvPr>
        </p:nvSpPr>
        <p:spPr>
          <a:xfrm>
            <a:off x="185981" y="1102659"/>
            <a:ext cx="11714666" cy="5755340"/>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развитие эмоциональной отзывчивости, творческого воображения, конструктивного взаимодействия ребенка со сверстниками, родителями и педагогами, становление эстетического отношения к окружающему миру.</a:t>
            </a:r>
          </a:p>
          <a:p>
            <a:pPr marL="93663" indent="-93663" algn="just">
              <a:lnSpc>
                <a:spcPct val="110000"/>
              </a:lnSpc>
              <a:spcBef>
                <a:spcPts val="600"/>
              </a:spcBef>
            </a:pPr>
            <a:r>
              <a:rPr lang="ru-RU" sz="2000" b="1" dirty="0" smtClean="0">
                <a:solidFill>
                  <a:srgbClr val="002060"/>
                </a:solidFill>
              </a:rPr>
              <a:t>          Работа с песком позволяет воспитанникам выражать свои самые глубокие эмоциональные переживания, а специально организованные игры формируют умение прислушиваться к себе, осознавать и проговаривать свои ощущения, переживания и эмоции. Работа проводится индивидуально, так и в группе, но группа не должна превышать 3 детей без присутствия родителей.</a:t>
            </a: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r>
              <a:rPr lang="ru-RU" sz="1800" b="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Зейц М. «Пишем и рисуем на песке. Настольная песочница»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Зинкевич-Евстигнеева Т.Д. «Чудеса на песке. Практикум по песочной терапии»</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Тупичкина Е.А «Мир песочных фантазий: Программа обучения детей рисованию песочных картин в технике «</a:t>
            </a:r>
            <a:r>
              <a:rPr lang="en-US" sz="1800" b="1" dirty="0" smtClean="0">
                <a:solidFill>
                  <a:srgbClr val="002060"/>
                </a:solidFill>
              </a:rPr>
              <a:t>Sand-art</a:t>
            </a:r>
            <a:r>
              <a:rPr lang="ru-RU" sz="1800" b="1" dirty="0" smtClean="0">
                <a:solidFill>
                  <a:srgbClr val="002060"/>
                </a:solidFill>
              </a:rPr>
              <a:t>»</a:t>
            </a:r>
            <a:endParaRPr lang="ru-RU" sz="1800" b="1" dirty="0">
              <a:solidFill>
                <a:srgbClr val="002060"/>
              </a:solidFill>
            </a:endParaRPr>
          </a:p>
        </p:txBody>
      </p:sp>
      <p:pic>
        <p:nvPicPr>
          <p:cNvPr id="7" name="Рисунок 6"/>
          <p:cNvPicPr>
            <a:picLocks noChangeAspect="1"/>
          </p:cNvPicPr>
          <p:nvPr/>
        </p:nvPicPr>
        <p:blipFill>
          <a:blip r:embed="rId3" cstate="email"/>
          <a:stretch>
            <a:fillRect/>
          </a:stretch>
        </p:blipFill>
        <p:spPr>
          <a:xfrm>
            <a:off x="2376189" y="3765176"/>
            <a:ext cx="7334250" cy="1761565"/>
          </a:xfrm>
          <a:prstGeom prst="rect">
            <a:avLst/>
          </a:prstGeom>
          <a:ln>
            <a:noFill/>
          </a:ln>
          <a:effectLst>
            <a:softEdge rad="112500"/>
          </a:effectLst>
        </p:spPr>
      </p:pic>
    </p:spTree>
    <p:extLst>
      <p:ext uri="{BB962C8B-B14F-4D97-AF65-F5344CB8AC3E}">
        <p14:creationId xmlns="" xmlns:p14="http://schemas.microsoft.com/office/powerpoint/2010/main" val="2373902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5"/>
            <a:ext cx="11714666" cy="860609"/>
          </a:xfrm>
        </p:spPr>
        <p:txBody>
          <a:bodyPr>
            <a:normAutofit/>
          </a:bodyPr>
          <a:lstStyle/>
          <a:p>
            <a:r>
              <a:rPr lang="ru-RU" sz="2800" b="1" dirty="0" smtClean="0">
                <a:solidFill>
                  <a:srgbClr val="00206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И.</a:t>
            </a:r>
            <a:r>
              <a:rPr lang="en-US" sz="2800" b="1" dirty="0" smtClean="0">
                <a:solidFill>
                  <a:srgbClr val="FF000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Н.</a:t>
            </a:r>
            <a:r>
              <a:rPr lang="en-US" sz="2800" b="1" dirty="0" smtClean="0">
                <a:solidFill>
                  <a:srgbClr val="FF000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Воробьёва </a:t>
            </a:r>
            <a:r>
              <a:rPr lang="en-US" sz="2800" b="1" dirty="0" smtClean="0">
                <a:solidFill>
                  <a:srgbClr val="FF000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Арт-методика «Творчество с младенчества, или художники в памперсах» (рисование красками)</a:t>
            </a:r>
          </a:p>
        </p:txBody>
      </p:sp>
      <p:sp>
        <p:nvSpPr>
          <p:cNvPr id="6" name="Подзаголовок 5"/>
          <p:cNvSpPr>
            <a:spLocks noGrp="1"/>
          </p:cNvSpPr>
          <p:nvPr>
            <p:ph type="subTitle" idx="1"/>
          </p:nvPr>
        </p:nvSpPr>
        <p:spPr>
          <a:xfrm>
            <a:off x="185981" y="1102659"/>
            <a:ext cx="11714666" cy="5755340"/>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формирование творческих проявлений в рисовании красками у детей от 6 месяцев    до 3 лет.</a:t>
            </a:r>
          </a:p>
          <a:p>
            <a:pPr marL="93663" indent="-93663" algn="just">
              <a:lnSpc>
                <a:spcPct val="110000"/>
              </a:lnSpc>
              <a:spcBef>
                <a:spcPts val="600"/>
              </a:spcBef>
            </a:pPr>
            <a:r>
              <a:rPr lang="ru-RU" sz="2000" b="1" dirty="0" smtClean="0">
                <a:solidFill>
                  <a:srgbClr val="002060"/>
                </a:solidFill>
              </a:rPr>
              <a:t>          Данная методика проводит работу с детьми от 6 месяцев до 3 лет. Особенностью данной методики в начале работы является в качестве предмета совместной деятельности со взрослым: краски и действия с ней. На втором году жизни у детей возникает новая социальная ситуация развития, соответственно, и новый тип ведущей деятельности ребенка – предметная деятельность. Ребенок проявляет интерес к действиям с новыми предметами. Методика направлена на раскрытие личности ребенка через изображение, привить любовь к творчеству.</a:t>
            </a:r>
            <a:endParaRPr lang="ru-RU" sz="2000" b="1" i="1" u="sng" dirty="0">
              <a:solidFill>
                <a:srgbClr val="002060"/>
              </a:solidFill>
            </a:endParaRPr>
          </a:p>
          <a:p>
            <a:pPr algn="just">
              <a:lnSpc>
                <a:spcPct val="100000"/>
              </a:lnSpc>
              <a:spcBef>
                <a:spcPts val="600"/>
              </a:spcBef>
            </a:pPr>
            <a:endParaRPr lang="ru-RU" sz="1800" b="1" u="sng" dirty="0" smtClean="0">
              <a:solidFill>
                <a:srgbClr val="002060"/>
              </a:solidFill>
            </a:endParaRPr>
          </a:p>
          <a:p>
            <a:pPr algn="just">
              <a:lnSpc>
                <a:spcPct val="100000"/>
              </a:lnSpc>
              <a:spcBef>
                <a:spcPts val="600"/>
              </a:spcBef>
            </a:pPr>
            <a:endParaRPr lang="ru-RU" sz="1800" b="1" u="sng" dirty="0">
              <a:solidFill>
                <a:srgbClr val="002060"/>
              </a:solidFill>
            </a:endParaRPr>
          </a:p>
          <a:p>
            <a:pPr algn="just">
              <a:lnSpc>
                <a:spcPct val="100000"/>
              </a:lnSpc>
              <a:spcBef>
                <a:spcPts val="600"/>
              </a:spcBef>
            </a:pPr>
            <a:r>
              <a:rPr lang="ru-RU" sz="1800" b="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Гмошинская М.В., Воробьева И.Н. «Творчество с младенчества, или </a:t>
            </a:r>
          </a:p>
          <a:p>
            <a:pPr algn="just">
              <a:lnSpc>
                <a:spcPct val="100000"/>
              </a:lnSpc>
              <a:spcBef>
                <a:spcPts val="600"/>
              </a:spcBef>
            </a:pPr>
            <a:r>
              <a:rPr lang="ru-RU" sz="1800" b="1" dirty="0">
                <a:solidFill>
                  <a:srgbClr val="002060"/>
                </a:solidFill>
              </a:rPr>
              <a:t> </a:t>
            </a:r>
            <a:r>
              <a:rPr lang="ru-RU" sz="1800" b="1" dirty="0" smtClean="0">
                <a:solidFill>
                  <a:srgbClr val="002060"/>
                </a:solidFill>
              </a:rPr>
              <a:t>      «Художники в памперсах»</a:t>
            </a:r>
          </a:p>
          <a:p>
            <a:pPr marL="285750" indent="-285750" algn="just">
              <a:lnSpc>
                <a:spcPct val="100000"/>
              </a:lnSpc>
              <a:spcBef>
                <a:spcPts val="600"/>
              </a:spcBef>
              <a:buFont typeface="Wingdings" panose="05000000000000000000" pitchFamily="2" charset="2"/>
              <a:buChar char="ü"/>
            </a:pPr>
            <a:r>
              <a:rPr lang="ru-RU" sz="1800" b="1" dirty="0" smtClean="0">
                <a:solidFill>
                  <a:srgbClr val="002060"/>
                </a:solidFill>
              </a:rPr>
              <a:t>Казакова Т.Г. «Теория и методика детского изобразительного творчества»</a:t>
            </a:r>
          </a:p>
          <a:p>
            <a:pPr marL="285750" indent="-285750" algn="just">
              <a:lnSpc>
                <a:spcPct val="100000"/>
              </a:lnSpc>
              <a:spcBef>
                <a:spcPts val="600"/>
              </a:spcBef>
              <a:buFont typeface="Wingdings" panose="05000000000000000000" pitchFamily="2" charset="2"/>
              <a:buChar char="ü"/>
            </a:pPr>
            <a:r>
              <a:rPr lang="ru-RU" sz="1800" b="1" dirty="0" smtClean="0">
                <a:solidFill>
                  <a:srgbClr val="002060"/>
                </a:solidFill>
              </a:rPr>
              <a:t>Лыкова И.А. «Цветные ладошки»                                                                                                                     </a:t>
            </a:r>
            <a:endParaRPr lang="ru-RU" sz="1800" b="1" dirty="0">
              <a:solidFill>
                <a:srgbClr val="002060"/>
              </a:solidFill>
            </a:endParaRPr>
          </a:p>
        </p:txBody>
      </p:sp>
      <p:pic>
        <p:nvPicPr>
          <p:cNvPr id="2" name="Рисунок 1"/>
          <p:cNvPicPr>
            <a:picLocks noChangeAspect="1"/>
          </p:cNvPicPr>
          <p:nvPr/>
        </p:nvPicPr>
        <p:blipFill>
          <a:blip r:embed="rId3" cstate="email"/>
          <a:stretch>
            <a:fillRect/>
          </a:stretch>
        </p:blipFill>
        <p:spPr>
          <a:xfrm>
            <a:off x="7922596" y="3939988"/>
            <a:ext cx="1612507" cy="1831447"/>
          </a:xfrm>
          <a:prstGeom prst="rect">
            <a:avLst/>
          </a:prstGeom>
          <a:ln>
            <a:noFill/>
          </a:ln>
          <a:effectLst>
            <a:softEdge rad="112500"/>
          </a:effectLst>
        </p:spPr>
      </p:pic>
      <p:pic>
        <p:nvPicPr>
          <p:cNvPr id="3" name="Рисунок 2"/>
          <p:cNvPicPr>
            <a:picLocks noChangeAspect="1"/>
          </p:cNvPicPr>
          <p:nvPr/>
        </p:nvPicPr>
        <p:blipFill>
          <a:blip r:embed="rId4" cstate="email"/>
          <a:stretch>
            <a:fillRect/>
          </a:stretch>
        </p:blipFill>
        <p:spPr>
          <a:xfrm>
            <a:off x="9823424" y="4168589"/>
            <a:ext cx="2077223" cy="2493172"/>
          </a:xfrm>
          <a:prstGeom prst="rect">
            <a:avLst/>
          </a:prstGeom>
          <a:ln>
            <a:noFill/>
          </a:ln>
          <a:effectLst>
            <a:softEdge rad="112500"/>
          </a:effectLst>
        </p:spPr>
      </p:pic>
    </p:spTree>
    <p:extLst>
      <p:ext uri="{BB962C8B-B14F-4D97-AF65-F5344CB8AC3E}">
        <p14:creationId xmlns="" xmlns:p14="http://schemas.microsoft.com/office/powerpoint/2010/main" val="3182260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0" y="121026"/>
            <a:ext cx="11809708" cy="403410"/>
          </a:xfrm>
        </p:spPr>
        <p:txBody>
          <a:bodyPr>
            <a:normAutofit fontScale="90000"/>
          </a:bodyPr>
          <a:lstStyle/>
          <a:p>
            <a:r>
              <a:rPr lang="ru-RU" sz="2800" b="1" dirty="0" smtClean="0">
                <a:solidFill>
                  <a:srgbClr val="00206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Е. Е. Кривенко   Арт-методика «Акварель по мокрому листу»</a:t>
            </a:r>
          </a:p>
        </p:txBody>
      </p:sp>
      <p:sp>
        <p:nvSpPr>
          <p:cNvPr id="6" name="Подзаголовок 5"/>
          <p:cNvSpPr>
            <a:spLocks noGrp="1"/>
          </p:cNvSpPr>
          <p:nvPr>
            <p:ph type="subTitle" idx="1"/>
          </p:nvPr>
        </p:nvSpPr>
        <p:spPr>
          <a:xfrm>
            <a:off x="185981" y="524436"/>
            <a:ext cx="11714666" cy="6333563"/>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в занимательной и игровой форме развивать художественно – творческие способности, содействовать становлению эстетического отношения к окружающей действительности. В методике раскрыты </a:t>
            </a:r>
            <a:r>
              <a:rPr lang="ru-RU" sz="2000" b="1" i="1" u="sng" dirty="0" smtClean="0">
                <a:solidFill>
                  <a:srgbClr val="002060"/>
                </a:solidFill>
              </a:rPr>
              <a:t>основные задачи</a:t>
            </a:r>
            <a:r>
              <a:rPr lang="ru-RU" sz="2000" b="1" dirty="0" smtClean="0">
                <a:solidFill>
                  <a:srgbClr val="002060"/>
                </a:solidFill>
              </a:rPr>
              <a:t>: способствовать сенсорному развитию мелкой моторики рук, координацию движения и ловкости, психоэмоциональному состоянию. </a:t>
            </a:r>
          </a:p>
          <a:p>
            <a:pPr marL="93663" indent="-93663" algn="just">
              <a:lnSpc>
                <a:spcPct val="110000"/>
              </a:lnSpc>
              <a:spcBef>
                <a:spcPts val="600"/>
              </a:spcBef>
            </a:pPr>
            <a:r>
              <a:rPr lang="ru-RU" sz="2000" b="1" dirty="0" smtClean="0">
                <a:solidFill>
                  <a:srgbClr val="002060"/>
                </a:solidFill>
              </a:rPr>
              <a:t>          Рисование акварелью по мокрому листу позволяет большое внимание уделять работе с цветом. При рисовании акварелью по мокрому листу соединение жидкой краски с влажным листом создает расплывчатые контуры, что является лучшим тренажером для развития фантазии ребенка. Процесс рисования по мокрому листу снимает напряжение, успокаивает, когда видят удивительные движения акварели по мокрой бумаге. Методика рисования акварелью по мокрому листу включает разные техники: «акварель по мокрому», «акварель по мокрому с резервом», «витраж», рисование аква</a:t>
            </a:r>
            <a:endParaRPr lang="ru-RU" sz="2000" b="1" dirty="0">
              <a:solidFill>
                <a:srgbClr val="002060"/>
              </a:solidFill>
            </a:endParaRPr>
          </a:p>
          <a:p>
            <a:pPr marL="93663" indent="-93663" algn="just">
              <a:lnSpc>
                <a:spcPct val="11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Брюн Д «Живопись в образовании. Опыт вальдорфской школы»</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Комарова Т.С. «Обучение детей технике рисования»</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Колдина Д.Н. «Рисование с детьми 2-3 лет»</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«Методика раннего развития Вальдофской школы: от 0 до 7 лет»</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Якушина Е.А. «Рисование с детьми раннего возраста, 1-3 лет»-метод. Пособие для педагогов</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Чуповая Е.А. «Секреты техник рисования для самых маленьких»</a:t>
            </a:r>
          </a:p>
          <a:p>
            <a:pPr marL="342900" indent="-342900" algn="just">
              <a:lnSpc>
                <a:spcPct val="100000"/>
              </a:lnSpc>
              <a:spcBef>
                <a:spcPts val="600"/>
              </a:spcBef>
              <a:buFont typeface="Wingdings" panose="05000000000000000000" pitchFamily="2" charset="2"/>
              <a:buChar char="ü"/>
            </a:pPr>
            <a:endParaRPr lang="ru-RU" sz="1800" b="1" dirty="0">
              <a:solidFill>
                <a:srgbClr val="002060"/>
              </a:solidFill>
            </a:endParaRPr>
          </a:p>
        </p:txBody>
      </p:sp>
      <p:pic>
        <p:nvPicPr>
          <p:cNvPr id="2" name="Рисунок 1"/>
          <p:cNvPicPr>
            <a:picLocks noChangeAspect="1"/>
          </p:cNvPicPr>
          <p:nvPr/>
        </p:nvPicPr>
        <p:blipFill>
          <a:blip r:embed="rId3" cstate="email"/>
          <a:stretch>
            <a:fillRect/>
          </a:stretch>
        </p:blipFill>
        <p:spPr>
          <a:xfrm>
            <a:off x="7255231" y="4135531"/>
            <a:ext cx="1417840" cy="1730748"/>
          </a:xfrm>
          <a:prstGeom prst="rect">
            <a:avLst/>
          </a:prstGeom>
          <a:ln>
            <a:noFill/>
          </a:ln>
          <a:effectLst>
            <a:softEdge rad="112500"/>
          </a:effectLst>
        </p:spPr>
      </p:pic>
      <p:pic>
        <p:nvPicPr>
          <p:cNvPr id="10" name="Рисунок 9"/>
          <p:cNvPicPr>
            <a:picLocks noChangeAspect="1"/>
          </p:cNvPicPr>
          <p:nvPr/>
        </p:nvPicPr>
        <p:blipFill>
          <a:blip r:embed="rId4" cstate="email"/>
          <a:stretch>
            <a:fillRect/>
          </a:stretch>
        </p:blipFill>
        <p:spPr>
          <a:xfrm>
            <a:off x="8699966" y="4017869"/>
            <a:ext cx="3465139" cy="1966072"/>
          </a:xfrm>
          <a:prstGeom prst="rect">
            <a:avLst/>
          </a:prstGeom>
          <a:ln>
            <a:noFill/>
          </a:ln>
          <a:effectLst>
            <a:softEdge rad="112500"/>
          </a:effectLst>
        </p:spPr>
      </p:pic>
    </p:spTree>
    <p:extLst>
      <p:ext uri="{BB962C8B-B14F-4D97-AF65-F5344CB8AC3E}">
        <p14:creationId xmlns="" xmlns:p14="http://schemas.microsoft.com/office/powerpoint/2010/main" val="2418434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0" y="121026"/>
            <a:ext cx="11809708" cy="403410"/>
          </a:xfrm>
        </p:spPr>
        <p:txBody>
          <a:bodyPr>
            <a:normAutofit fontScale="90000"/>
          </a:bodyPr>
          <a:lstStyle/>
          <a:p>
            <a:r>
              <a:rPr lang="ru-RU" sz="2800" b="1" dirty="0" smtClean="0">
                <a:solidFill>
                  <a:srgbClr val="FF0000"/>
                </a:solidFill>
                <a:effectLst>
                  <a:glow rad="228600">
                    <a:schemeClr val="accent4">
                      <a:satMod val="175000"/>
                      <a:alpha val="40000"/>
                    </a:schemeClr>
                  </a:glow>
                </a:effectLst>
                <a:latin typeface="+mn-lt"/>
              </a:rPr>
              <a:t>Е.В.Локтионова   Арт-методика «Яркие следы»</a:t>
            </a:r>
          </a:p>
        </p:txBody>
      </p:sp>
      <p:sp>
        <p:nvSpPr>
          <p:cNvPr id="6" name="Подзаголовок 5"/>
          <p:cNvSpPr>
            <a:spLocks noGrp="1"/>
          </p:cNvSpPr>
          <p:nvPr>
            <p:ph type="subTitle" idx="1"/>
          </p:nvPr>
        </p:nvSpPr>
        <p:spPr>
          <a:xfrm>
            <a:off x="185981" y="524436"/>
            <a:ext cx="11714666" cy="6333563"/>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в занимательной и игровой форме развивать художественно – творческие способности, содействовать становлению эстетического отношения к окружающей действительности. В методике раскрыты </a:t>
            </a:r>
            <a:r>
              <a:rPr lang="ru-RU" sz="2000" b="1" i="1" u="sng" dirty="0" smtClean="0">
                <a:solidFill>
                  <a:srgbClr val="002060"/>
                </a:solidFill>
              </a:rPr>
              <a:t>основные задачи</a:t>
            </a:r>
            <a:r>
              <a:rPr lang="ru-RU" sz="2000" b="1" dirty="0" smtClean="0">
                <a:solidFill>
                  <a:srgbClr val="002060"/>
                </a:solidFill>
              </a:rPr>
              <a:t>: способствовать сенсорному развитию мелкой моторики рук, координацию движения и ловкости, психоэмоциональному состоянию. </a:t>
            </a:r>
          </a:p>
          <a:p>
            <a:pPr marL="93663" indent="-93663" algn="just">
              <a:lnSpc>
                <a:spcPct val="110000"/>
              </a:lnSpc>
              <a:spcBef>
                <a:spcPts val="600"/>
              </a:spcBef>
            </a:pPr>
            <a:r>
              <a:rPr lang="ru-RU" sz="2000" b="1" dirty="0" smtClean="0">
                <a:solidFill>
                  <a:srgbClr val="002060"/>
                </a:solidFill>
              </a:rPr>
              <a:t>          Это серии занятий по рисованию от отпечатков ладошкой, до экспериментирования с различными нетрадиционными материалами для рисования. По окончанию занятий создается первый альбом «Яркие шедевры».  методике очень важно учитывать настроение ребенка. «Творить» лучше в утреннее время, это защитит малыша от эмоциональных и информационных перегрузок.</a:t>
            </a: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endParaRPr lang="ru-RU" sz="2000" b="1" dirty="0">
              <a:solidFill>
                <a:srgbClr val="002060"/>
              </a:solidFill>
            </a:endParaRPr>
          </a:p>
          <a:p>
            <a:pPr marL="93663" indent="-93663" algn="just">
              <a:lnSpc>
                <a:spcPct val="110000"/>
              </a:lnSpc>
              <a:spcBef>
                <a:spcPts val="600"/>
              </a:spcBef>
            </a:pPr>
            <a:endParaRPr lang="ru-RU" sz="2000" b="1"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«Проектирование ОО Художественно-эстетическое развитие» </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Доронова Т.Н. Якобсон С.Г. «Обучение детей рисованию, лепке, аппликации в игре»</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Мелик-Пашаев А.А., Новлянская З.Н. «Ступеньки к творчеству»</a:t>
            </a:r>
            <a:endParaRPr lang="ru-RU" sz="2000" b="1"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3" name="Рисунок 2"/>
          <p:cNvPicPr>
            <a:picLocks noChangeAspect="1"/>
          </p:cNvPicPr>
          <p:nvPr/>
        </p:nvPicPr>
        <p:blipFill>
          <a:blip r:embed="rId3" cstate="email"/>
          <a:stretch>
            <a:fillRect/>
          </a:stretch>
        </p:blipFill>
        <p:spPr>
          <a:xfrm>
            <a:off x="4867724" y="3429000"/>
            <a:ext cx="1842360" cy="1949823"/>
          </a:xfrm>
          <a:prstGeom prst="rect">
            <a:avLst/>
          </a:prstGeom>
          <a:ln>
            <a:noFill/>
          </a:ln>
          <a:effectLst>
            <a:softEdge rad="112500"/>
          </a:effectLst>
        </p:spPr>
      </p:pic>
      <p:pic>
        <p:nvPicPr>
          <p:cNvPr id="7" name="Рисунок 6"/>
          <p:cNvPicPr>
            <a:picLocks noChangeAspect="1"/>
          </p:cNvPicPr>
          <p:nvPr/>
        </p:nvPicPr>
        <p:blipFill>
          <a:blip r:embed="rId4" cstate="email"/>
          <a:stretch>
            <a:fillRect/>
          </a:stretch>
        </p:blipFill>
        <p:spPr>
          <a:xfrm>
            <a:off x="7501183" y="3415553"/>
            <a:ext cx="2250101" cy="1949823"/>
          </a:xfrm>
          <a:prstGeom prst="rect">
            <a:avLst/>
          </a:prstGeom>
          <a:ln>
            <a:noFill/>
          </a:ln>
          <a:effectLst>
            <a:softEdge rad="112500"/>
          </a:effectLst>
        </p:spPr>
      </p:pic>
      <p:pic>
        <p:nvPicPr>
          <p:cNvPr id="8" name="Рисунок 7"/>
          <p:cNvPicPr>
            <a:picLocks noChangeAspect="1"/>
          </p:cNvPicPr>
          <p:nvPr/>
        </p:nvPicPr>
        <p:blipFill>
          <a:blip r:embed="rId5" cstate="email"/>
          <a:stretch>
            <a:fillRect/>
          </a:stretch>
        </p:blipFill>
        <p:spPr>
          <a:xfrm>
            <a:off x="1955738" y="3415553"/>
            <a:ext cx="1941324" cy="1936376"/>
          </a:xfrm>
          <a:prstGeom prst="rect">
            <a:avLst/>
          </a:prstGeom>
          <a:ln>
            <a:noFill/>
          </a:ln>
          <a:effectLst>
            <a:softEdge rad="112500"/>
          </a:effectLst>
        </p:spPr>
      </p:pic>
    </p:spTree>
    <p:extLst>
      <p:ext uri="{BB962C8B-B14F-4D97-AF65-F5344CB8AC3E}">
        <p14:creationId xmlns="" xmlns:p14="http://schemas.microsoft.com/office/powerpoint/2010/main" val="806519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524000" y="712694"/>
            <a:ext cx="9144000" cy="3523129"/>
          </a:xfrm>
        </p:spPr>
        <p:txBody>
          <a:bodyPr>
            <a:normAutofit/>
          </a:bodyPr>
          <a:lstStyle/>
          <a:p>
            <a:r>
              <a:rPr lang="ru-RU" b="1" dirty="0" smtClean="0">
                <a:solidFill>
                  <a:srgbClr val="002060"/>
                </a:solidFill>
                <a:effectLst>
                  <a:glow rad="228600">
                    <a:schemeClr val="accent4">
                      <a:satMod val="175000"/>
                      <a:alpha val="40000"/>
                    </a:schemeClr>
                  </a:glow>
                </a:effectLst>
                <a:latin typeface="+mn-lt"/>
              </a:rPr>
              <a:t>Арт-методики </a:t>
            </a:r>
            <a:br>
              <a:rPr lang="ru-RU" b="1" dirty="0" smtClean="0">
                <a:solidFill>
                  <a:srgbClr val="002060"/>
                </a:solidFill>
                <a:effectLst>
                  <a:glow rad="228600">
                    <a:schemeClr val="accent4">
                      <a:satMod val="175000"/>
                      <a:alpha val="40000"/>
                    </a:schemeClr>
                  </a:glow>
                </a:effectLst>
                <a:latin typeface="+mn-lt"/>
              </a:rPr>
            </a:br>
            <a:r>
              <a:rPr lang="ru-RU" b="1" dirty="0" smtClean="0">
                <a:solidFill>
                  <a:srgbClr val="002060"/>
                </a:solidFill>
                <a:effectLst>
                  <a:glow rad="228600">
                    <a:schemeClr val="accent4">
                      <a:satMod val="175000"/>
                      <a:alpha val="40000"/>
                    </a:schemeClr>
                  </a:glow>
                </a:effectLst>
                <a:latin typeface="+mn-lt"/>
              </a:rPr>
              <a:t>для развития малышей</a:t>
            </a:r>
            <a:br>
              <a:rPr lang="ru-RU" b="1" dirty="0" smtClean="0">
                <a:solidFill>
                  <a:srgbClr val="002060"/>
                </a:solidFill>
                <a:effectLst>
                  <a:glow rad="228600">
                    <a:schemeClr val="accent4">
                      <a:satMod val="175000"/>
                      <a:alpha val="40000"/>
                    </a:schemeClr>
                  </a:glow>
                </a:effectLst>
                <a:latin typeface="+mn-lt"/>
              </a:rPr>
            </a:br>
            <a:r>
              <a:rPr lang="ru-RU" sz="5400" b="1" dirty="0" smtClean="0">
                <a:solidFill>
                  <a:srgbClr val="002060"/>
                </a:solidFill>
                <a:latin typeface="+mn-lt"/>
              </a:rPr>
              <a:t/>
            </a:r>
            <a:br>
              <a:rPr lang="ru-RU" sz="5400" b="1" dirty="0" smtClean="0">
                <a:solidFill>
                  <a:srgbClr val="002060"/>
                </a:solidFill>
                <a:latin typeface="+mn-lt"/>
              </a:rPr>
            </a:br>
            <a:r>
              <a:rPr lang="ru-RU" sz="2400" b="1" dirty="0" smtClean="0">
                <a:solidFill>
                  <a:srgbClr val="002060"/>
                </a:solidFill>
                <a:latin typeface="+mn-lt"/>
              </a:rPr>
              <a:t>(Образовательная программа «Теремок»)</a:t>
            </a:r>
            <a:endParaRPr lang="ru-RU" sz="5400" b="1" dirty="0">
              <a:solidFill>
                <a:srgbClr val="002060"/>
              </a:solidFill>
              <a:latin typeface="+mn-lt"/>
            </a:endParaRPr>
          </a:p>
        </p:txBody>
      </p:sp>
      <p:sp>
        <p:nvSpPr>
          <p:cNvPr id="6" name="Подзаголовок 5"/>
          <p:cNvSpPr>
            <a:spLocks noGrp="1"/>
          </p:cNvSpPr>
          <p:nvPr>
            <p:ph type="subTitle" idx="1"/>
          </p:nvPr>
        </p:nvSpPr>
        <p:spPr>
          <a:xfrm>
            <a:off x="1523999" y="5083443"/>
            <a:ext cx="10121153" cy="1626637"/>
          </a:xfrm>
        </p:spPr>
        <p:txBody>
          <a:bodyPr>
            <a:normAutofit fontScale="85000" lnSpcReduction="10000"/>
          </a:bodyPr>
          <a:lstStyle/>
          <a:p>
            <a:pPr>
              <a:lnSpc>
                <a:spcPct val="110000"/>
              </a:lnSpc>
              <a:spcBef>
                <a:spcPts val="600"/>
              </a:spcBef>
            </a:pPr>
            <a:r>
              <a:rPr lang="ru-RU" sz="2200" b="1" dirty="0" smtClean="0">
                <a:solidFill>
                  <a:srgbClr val="002060"/>
                </a:solidFill>
              </a:rPr>
              <a:t>                                                                                                      Лапина Н.В.</a:t>
            </a:r>
          </a:p>
          <a:p>
            <a:pPr>
              <a:lnSpc>
                <a:spcPct val="110000"/>
              </a:lnSpc>
              <a:spcBef>
                <a:spcPts val="600"/>
              </a:spcBef>
            </a:pPr>
            <a:r>
              <a:rPr lang="ru-RU" sz="2200" b="1" dirty="0" smtClean="0">
                <a:solidFill>
                  <a:srgbClr val="002060"/>
                </a:solidFill>
              </a:rPr>
              <a:t>                                                                                                                               воспитатель 1 категории</a:t>
            </a:r>
          </a:p>
          <a:p>
            <a:pPr>
              <a:lnSpc>
                <a:spcPct val="110000"/>
              </a:lnSpc>
            </a:pPr>
            <a:r>
              <a:rPr lang="ru-RU" sz="2200" b="1" dirty="0" smtClean="0">
                <a:solidFill>
                  <a:srgbClr val="002060"/>
                </a:solidFill>
              </a:rPr>
              <a:t>                                                                                                                                   МДОУ «Детский сад №10»</a:t>
            </a:r>
            <a:endParaRPr lang="ru-RU" b="1" dirty="0" smtClean="0">
              <a:solidFill>
                <a:srgbClr val="002060"/>
              </a:solidFill>
            </a:endParaRPr>
          </a:p>
          <a:p>
            <a:r>
              <a:rPr lang="ru-RU" b="1" dirty="0" smtClean="0">
                <a:solidFill>
                  <a:srgbClr val="002060"/>
                </a:solidFill>
              </a:rPr>
              <a:t>г. Ярославль</a:t>
            </a:r>
            <a:endParaRPr lang="ru-RU" b="1" dirty="0">
              <a:solidFill>
                <a:srgbClr val="002060"/>
              </a:solidFill>
            </a:endParaRPr>
          </a:p>
        </p:txBody>
      </p:sp>
    </p:spTree>
    <p:extLst>
      <p:ext uri="{BB962C8B-B14F-4D97-AF65-F5344CB8AC3E}">
        <p14:creationId xmlns="" xmlns:p14="http://schemas.microsoft.com/office/powerpoint/2010/main" val="347835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title"/>
          </p:nvPr>
        </p:nvSpPr>
        <p:spPr>
          <a:xfrm>
            <a:off x="1788459" y="1761564"/>
            <a:ext cx="8417859" cy="4237093"/>
          </a:xfrm>
        </p:spPr>
        <p:txBody>
          <a:bodyPr>
            <a:prstTxWarp prst="textInflateBottom">
              <a:avLst/>
            </a:prstTxWarp>
            <a:normAutofit/>
          </a:bodyPr>
          <a:lstStyle/>
          <a:p>
            <a:pPr algn="ctr"/>
            <a:r>
              <a:rPr lang="ru-RU" sz="5400" b="1" dirty="0" smtClean="0">
                <a:solidFill>
                  <a:srgbClr val="002060"/>
                </a:solidFill>
                <a:effectLst>
                  <a:glow rad="228600">
                    <a:schemeClr val="accent4">
                      <a:satMod val="175000"/>
                      <a:alpha val="40000"/>
                    </a:schemeClr>
                  </a:glow>
                </a:effectLst>
                <a:latin typeface="+mn-lt"/>
              </a:rPr>
              <a:t>Спасибо</a:t>
            </a:r>
            <a:br>
              <a:rPr lang="ru-RU" sz="5400" b="1" dirty="0" smtClean="0">
                <a:solidFill>
                  <a:srgbClr val="002060"/>
                </a:solidFill>
                <a:effectLst>
                  <a:glow rad="228600">
                    <a:schemeClr val="accent4">
                      <a:satMod val="175000"/>
                      <a:alpha val="40000"/>
                    </a:schemeClr>
                  </a:glow>
                </a:effectLst>
                <a:latin typeface="+mn-lt"/>
              </a:rPr>
            </a:br>
            <a:r>
              <a:rPr lang="ru-RU" sz="5400" b="1" dirty="0" smtClean="0">
                <a:solidFill>
                  <a:srgbClr val="002060"/>
                </a:solidFill>
                <a:effectLst>
                  <a:glow rad="228600">
                    <a:schemeClr val="accent4">
                      <a:satMod val="175000"/>
                      <a:alpha val="40000"/>
                    </a:schemeClr>
                  </a:glow>
                </a:effectLst>
                <a:latin typeface="+mn-lt"/>
              </a:rPr>
              <a:t>за </a:t>
            </a:r>
            <a:br>
              <a:rPr lang="ru-RU" sz="5400" b="1" dirty="0" smtClean="0">
                <a:solidFill>
                  <a:srgbClr val="002060"/>
                </a:solidFill>
                <a:effectLst>
                  <a:glow rad="228600">
                    <a:schemeClr val="accent4">
                      <a:satMod val="175000"/>
                      <a:alpha val="40000"/>
                    </a:schemeClr>
                  </a:glow>
                </a:effectLst>
                <a:latin typeface="+mn-lt"/>
              </a:rPr>
            </a:br>
            <a:r>
              <a:rPr lang="ru-RU" sz="5400" b="1" dirty="0" smtClean="0">
                <a:solidFill>
                  <a:srgbClr val="002060"/>
                </a:solidFill>
                <a:effectLst>
                  <a:glow rad="228600">
                    <a:schemeClr val="accent4">
                      <a:satMod val="175000"/>
                      <a:alpha val="40000"/>
                    </a:schemeClr>
                  </a:glow>
                </a:effectLst>
                <a:latin typeface="+mn-lt"/>
              </a:rPr>
              <a:t>внимание!</a:t>
            </a:r>
          </a:p>
        </p:txBody>
      </p:sp>
    </p:spTree>
    <p:extLst>
      <p:ext uri="{BB962C8B-B14F-4D97-AF65-F5344CB8AC3E}">
        <p14:creationId xmlns="" xmlns:p14="http://schemas.microsoft.com/office/powerpoint/2010/main" val="1934220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1" y="121025"/>
            <a:ext cx="11714666" cy="860609"/>
          </a:xfrm>
        </p:spPr>
        <p:txBody>
          <a:bodyPr>
            <a:normAutofit fontScale="90000"/>
          </a:bodyPr>
          <a:lstStyle/>
          <a:p>
            <a:r>
              <a:rPr lang="ru-RU" sz="2800" b="1" dirty="0" smtClean="0">
                <a:solidFill>
                  <a:srgbClr val="00206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Е.Д. Файзуллаева, Т.Д. Фицнер</a:t>
            </a:r>
            <a:r>
              <a:rPr lang="ru-RU" sz="2800" b="1" dirty="0">
                <a:solidFill>
                  <a:srgbClr val="FF000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  Авторская методика «Альтернативное рисование тканью с использованием конструктора «шифоновая радуга»»</a:t>
            </a:r>
          </a:p>
        </p:txBody>
      </p:sp>
      <p:sp>
        <p:nvSpPr>
          <p:cNvPr id="6" name="Подзаголовок 5"/>
          <p:cNvSpPr>
            <a:spLocks noGrp="1"/>
          </p:cNvSpPr>
          <p:nvPr>
            <p:ph type="subTitle" idx="1"/>
          </p:nvPr>
        </p:nvSpPr>
        <p:spPr>
          <a:xfrm>
            <a:off x="185981" y="847164"/>
            <a:ext cx="11714666" cy="6010835"/>
          </a:xfrm>
        </p:spPr>
        <p:txBody>
          <a:bodyPr>
            <a:normAutofit lnSpcReduction="10000"/>
          </a:bodyPr>
          <a:lstStyle/>
          <a:p>
            <a:pPr marL="93663" indent="-93663" algn="just">
              <a:lnSpc>
                <a:spcPct val="110000"/>
              </a:lnSpc>
              <a:spcBef>
                <a:spcPts val="600"/>
              </a:spcBef>
            </a:pPr>
            <a:endParaRPr lang="ru-RU" sz="2000" b="1" i="1" u="sng" dirty="0" smtClean="0">
              <a:solidFill>
                <a:srgbClr val="002060"/>
              </a:solidFill>
            </a:endParaRPr>
          </a:p>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применение опосредованных способов решения педагогических задач и регулирование психоэмоционального состояния ребенка в процессе взаимодействия с другими людьми – детьми и взрослыми.</a:t>
            </a:r>
          </a:p>
          <a:p>
            <a:pPr marL="93663" indent="-93663" algn="just">
              <a:lnSpc>
                <a:spcPct val="110000"/>
              </a:lnSpc>
              <a:spcBef>
                <a:spcPts val="600"/>
              </a:spcBef>
            </a:pPr>
            <a:r>
              <a:rPr lang="ru-RU" sz="2000" b="1" dirty="0" smtClean="0">
                <a:solidFill>
                  <a:srgbClr val="002060"/>
                </a:solidFill>
              </a:rPr>
              <a:t>          «Шифоновая радуга» - это оригинальный авторский конструктор для рисования тканью. Арт- методика основана на многоаспектном использовании сенсорного материала (ткани). Также тканевых материал используется в ситуациях, связанных с регулировкой психоэмоционального состояния (ребенок расстроен, плачет).</a:t>
            </a: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endParaRPr lang="ru-RU" sz="2000" b="1" i="1" u="sng" dirty="0">
              <a:solidFill>
                <a:srgbClr val="002060"/>
              </a:solidFill>
            </a:endParaRPr>
          </a:p>
          <a:p>
            <a:pPr algn="just">
              <a:lnSpc>
                <a:spcPct val="100000"/>
              </a:lnSpc>
              <a:spcBef>
                <a:spcPts val="600"/>
              </a:spcBef>
            </a:pPr>
            <a:endParaRPr lang="ru-RU" sz="2000" b="1" i="1" u="sng" dirty="0" smtClean="0">
              <a:solidFill>
                <a:srgbClr val="002060"/>
              </a:solidFill>
            </a:endParaRP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Фицнер Т.Д. «Конструктор «Шифоновая радуга» универсальное учебно-игровое пособие»</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Файзуллаева Е.Д. «Образовательный потенциал среды детского сада: коммуникация взрослого и ребенка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Лыкова И.А. «Адаптация к детскому саду ребенка раннего возраста»</a:t>
            </a:r>
          </a:p>
          <a:p>
            <a:pPr algn="just">
              <a:lnSpc>
                <a:spcPct val="100000"/>
              </a:lnSpc>
              <a:spcBef>
                <a:spcPts val="600"/>
              </a:spcBef>
            </a:pPr>
            <a:endParaRPr lang="ru-RU" sz="2000" b="1" i="1" dirty="0">
              <a:solidFill>
                <a:srgbClr val="7030A0"/>
              </a:solidFill>
            </a:endParaRPr>
          </a:p>
        </p:txBody>
      </p:sp>
      <p:pic>
        <p:nvPicPr>
          <p:cNvPr id="2" name="Рисунок 1"/>
          <p:cNvPicPr>
            <a:picLocks noChangeAspect="1"/>
          </p:cNvPicPr>
          <p:nvPr/>
        </p:nvPicPr>
        <p:blipFill>
          <a:blip r:embed="rId3" cstate="email"/>
          <a:stretch>
            <a:fillRect/>
          </a:stretch>
        </p:blipFill>
        <p:spPr>
          <a:xfrm>
            <a:off x="3165450" y="2675964"/>
            <a:ext cx="6114818" cy="3491570"/>
          </a:xfrm>
          <a:prstGeom prst="rect">
            <a:avLst/>
          </a:prstGeom>
        </p:spPr>
      </p:pic>
    </p:spTree>
    <p:extLst>
      <p:ext uri="{BB962C8B-B14F-4D97-AF65-F5344CB8AC3E}">
        <p14:creationId xmlns="" xmlns:p14="http://schemas.microsoft.com/office/powerpoint/2010/main" val="4229325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6958739" y="325463"/>
            <a:ext cx="5036948" cy="1084883"/>
          </a:xfrm>
        </p:spPr>
        <p:txBody>
          <a:bodyPr>
            <a:normAutofit/>
          </a:bodyPr>
          <a:lstStyle/>
          <a:p>
            <a:pPr algn="r"/>
            <a:r>
              <a:rPr lang="ru-RU" sz="2400" i="1" dirty="0" smtClean="0">
                <a:solidFill>
                  <a:srgbClr val="002060"/>
                </a:solidFill>
                <a:effectLst>
                  <a:glow rad="228600">
                    <a:schemeClr val="accent4">
                      <a:satMod val="175000"/>
                      <a:alpha val="40000"/>
                    </a:schemeClr>
                  </a:glow>
                </a:effectLst>
                <a:latin typeface="+mn-lt"/>
              </a:rPr>
              <a:t>«Никто не знает, каковы его силы, </a:t>
            </a:r>
            <a:br>
              <a:rPr lang="ru-RU" sz="2400" i="1" dirty="0" smtClean="0">
                <a:solidFill>
                  <a:srgbClr val="002060"/>
                </a:solidFill>
                <a:effectLst>
                  <a:glow rad="228600">
                    <a:schemeClr val="accent4">
                      <a:satMod val="175000"/>
                      <a:alpha val="40000"/>
                    </a:schemeClr>
                  </a:glow>
                </a:effectLst>
                <a:latin typeface="+mn-lt"/>
              </a:rPr>
            </a:br>
            <a:r>
              <a:rPr lang="ru-RU" sz="2400" i="1" dirty="0" smtClean="0">
                <a:solidFill>
                  <a:srgbClr val="002060"/>
                </a:solidFill>
                <a:effectLst>
                  <a:glow rad="228600">
                    <a:schemeClr val="accent4">
                      <a:satMod val="175000"/>
                      <a:alpha val="40000"/>
                    </a:schemeClr>
                  </a:glow>
                </a:effectLst>
                <a:latin typeface="+mn-lt"/>
              </a:rPr>
              <a:t>пока их не использует»</a:t>
            </a:r>
            <a:br>
              <a:rPr lang="ru-RU" sz="2400" i="1" dirty="0" smtClean="0">
                <a:solidFill>
                  <a:srgbClr val="002060"/>
                </a:solidFill>
                <a:effectLst>
                  <a:glow rad="228600">
                    <a:schemeClr val="accent4">
                      <a:satMod val="175000"/>
                      <a:alpha val="40000"/>
                    </a:schemeClr>
                  </a:glow>
                </a:effectLst>
                <a:latin typeface="+mn-lt"/>
              </a:rPr>
            </a:br>
            <a:r>
              <a:rPr lang="ru-RU" sz="2400" i="1" dirty="0" smtClean="0">
                <a:solidFill>
                  <a:srgbClr val="002060"/>
                </a:solidFill>
                <a:effectLst>
                  <a:glow rad="228600">
                    <a:schemeClr val="accent4">
                      <a:satMod val="175000"/>
                      <a:alpha val="40000"/>
                    </a:schemeClr>
                  </a:glow>
                </a:effectLst>
                <a:latin typeface="+mn-lt"/>
              </a:rPr>
              <a:t>И. Гете</a:t>
            </a:r>
            <a:endParaRPr lang="ru-RU" sz="2400" dirty="0">
              <a:solidFill>
                <a:srgbClr val="002060"/>
              </a:solidFill>
              <a:latin typeface="+mn-lt"/>
            </a:endParaRPr>
          </a:p>
        </p:txBody>
      </p:sp>
      <p:sp>
        <p:nvSpPr>
          <p:cNvPr id="6" name="Подзаголовок 5"/>
          <p:cNvSpPr>
            <a:spLocks noGrp="1"/>
          </p:cNvSpPr>
          <p:nvPr>
            <p:ph type="subTitle" idx="1"/>
          </p:nvPr>
        </p:nvSpPr>
        <p:spPr>
          <a:xfrm>
            <a:off x="185980" y="1704814"/>
            <a:ext cx="11809707" cy="5005268"/>
          </a:xfrm>
        </p:spPr>
        <p:txBody>
          <a:bodyPr>
            <a:normAutofit/>
          </a:bodyPr>
          <a:lstStyle/>
          <a:p>
            <a:pPr marL="1519238" indent="-1519238" algn="just">
              <a:lnSpc>
                <a:spcPct val="110000"/>
              </a:lnSpc>
              <a:spcBef>
                <a:spcPts val="600"/>
              </a:spcBef>
              <a:tabLst>
                <a:tab pos="1441450" algn="l"/>
                <a:tab pos="1519238" algn="l"/>
                <a:tab pos="1611313" algn="l"/>
              </a:tabLst>
            </a:pPr>
            <a:r>
              <a:rPr lang="ru-RU" b="1" u="sng" dirty="0" smtClean="0">
                <a:solidFill>
                  <a:srgbClr val="002060"/>
                </a:solidFill>
              </a:rPr>
              <a:t>Методика</a:t>
            </a:r>
            <a:r>
              <a:rPr lang="ru-RU" b="1" dirty="0" smtClean="0">
                <a:solidFill>
                  <a:srgbClr val="002060"/>
                </a:solidFill>
              </a:rPr>
              <a:t> — это, как правило, некий готовый проверенный «рецепт», алгоритм, процедура для   проведения каких-либо нацеленных действий. </a:t>
            </a:r>
          </a:p>
          <a:p>
            <a:pPr algn="just">
              <a:lnSpc>
                <a:spcPct val="110000"/>
              </a:lnSpc>
              <a:spcBef>
                <a:spcPts val="600"/>
              </a:spcBef>
              <a:tabLst>
                <a:tab pos="0" algn="l"/>
              </a:tabLst>
            </a:pPr>
            <a:r>
              <a:rPr lang="ru-RU" b="1" dirty="0" smtClean="0">
                <a:solidFill>
                  <a:srgbClr val="002060"/>
                </a:solidFill>
              </a:rPr>
              <a:t>           В современном образовании методика понимается как системное описание конкретных способов, техник, приемов педагогической деятельности в образовательной среде; иными словами – это собирание и осмысление «правил» обучения, воспитания и развития детей.</a:t>
            </a:r>
          </a:p>
          <a:p>
            <a:pPr algn="just">
              <a:lnSpc>
                <a:spcPct val="110000"/>
              </a:lnSpc>
              <a:spcBef>
                <a:spcPts val="600"/>
              </a:spcBef>
              <a:tabLst>
                <a:tab pos="0" algn="l"/>
              </a:tabLst>
            </a:pPr>
            <a:r>
              <a:rPr lang="ru-RU" b="1" dirty="0" smtClean="0">
                <a:solidFill>
                  <a:srgbClr val="002060"/>
                </a:solidFill>
              </a:rPr>
              <a:t>Слово </a:t>
            </a:r>
            <a:r>
              <a:rPr lang="ru-RU" b="1" u="sng" dirty="0" smtClean="0">
                <a:solidFill>
                  <a:srgbClr val="002060"/>
                </a:solidFill>
              </a:rPr>
              <a:t>«арт» </a:t>
            </a:r>
            <a:r>
              <a:rPr lang="en-US" b="1" dirty="0" smtClean="0">
                <a:solidFill>
                  <a:srgbClr val="002060"/>
                </a:solidFill>
              </a:rPr>
              <a:t>(art) </a:t>
            </a:r>
            <a:r>
              <a:rPr lang="ru-RU" b="1" dirty="0" smtClean="0">
                <a:solidFill>
                  <a:srgbClr val="002060"/>
                </a:solidFill>
              </a:rPr>
              <a:t>в переводе с английского как искусство, творчество. </a:t>
            </a:r>
          </a:p>
          <a:p>
            <a:pPr algn="just">
              <a:lnSpc>
                <a:spcPct val="110000"/>
              </a:lnSpc>
              <a:spcBef>
                <a:spcPts val="600"/>
              </a:spcBef>
              <a:tabLst>
                <a:tab pos="0" algn="l"/>
              </a:tabLst>
            </a:pPr>
            <a:r>
              <a:rPr lang="ru-RU" b="1" dirty="0">
                <a:solidFill>
                  <a:srgbClr val="002060"/>
                </a:solidFill>
              </a:rPr>
              <a:t> </a:t>
            </a:r>
            <a:r>
              <a:rPr lang="ru-RU" b="1" dirty="0" smtClean="0">
                <a:solidFill>
                  <a:srgbClr val="002060"/>
                </a:solidFill>
              </a:rPr>
              <a:t>          При соединении двух слов «рождается» новое понятие, которое означает системное описание конкретных способов, техник и приемов воспитания человека в процессе разных видов творчества.</a:t>
            </a:r>
          </a:p>
          <a:p>
            <a:pPr algn="just">
              <a:lnSpc>
                <a:spcPct val="110000"/>
              </a:lnSpc>
              <a:spcBef>
                <a:spcPts val="600"/>
              </a:spcBef>
              <a:tabLst>
                <a:tab pos="0" algn="l"/>
              </a:tabLst>
            </a:pPr>
            <a:endParaRPr lang="ru-RU" b="1" dirty="0" smtClean="0">
              <a:solidFill>
                <a:srgbClr val="7030A0"/>
              </a:solidFill>
            </a:endParaRPr>
          </a:p>
          <a:p>
            <a:pPr algn="just">
              <a:lnSpc>
                <a:spcPct val="110000"/>
              </a:lnSpc>
              <a:spcBef>
                <a:spcPts val="600"/>
              </a:spcBef>
              <a:tabLst>
                <a:tab pos="0" algn="l"/>
              </a:tabLst>
            </a:pPr>
            <a:endParaRPr lang="ru-RU" b="1" dirty="0">
              <a:solidFill>
                <a:srgbClr val="7030A0"/>
              </a:solidFill>
            </a:endParaRPr>
          </a:p>
        </p:txBody>
      </p:sp>
    </p:spTree>
    <p:extLst>
      <p:ext uri="{BB962C8B-B14F-4D97-AF65-F5344CB8AC3E}">
        <p14:creationId xmlns="" xmlns:p14="http://schemas.microsoft.com/office/powerpoint/2010/main" val="1361637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5167" y="-15252"/>
            <a:ext cx="12192000" cy="6858000"/>
          </a:xfrm>
          <a:prstGeom prst="rect">
            <a:avLst/>
          </a:prstGeom>
        </p:spPr>
      </p:pic>
      <p:sp>
        <p:nvSpPr>
          <p:cNvPr id="5" name="Заголовок 4"/>
          <p:cNvSpPr>
            <a:spLocks noGrp="1"/>
          </p:cNvSpPr>
          <p:nvPr>
            <p:ph type="ctrTitle"/>
          </p:nvPr>
        </p:nvSpPr>
        <p:spPr>
          <a:xfrm>
            <a:off x="6958739" y="325463"/>
            <a:ext cx="5036948" cy="1379351"/>
          </a:xfrm>
        </p:spPr>
        <p:txBody>
          <a:bodyPr>
            <a:normAutofit fontScale="90000"/>
          </a:bodyPr>
          <a:lstStyle/>
          <a:p>
            <a:pPr algn="r"/>
            <a:r>
              <a:rPr lang="ru-RU" sz="2400" i="1" dirty="0" smtClean="0">
                <a:solidFill>
                  <a:srgbClr val="002060"/>
                </a:solidFill>
                <a:effectLst>
                  <a:glow rad="228600">
                    <a:schemeClr val="accent4">
                      <a:satMod val="175000"/>
                      <a:alpha val="40000"/>
                    </a:schemeClr>
                  </a:glow>
                </a:effectLst>
                <a:latin typeface="+mn-lt"/>
              </a:rPr>
              <a:t> «Дети должны жить в мире красоты, игры, сказки, музыки, рисунка, фантазии и творчества»</a:t>
            </a:r>
            <a:br>
              <a:rPr lang="ru-RU" sz="2400" i="1" dirty="0" smtClean="0">
                <a:solidFill>
                  <a:srgbClr val="002060"/>
                </a:solidFill>
                <a:effectLst>
                  <a:glow rad="228600">
                    <a:schemeClr val="accent4">
                      <a:satMod val="175000"/>
                      <a:alpha val="40000"/>
                    </a:schemeClr>
                  </a:glow>
                </a:effectLst>
                <a:latin typeface="+mn-lt"/>
              </a:rPr>
            </a:br>
            <a:r>
              <a:rPr lang="ru-RU" sz="2400" i="1" dirty="0" smtClean="0">
                <a:solidFill>
                  <a:srgbClr val="002060"/>
                </a:solidFill>
                <a:effectLst>
                  <a:glow rad="228600">
                    <a:schemeClr val="accent4">
                      <a:satMod val="175000"/>
                      <a:alpha val="40000"/>
                    </a:schemeClr>
                  </a:glow>
                </a:effectLst>
                <a:latin typeface="+mn-lt"/>
              </a:rPr>
              <a:t>(В. А. Сухомлинский)</a:t>
            </a:r>
            <a:endParaRPr lang="ru-RU" sz="2400" dirty="0">
              <a:solidFill>
                <a:srgbClr val="002060"/>
              </a:solidFill>
              <a:latin typeface="+mn-lt"/>
            </a:endParaRPr>
          </a:p>
        </p:txBody>
      </p:sp>
      <p:sp>
        <p:nvSpPr>
          <p:cNvPr id="6" name="Подзаголовок 5"/>
          <p:cNvSpPr>
            <a:spLocks noGrp="1"/>
          </p:cNvSpPr>
          <p:nvPr>
            <p:ph type="subTitle" idx="1"/>
          </p:nvPr>
        </p:nvSpPr>
        <p:spPr>
          <a:xfrm>
            <a:off x="185980" y="1704814"/>
            <a:ext cx="11809707" cy="5005268"/>
          </a:xfrm>
        </p:spPr>
        <p:txBody>
          <a:bodyPr>
            <a:normAutofit/>
          </a:bodyPr>
          <a:lstStyle/>
          <a:p>
            <a:pPr algn="l">
              <a:lnSpc>
                <a:spcPct val="110000"/>
              </a:lnSpc>
              <a:spcBef>
                <a:spcPts val="600"/>
              </a:spcBef>
              <a:tabLst>
                <a:tab pos="0" algn="l"/>
              </a:tabLst>
            </a:pPr>
            <a:r>
              <a:rPr lang="ru-RU" sz="2000" b="1" u="sng" dirty="0" smtClean="0">
                <a:solidFill>
                  <a:srgbClr val="002060"/>
                </a:solidFill>
              </a:rPr>
              <a:t>ЦЕЛЬ:  </a:t>
            </a:r>
            <a:r>
              <a:rPr lang="ru-RU" sz="2000" b="1" dirty="0" smtClean="0">
                <a:solidFill>
                  <a:srgbClr val="002060"/>
                </a:solidFill>
              </a:rPr>
              <a:t>развитие у ребёнка способности видеть красоту окружающего мира, искусства и создавать её. </a:t>
            </a:r>
            <a:br>
              <a:rPr lang="ru-RU" sz="2000" b="1" dirty="0" smtClean="0">
                <a:solidFill>
                  <a:srgbClr val="002060"/>
                </a:solidFill>
              </a:rPr>
            </a:br>
            <a:r>
              <a:rPr lang="ru-RU" sz="2000" b="1" u="sng" dirty="0" smtClean="0">
                <a:solidFill>
                  <a:srgbClr val="002060"/>
                </a:solidFill>
              </a:rPr>
              <a:t>Задачи:-</a:t>
            </a:r>
            <a:r>
              <a:rPr lang="ru-RU" sz="2000" b="1" dirty="0" smtClean="0">
                <a:solidFill>
                  <a:srgbClr val="002060"/>
                </a:solidFill>
              </a:rPr>
              <a:t>Развитие эстетического отношения к окружающему миру;</a:t>
            </a:r>
            <a:br>
              <a:rPr lang="ru-RU" sz="2000" b="1" dirty="0" smtClean="0">
                <a:solidFill>
                  <a:srgbClr val="002060"/>
                </a:solidFill>
              </a:rPr>
            </a:br>
            <a:r>
              <a:rPr lang="ru-RU" sz="2000" b="1" dirty="0" smtClean="0">
                <a:solidFill>
                  <a:srgbClr val="002060"/>
                </a:solidFill>
              </a:rPr>
              <a:t>                -Приобщение к изобразительным видам деятельности;</a:t>
            </a:r>
            <a:br>
              <a:rPr lang="ru-RU" sz="2000" b="1" dirty="0" smtClean="0">
                <a:solidFill>
                  <a:srgbClr val="002060"/>
                </a:solidFill>
              </a:rPr>
            </a:br>
            <a:r>
              <a:rPr lang="ru-RU" sz="2000" b="1" dirty="0" smtClean="0">
                <a:solidFill>
                  <a:srgbClr val="002060"/>
                </a:solidFill>
              </a:rPr>
              <a:t>                -Музыкальное развитие;</a:t>
            </a:r>
            <a:br>
              <a:rPr lang="ru-RU" sz="2000" b="1" dirty="0" smtClean="0">
                <a:solidFill>
                  <a:srgbClr val="002060"/>
                </a:solidFill>
              </a:rPr>
            </a:br>
            <a:r>
              <a:rPr lang="ru-RU" sz="2000" b="1" dirty="0" smtClean="0">
                <a:solidFill>
                  <a:srgbClr val="002060"/>
                </a:solidFill>
              </a:rPr>
              <a:t>                -Приобщение к театрализованной деятельности.</a:t>
            </a:r>
          </a:p>
          <a:p>
            <a:pPr algn="just">
              <a:lnSpc>
                <a:spcPct val="110000"/>
              </a:lnSpc>
              <a:spcBef>
                <a:spcPts val="600"/>
              </a:spcBef>
              <a:tabLst>
                <a:tab pos="0" algn="l"/>
              </a:tabLst>
            </a:pPr>
            <a:endParaRPr lang="ru-RU" b="1" dirty="0" smtClean="0">
              <a:solidFill>
                <a:srgbClr val="7030A0"/>
              </a:solidFill>
            </a:endParaRPr>
          </a:p>
          <a:p>
            <a:pPr algn="just">
              <a:lnSpc>
                <a:spcPct val="110000"/>
              </a:lnSpc>
              <a:spcBef>
                <a:spcPts val="600"/>
              </a:spcBef>
              <a:tabLst>
                <a:tab pos="0" algn="l"/>
              </a:tabLst>
            </a:pPr>
            <a:endParaRPr lang="ru-RU" b="1" dirty="0">
              <a:solidFill>
                <a:srgbClr val="7030A0"/>
              </a:solidFill>
            </a:endParaRPr>
          </a:p>
        </p:txBody>
      </p:sp>
      <p:pic>
        <p:nvPicPr>
          <p:cNvPr id="2" name="Рисунок 1"/>
          <p:cNvPicPr>
            <a:picLocks noChangeAspect="1"/>
          </p:cNvPicPr>
          <p:nvPr/>
        </p:nvPicPr>
        <p:blipFill>
          <a:blip r:embed="rId3" cstate="email"/>
          <a:stretch>
            <a:fillRect/>
          </a:stretch>
        </p:blipFill>
        <p:spPr>
          <a:xfrm>
            <a:off x="185980" y="230561"/>
            <a:ext cx="1603387" cy="1243692"/>
          </a:xfrm>
          <a:prstGeom prst="rect">
            <a:avLst/>
          </a:prstGeom>
        </p:spPr>
      </p:pic>
      <p:pic>
        <p:nvPicPr>
          <p:cNvPr id="3" name="Рисунок 2"/>
          <p:cNvPicPr>
            <a:picLocks noChangeAspect="1"/>
          </p:cNvPicPr>
          <p:nvPr/>
        </p:nvPicPr>
        <p:blipFill>
          <a:blip r:embed="rId4" cstate="email"/>
          <a:stretch>
            <a:fillRect/>
          </a:stretch>
        </p:blipFill>
        <p:spPr>
          <a:xfrm>
            <a:off x="747541" y="3528702"/>
            <a:ext cx="3240743" cy="948163"/>
          </a:xfrm>
          <a:prstGeom prst="rect">
            <a:avLst/>
          </a:prstGeom>
        </p:spPr>
      </p:pic>
      <p:pic>
        <p:nvPicPr>
          <p:cNvPr id="7" name="Рисунок 6"/>
          <p:cNvPicPr>
            <a:picLocks noChangeAspect="1"/>
          </p:cNvPicPr>
          <p:nvPr/>
        </p:nvPicPr>
        <p:blipFill>
          <a:blip r:embed="rId5" cstate="email">
            <a:duotone>
              <a:prstClr val="black"/>
              <a:schemeClr val="accent4">
                <a:tint val="45000"/>
                <a:satMod val="400000"/>
              </a:schemeClr>
            </a:duotone>
          </a:blip>
          <a:stretch>
            <a:fillRect/>
          </a:stretch>
        </p:blipFill>
        <p:spPr>
          <a:xfrm>
            <a:off x="2057665" y="3515391"/>
            <a:ext cx="9170629" cy="1286367"/>
          </a:xfrm>
          <a:prstGeom prst="rect">
            <a:avLst/>
          </a:prstGeom>
        </p:spPr>
      </p:pic>
      <p:pic>
        <p:nvPicPr>
          <p:cNvPr id="8" name="Рисунок 7"/>
          <p:cNvPicPr>
            <a:picLocks noChangeAspect="1"/>
          </p:cNvPicPr>
          <p:nvPr/>
        </p:nvPicPr>
        <p:blipFill>
          <a:blip r:embed="rId6" cstate="email"/>
          <a:stretch>
            <a:fillRect/>
          </a:stretch>
        </p:blipFill>
        <p:spPr>
          <a:xfrm>
            <a:off x="701162" y="3872754"/>
            <a:ext cx="3371380" cy="1775012"/>
          </a:xfrm>
          <a:prstGeom prst="rect">
            <a:avLst/>
          </a:prstGeom>
        </p:spPr>
      </p:pic>
      <p:pic>
        <p:nvPicPr>
          <p:cNvPr id="9" name="Рисунок 8"/>
          <p:cNvPicPr>
            <a:picLocks noChangeAspect="1"/>
          </p:cNvPicPr>
          <p:nvPr/>
        </p:nvPicPr>
        <p:blipFill>
          <a:blip r:embed="rId7" cstate="email">
            <a:duotone>
              <a:prstClr val="black"/>
              <a:schemeClr val="accent4">
                <a:tint val="45000"/>
                <a:satMod val="400000"/>
              </a:schemeClr>
            </a:duotone>
          </a:blip>
          <a:stretch>
            <a:fillRect/>
          </a:stretch>
        </p:blipFill>
        <p:spPr>
          <a:xfrm>
            <a:off x="1982889" y="3635116"/>
            <a:ext cx="8215888" cy="2158275"/>
          </a:xfrm>
          <a:prstGeom prst="rect">
            <a:avLst/>
          </a:prstGeom>
        </p:spPr>
      </p:pic>
      <p:pic>
        <p:nvPicPr>
          <p:cNvPr id="10" name="Рисунок 9"/>
          <p:cNvPicPr>
            <a:picLocks noChangeAspect="1"/>
          </p:cNvPicPr>
          <p:nvPr/>
        </p:nvPicPr>
        <p:blipFill>
          <a:blip r:embed="rId8" cstate="email"/>
          <a:stretch>
            <a:fillRect/>
          </a:stretch>
        </p:blipFill>
        <p:spPr>
          <a:xfrm>
            <a:off x="701162" y="3957727"/>
            <a:ext cx="3371380" cy="2772051"/>
          </a:xfrm>
          <a:prstGeom prst="rect">
            <a:avLst/>
          </a:prstGeom>
        </p:spPr>
      </p:pic>
      <p:pic>
        <p:nvPicPr>
          <p:cNvPr id="11" name="Рисунок 10"/>
          <p:cNvPicPr>
            <a:picLocks noChangeAspect="1"/>
          </p:cNvPicPr>
          <p:nvPr/>
        </p:nvPicPr>
        <p:blipFill>
          <a:blip r:embed="rId9" cstate="email">
            <a:duotone>
              <a:prstClr val="black"/>
              <a:schemeClr val="accent4">
                <a:tint val="45000"/>
                <a:satMod val="400000"/>
              </a:schemeClr>
            </a:duotone>
          </a:blip>
          <a:stretch>
            <a:fillRect/>
          </a:stretch>
        </p:blipFill>
        <p:spPr>
          <a:xfrm>
            <a:off x="1649009" y="3528702"/>
            <a:ext cx="7410520" cy="3285202"/>
          </a:xfrm>
          <a:prstGeom prst="rect">
            <a:avLst/>
          </a:prstGeom>
        </p:spPr>
      </p:pic>
    </p:spTree>
    <p:extLst>
      <p:ext uri="{BB962C8B-B14F-4D97-AF65-F5344CB8AC3E}">
        <p14:creationId xmlns="" xmlns:p14="http://schemas.microsoft.com/office/powerpoint/2010/main" val="279900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title"/>
          </p:nvPr>
        </p:nvSpPr>
        <p:spPr>
          <a:xfrm>
            <a:off x="838200" y="223278"/>
            <a:ext cx="10515600" cy="495561"/>
          </a:xfrm>
        </p:spPr>
        <p:txBody>
          <a:bodyPr>
            <a:normAutofit/>
          </a:bodyPr>
          <a:lstStyle/>
          <a:p>
            <a:pPr algn="ctr"/>
            <a:r>
              <a:rPr lang="ru-RU" sz="2400" i="1" dirty="0" smtClean="0">
                <a:solidFill>
                  <a:srgbClr val="002060"/>
                </a:solidFill>
                <a:effectLst>
                  <a:glow rad="228600">
                    <a:schemeClr val="accent4">
                      <a:satMod val="175000"/>
                      <a:alpha val="40000"/>
                    </a:schemeClr>
                  </a:glow>
                </a:effectLst>
                <a:latin typeface="+mn-lt"/>
              </a:rPr>
              <a:t> </a:t>
            </a:r>
            <a:r>
              <a:rPr lang="ru-RU" sz="2400" b="1" dirty="0" smtClean="0">
                <a:solidFill>
                  <a:srgbClr val="002060"/>
                </a:solidFill>
                <a:effectLst>
                  <a:glow rad="228600">
                    <a:schemeClr val="accent4">
                      <a:satMod val="175000"/>
                      <a:alpha val="40000"/>
                    </a:schemeClr>
                  </a:glow>
                </a:effectLst>
                <a:latin typeface="+mn-lt"/>
              </a:rPr>
              <a:t>Виды художественной детской деятельности</a:t>
            </a:r>
          </a:p>
        </p:txBody>
      </p:sp>
      <p:graphicFrame>
        <p:nvGraphicFramePr>
          <p:cNvPr id="22" name="Таблица 21"/>
          <p:cNvGraphicFramePr>
            <a:graphicFrameLocks noGrp="1"/>
          </p:cNvGraphicFramePr>
          <p:nvPr>
            <p:extLst>
              <p:ext uri="{D42A27DB-BD31-4B8C-83A1-F6EECF244321}">
                <p14:modId xmlns="" xmlns:p14="http://schemas.microsoft.com/office/powerpoint/2010/main" val="1303873938"/>
              </p:ext>
            </p:extLst>
          </p:nvPr>
        </p:nvGraphicFramePr>
        <p:xfrm>
          <a:off x="1317813" y="973667"/>
          <a:ext cx="4706470" cy="2601438"/>
        </p:xfrm>
        <a:graphic>
          <a:graphicData uri="http://schemas.openxmlformats.org/drawingml/2006/table">
            <a:tbl>
              <a:tblPr firstRow="1" bandRow="1">
                <a:tableStyleId>{16D9F66E-5EB9-4882-86FB-DCBF35E3C3E4}</a:tableStyleId>
              </a:tblPr>
              <a:tblGrid>
                <a:gridCol w="4706470"/>
              </a:tblGrid>
              <a:tr h="1482808">
                <a:tc>
                  <a:txBody>
                    <a:bodyPr/>
                    <a:lstStyle/>
                    <a:p>
                      <a:pPr marL="285750" indent="-285750">
                        <a:buFont typeface="Arial" panose="020B0604020202020204" pitchFamily="34" charset="0"/>
                        <a:buChar char="•"/>
                      </a:pPr>
                      <a:r>
                        <a:rPr lang="ru-RU" sz="2000" dirty="0" smtClean="0">
                          <a:solidFill>
                            <a:srgbClr val="002060"/>
                          </a:solidFill>
                        </a:rPr>
                        <a:t>слушание художественных </a:t>
                      </a:r>
                    </a:p>
                    <a:p>
                      <a:pPr marL="285750" indent="-285750">
                        <a:buFont typeface="Arial" panose="020B0604020202020204" pitchFamily="34" charset="0"/>
                        <a:buChar char="•"/>
                      </a:pPr>
                      <a:r>
                        <a:rPr lang="ru-RU" sz="2000" dirty="0" smtClean="0">
                          <a:solidFill>
                            <a:srgbClr val="002060"/>
                          </a:solidFill>
                        </a:rPr>
                        <a:t>произведений, потешек; рассматривание иллюстраций </a:t>
                      </a:r>
                    </a:p>
                    <a:p>
                      <a:endParaRPr lang="ru-RU" dirty="0" smtClean="0"/>
                    </a:p>
                    <a:p>
                      <a:endParaRPr lang="ru-RU" dirty="0"/>
                    </a:p>
                  </a:txBody>
                  <a:tcPr/>
                </a:tc>
              </a:tr>
              <a:tr h="1046958">
                <a:tc>
                  <a:txBody>
                    <a:bodyPr/>
                    <a:lstStyle/>
                    <a:p>
                      <a:pPr algn="ctr"/>
                      <a:r>
                        <a:rPr lang="ru-RU" dirty="0" smtClean="0">
                          <a:solidFill>
                            <a:srgbClr val="002060"/>
                          </a:solidFill>
                        </a:rPr>
                        <a:t>Чтение художественной литературы</a:t>
                      </a:r>
                    </a:p>
                    <a:p>
                      <a:endParaRPr lang="ru-RU" dirty="0">
                        <a:solidFill>
                          <a:srgbClr val="002060"/>
                        </a:solidFill>
                      </a:endParaRPr>
                    </a:p>
                  </a:txBody>
                  <a:tcPr/>
                </a:tc>
              </a:tr>
            </a:tbl>
          </a:graphicData>
        </a:graphic>
      </p:graphicFrame>
      <p:graphicFrame>
        <p:nvGraphicFramePr>
          <p:cNvPr id="23" name="Таблица 22"/>
          <p:cNvGraphicFramePr>
            <a:graphicFrameLocks noGrp="1"/>
          </p:cNvGraphicFramePr>
          <p:nvPr>
            <p:extLst>
              <p:ext uri="{D42A27DB-BD31-4B8C-83A1-F6EECF244321}">
                <p14:modId xmlns="" xmlns:p14="http://schemas.microsoft.com/office/powerpoint/2010/main" val="1172239988"/>
              </p:ext>
            </p:extLst>
          </p:nvPr>
        </p:nvGraphicFramePr>
        <p:xfrm>
          <a:off x="6683188" y="1008530"/>
          <a:ext cx="4479022" cy="2501152"/>
        </p:xfrm>
        <a:graphic>
          <a:graphicData uri="http://schemas.openxmlformats.org/drawingml/2006/table">
            <a:tbl>
              <a:tblPr firstRow="1" bandRow="1">
                <a:tableStyleId>{16D9F66E-5EB9-4882-86FB-DCBF35E3C3E4}</a:tableStyleId>
              </a:tblPr>
              <a:tblGrid>
                <a:gridCol w="4479022"/>
              </a:tblGrid>
              <a:tr h="170078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rgbClr val="002060"/>
                          </a:solidFill>
                          <a:effectLst/>
                          <a:uLnTx/>
                          <a:uFillTx/>
                          <a:latin typeface="+mn-lt"/>
                          <a:ea typeface="+mn-ea"/>
                          <a:cs typeface="+mn-cs"/>
                        </a:rPr>
                        <a:t>рисование;</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rgbClr val="002060"/>
                          </a:solidFill>
                          <a:effectLst/>
                          <a:uLnTx/>
                          <a:uFillTx/>
                          <a:latin typeface="+mn-lt"/>
                          <a:ea typeface="+mn-ea"/>
                          <a:cs typeface="+mn-cs"/>
                        </a:rPr>
                        <a:t> лепка;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rgbClr val="002060"/>
                          </a:solidFill>
                          <a:effectLst/>
                          <a:uLnTx/>
                          <a:uFillTx/>
                          <a:latin typeface="+mn-lt"/>
                          <a:ea typeface="+mn-ea"/>
                          <a:cs typeface="+mn-cs"/>
                        </a:rPr>
                        <a:t>конструирование</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rgbClr val="002060"/>
                          </a:solidFill>
                          <a:effectLst/>
                          <a:uLnTx/>
                          <a:uFillTx/>
                          <a:latin typeface="+mn-lt"/>
                          <a:ea typeface="+mn-ea"/>
                          <a:cs typeface="+mn-cs"/>
                        </a:rPr>
                        <a:t>аппликация</a:t>
                      </a:r>
                    </a:p>
                    <a:p>
                      <a:endParaRPr lang="ru-RU" dirty="0"/>
                    </a:p>
                  </a:txBody>
                  <a:tcPr/>
                </a:tc>
              </a:tr>
              <a:tr h="800368">
                <a:tc>
                  <a:txBody>
                    <a:bodyPr/>
                    <a:lstStyle/>
                    <a:p>
                      <a:pPr algn="ctr"/>
                      <a:r>
                        <a:rPr lang="ru-RU" dirty="0" smtClean="0">
                          <a:solidFill>
                            <a:srgbClr val="002060"/>
                          </a:solidFill>
                        </a:rPr>
                        <a:t>Изобразительная</a:t>
                      </a:r>
                    </a:p>
                    <a:p>
                      <a:endParaRPr lang="ru-RU" dirty="0"/>
                    </a:p>
                  </a:txBody>
                  <a:tcPr/>
                </a:tc>
              </a:tr>
            </a:tbl>
          </a:graphicData>
        </a:graphic>
      </p:graphicFrame>
      <p:graphicFrame>
        <p:nvGraphicFramePr>
          <p:cNvPr id="24" name="Таблица 23"/>
          <p:cNvGraphicFramePr>
            <a:graphicFrameLocks noGrp="1"/>
          </p:cNvGraphicFramePr>
          <p:nvPr>
            <p:extLst>
              <p:ext uri="{D42A27DB-BD31-4B8C-83A1-F6EECF244321}">
                <p14:modId xmlns="" xmlns:p14="http://schemas.microsoft.com/office/powerpoint/2010/main" val="3886718062"/>
              </p:ext>
            </p:extLst>
          </p:nvPr>
        </p:nvGraphicFramePr>
        <p:xfrm>
          <a:off x="1317812" y="3747924"/>
          <a:ext cx="4706469" cy="2808172"/>
        </p:xfrm>
        <a:graphic>
          <a:graphicData uri="http://schemas.openxmlformats.org/drawingml/2006/table">
            <a:tbl>
              <a:tblPr firstRow="1" bandRow="1">
                <a:tableStyleId>{16D9F66E-5EB9-4882-86FB-DCBF35E3C3E4}</a:tableStyleId>
              </a:tblPr>
              <a:tblGrid>
                <a:gridCol w="4706469"/>
              </a:tblGrid>
              <a:tr h="1592364">
                <a:tc>
                  <a:txBody>
                    <a:bodyPr/>
                    <a:lstStyle/>
                    <a:p>
                      <a:pPr marL="285750" indent="-285750">
                        <a:buFont typeface="Arial" panose="020B0604020202020204" pitchFamily="34" charset="0"/>
                        <a:buChar char="•"/>
                      </a:pPr>
                      <a:r>
                        <a:rPr lang="ru-RU" sz="2000" dirty="0" smtClean="0">
                          <a:solidFill>
                            <a:srgbClr val="002060"/>
                          </a:solidFill>
                        </a:rPr>
                        <a:t>игры-забавы; хороводы;</a:t>
                      </a:r>
                    </a:p>
                    <a:p>
                      <a:pPr marL="285750" indent="-285750">
                        <a:buFont typeface="Arial" panose="020B0604020202020204" pitchFamily="34" charset="0"/>
                        <a:buChar char="•"/>
                      </a:pPr>
                      <a:r>
                        <a:rPr lang="ru-RU" sz="2000" dirty="0" smtClean="0">
                          <a:solidFill>
                            <a:srgbClr val="002060"/>
                          </a:solidFill>
                        </a:rPr>
                        <a:t>Инсценирование</a:t>
                      </a:r>
                    </a:p>
                    <a:p>
                      <a:endParaRPr lang="ru-RU" dirty="0" smtClean="0"/>
                    </a:p>
                    <a:p>
                      <a:endParaRPr lang="ru-RU" dirty="0" smtClean="0"/>
                    </a:p>
                    <a:p>
                      <a:endParaRPr lang="ru-RU" dirty="0"/>
                    </a:p>
                  </a:txBody>
                  <a:tcPr/>
                </a:tc>
              </a:tr>
              <a:tr h="1215808">
                <a:tc>
                  <a:txBody>
                    <a:bodyPr/>
                    <a:lstStyle/>
                    <a:p>
                      <a:pPr algn="ctr"/>
                      <a:r>
                        <a:rPr lang="ru-RU" dirty="0" smtClean="0">
                          <a:solidFill>
                            <a:srgbClr val="002060"/>
                          </a:solidFill>
                        </a:rPr>
                        <a:t>Театральная</a:t>
                      </a:r>
                    </a:p>
                    <a:p>
                      <a:pPr algn="ctr"/>
                      <a:endParaRPr lang="ru-RU" dirty="0"/>
                    </a:p>
                  </a:txBody>
                  <a:tcPr/>
                </a:tc>
              </a:tr>
            </a:tbl>
          </a:graphicData>
        </a:graphic>
      </p:graphicFrame>
      <p:graphicFrame>
        <p:nvGraphicFramePr>
          <p:cNvPr id="25" name="Таблица 24"/>
          <p:cNvGraphicFramePr>
            <a:graphicFrameLocks noGrp="1"/>
          </p:cNvGraphicFramePr>
          <p:nvPr>
            <p:extLst>
              <p:ext uri="{D42A27DB-BD31-4B8C-83A1-F6EECF244321}">
                <p14:modId xmlns="" xmlns:p14="http://schemas.microsoft.com/office/powerpoint/2010/main" val="2635162279"/>
              </p:ext>
            </p:extLst>
          </p:nvPr>
        </p:nvGraphicFramePr>
        <p:xfrm>
          <a:off x="6683188" y="3793123"/>
          <a:ext cx="4479022" cy="2762973"/>
        </p:xfrm>
        <a:graphic>
          <a:graphicData uri="http://schemas.openxmlformats.org/drawingml/2006/table">
            <a:tbl>
              <a:tblPr firstRow="1" bandRow="1">
                <a:tableStyleId>{16D9F66E-5EB9-4882-86FB-DCBF35E3C3E4}</a:tableStyleId>
              </a:tblPr>
              <a:tblGrid>
                <a:gridCol w="4479022"/>
              </a:tblGrid>
              <a:tr h="1769199">
                <a:tc>
                  <a:txBody>
                    <a:bodyPr/>
                    <a:lstStyle/>
                    <a:p>
                      <a:pPr marL="285750" indent="-285750">
                        <a:buFont typeface="Arial" panose="020B0604020202020204" pitchFamily="34" charset="0"/>
                        <a:buChar char="•"/>
                      </a:pPr>
                      <a:r>
                        <a:rPr lang="ru-RU" sz="2000" dirty="0" smtClean="0">
                          <a:solidFill>
                            <a:srgbClr val="002060"/>
                          </a:solidFill>
                        </a:rPr>
                        <a:t>слушание музыки;</a:t>
                      </a:r>
                    </a:p>
                    <a:p>
                      <a:pPr marL="285750" indent="-285750">
                        <a:buFont typeface="Arial" panose="020B0604020202020204" pitchFamily="34" charset="0"/>
                        <a:buChar char="•"/>
                      </a:pPr>
                      <a:r>
                        <a:rPr lang="ru-RU" sz="2000" dirty="0" smtClean="0">
                          <a:solidFill>
                            <a:srgbClr val="002060"/>
                          </a:solidFill>
                        </a:rPr>
                        <a:t> пение;</a:t>
                      </a:r>
                    </a:p>
                    <a:p>
                      <a:pPr marL="285750" indent="-285750">
                        <a:buFont typeface="Arial" panose="020B0604020202020204" pitchFamily="34" charset="0"/>
                        <a:buChar char="•"/>
                      </a:pPr>
                      <a:r>
                        <a:rPr lang="ru-RU" sz="2000" dirty="0" smtClean="0">
                          <a:solidFill>
                            <a:srgbClr val="002060"/>
                          </a:solidFill>
                        </a:rPr>
                        <a:t> игра на музыкальных инструментах; </a:t>
                      </a:r>
                    </a:p>
                    <a:p>
                      <a:pPr marL="285750" indent="-285750">
                        <a:buFont typeface="Arial" panose="020B0604020202020204" pitchFamily="34" charset="0"/>
                        <a:buChar char="•"/>
                      </a:pPr>
                      <a:r>
                        <a:rPr lang="ru-RU" sz="2000" dirty="0" smtClean="0">
                          <a:solidFill>
                            <a:srgbClr val="002060"/>
                          </a:solidFill>
                        </a:rPr>
                        <a:t>танцевальные движения</a:t>
                      </a:r>
                    </a:p>
                    <a:p>
                      <a:endParaRPr lang="ru-RU" dirty="0"/>
                    </a:p>
                  </a:txBody>
                  <a:tcPr/>
                </a:tc>
              </a:tr>
              <a:tr h="873213">
                <a:tc>
                  <a:txBody>
                    <a:bodyPr/>
                    <a:lstStyle/>
                    <a:p>
                      <a:pPr algn="ctr"/>
                      <a:r>
                        <a:rPr lang="ru-RU" dirty="0" smtClean="0">
                          <a:solidFill>
                            <a:srgbClr val="002060"/>
                          </a:solidFill>
                        </a:rPr>
                        <a:t>Музыкальная</a:t>
                      </a:r>
                    </a:p>
                    <a:p>
                      <a:endParaRPr lang="ru-RU" dirty="0"/>
                    </a:p>
                  </a:txBody>
                  <a:tcPr/>
                </a:tc>
              </a:tr>
            </a:tbl>
          </a:graphicData>
        </a:graphic>
      </p:graphicFrame>
      <p:pic>
        <p:nvPicPr>
          <p:cNvPr id="26" name="Рисунок 25"/>
          <p:cNvPicPr>
            <a:picLocks noChangeAspect="1"/>
          </p:cNvPicPr>
          <p:nvPr/>
        </p:nvPicPr>
        <p:blipFill>
          <a:blip r:embed="rId3" cstate="email"/>
          <a:stretch>
            <a:fillRect/>
          </a:stretch>
        </p:blipFill>
        <p:spPr>
          <a:xfrm>
            <a:off x="340327" y="1917142"/>
            <a:ext cx="1475360" cy="1475360"/>
          </a:xfrm>
          <a:prstGeom prst="rect">
            <a:avLst/>
          </a:prstGeom>
        </p:spPr>
      </p:pic>
      <p:pic>
        <p:nvPicPr>
          <p:cNvPr id="27" name="Рисунок 26"/>
          <p:cNvPicPr>
            <a:picLocks noChangeAspect="1"/>
          </p:cNvPicPr>
          <p:nvPr/>
        </p:nvPicPr>
        <p:blipFill>
          <a:blip r:embed="rId4" cstate="email"/>
          <a:stretch>
            <a:fillRect/>
          </a:stretch>
        </p:blipFill>
        <p:spPr>
          <a:xfrm>
            <a:off x="595373" y="4889449"/>
            <a:ext cx="1444877" cy="1316850"/>
          </a:xfrm>
          <a:prstGeom prst="rect">
            <a:avLst/>
          </a:prstGeom>
        </p:spPr>
      </p:pic>
      <p:pic>
        <p:nvPicPr>
          <p:cNvPr id="28" name="Рисунок 27"/>
          <p:cNvPicPr>
            <a:picLocks noChangeAspect="1"/>
          </p:cNvPicPr>
          <p:nvPr/>
        </p:nvPicPr>
        <p:blipFill>
          <a:blip r:embed="rId5" cstate="email"/>
          <a:stretch>
            <a:fillRect/>
          </a:stretch>
        </p:blipFill>
        <p:spPr>
          <a:xfrm>
            <a:off x="10189552" y="1720225"/>
            <a:ext cx="1487553" cy="1475360"/>
          </a:xfrm>
          <a:prstGeom prst="rect">
            <a:avLst/>
          </a:prstGeom>
        </p:spPr>
      </p:pic>
      <p:pic>
        <p:nvPicPr>
          <p:cNvPr id="29" name="Рисунок 28"/>
          <p:cNvPicPr>
            <a:picLocks noChangeAspect="1"/>
          </p:cNvPicPr>
          <p:nvPr/>
        </p:nvPicPr>
        <p:blipFill>
          <a:blip r:embed="rId6" cstate="email">
            <a:duotone>
              <a:schemeClr val="accent2">
                <a:shade val="45000"/>
                <a:satMod val="135000"/>
              </a:schemeClr>
              <a:prstClr val="white"/>
            </a:duotone>
          </a:blip>
          <a:stretch>
            <a:fillRect/>
          </a:stretch>
        </p:blipFill>
        <p:spPr>
          <a:xfrm>
            <a:off x="10189552" y="4693024"/>
            <a:ext cx="1637070" cy="1513275"/>
          </a:xfrm>
          <a:prstGeom prst="rect">
            <a:avLst/>
          </a:prstGeom>
        </p:spPr>
      </p:pic>
    </p:spTree>
    <p:extLst>
      <p:ext uri="{BB962C8B-B14F-4D97-AF65-F5344CB8AC3E}">
        <p14:creationId xmlns="" xmlns:p14="http://schemas.microsoft.com/office/powerpoint/2010/main" val="3635164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5167" y="0"/>
            <a:ext cx="12192000" cy="6858000"/>
          </a:xfrm>
          <a:prstGeom prst="rect">
            <a:avLst/>
          </a:prstGeom>
        </p:spPr>
      </p:pic>
      <p:sp>
        <p:nvSpPr>
          <p:cNvPr id="5" name="Заголовок 4"/>
          <p:cNvSpPr>
            <a:spLocks noGrp="1"/>
          </p:cNvSpPr>
          <p:nvPr>
            <p:ph type="title"/>
          </p:nvPr>
        </p:nvSpPr>
        <p:spPr>
          <a:xfrm>
            <a:off x="433211" y="107577"/>
            <a:ext cx="11521224" cy="797086"/>
          </a:xfrm>
        </p:spPr>
        <p:txBody>
          <a:bodyPr>
            <a:normAutofit/>
          </a:bodyPr>
          <a:lstStyle/>
          <a:p>
            <a:r>
              <a:rPr lang="ru-RU" sz="2400" b="1" i="1" dirty="0" smtClean="0">
                <a:solidFill>
                  <a:srgbClr val="002060"/>
                </a:solidFill>
                <a:effectLst>
                  <a:glow rad="228600">
                    <a:schemeClr val="accent4">
                      <a:satMod val="175000"/>
                      <a:alpha val="40000"/>
                    </a:schemeClr>
                  </a:glow>
                </a:effectLst>
                <a:latin typeface="+mn-lt"/>
              </a:rPr>
              <a:t> </a:t>
            </a:r>
            <a:r>
              <a:rPr lang="ru-RU" sz="2400" b="1" dirty="0" smtClean="0">
                <a:solidFill>
                  <a:srgbClr val="002060"/>
                </a:solidFill>
                <a:effectLst>
                  <a:glow rad="228600">
                    <a:schemeClr val="accent4">
                      <a:satMod val="175000"/>
                      <a:alpha val="40000"/>
                    </a:schemeClr>
                  </a:glow>
                </a:effectLst>
                <a:latin typeface="+mn-lt"/>
              </a:rPr>
              <a:t>Задачи воспитателя для развития художественно-эстетической деятельности детей</a:t>
            </a:r>
          </a:p>
        </p:txBody>
      </p:sp>
      <p:pic>
        <p:nvPicPr>
          <p:cNvPr id="13" name="Рисунок 12"/>
          <p:cNvPicPr>
            <a:picLocks noChangeAspect="1"/>
          </p:cNvPicPr>
          <p:nvPr/>
        </p:nvPicPr>
        <p:blipFill>
          <a:blip r:embed="rId3" cstate="email">
            <a:duotone>
              <a:prstClr val="black"/>
              <a:srgbClr val="7030A0">
                <a:tint val="45000"/>
                <a:satMod val="400000"/>
              </a:srgbClr>
            </a:duotone>
          </a:blip>
          <a:stretch>
            <a:fillRect/>
          </a:stretch>
        </p:blipFill>
        <p:spPr>
          <a:xfrm>
            <a:off x="433211" y="794487"/>
            <a:ext cx="3391069" cy="2887642"/>
          </a:xfrm>
          <a:prstGeom prst="rect">
            <a:avLst/>
          </a:prstGeom>
        </p:spPr>
      </p:pic>
      <p:pic>
        <p:nvPicPr>
          <p:cNvPr id="15" name="Рисунок 14"/>
          <p:cNvPicPr>
            <a:picLocks noChangeAspect="1"/>
          </p:cNvPicPr>
          <p:nvPr/>
        </p:nvPicPr>
        <p:blipFill>
          <a:blip r:embed="rId4" cstate="email">
            <a:duotone>
              <a:prstClr val="black"/>
              <a:srgbClr val="7030A0">
                <a:tint val="45000"/>
                <a:satMod val="400000"/>
              </a:srgbClr>
            </a:duotone>
          </a:blip>
          <a:stretch>
            <a:fillRect/>
          </a:stretch>
        </p:blipFill>
        <p:spPr>
          <a:xfrm>
            <a:off x="4381787" y="1708539"/>
            <a:ext cx="3624071" cy="3685886"/>
          </a:xfrm>
          <a:prstGeom prst="rect">
            <a:avLst/>
          </a:prstGeom>
        </p:spPr>
      </p:pic>
      <p:pic>
        <p:nvPicPr>
          <p:cNvPr id="16" name="Рисунок 15"/>
          <p:cNvPicPr>
            <a:picLocks noChangeAspect="1"/>
          </p:cNvPicPr>
          <p:nvPr/>
        </p:nvPicPr>
        <p:blipFill>
          <a:blip r:embed="rId5" cstate="email">
            <a:duotone>
              <a:prstClr val="black"/>
              <a:srgbClr val="7030A0">
                <a:tint val="45000"/>
                <a:satMod val="400000"/>
              </a:srgbClr>
            </a:duotone>
          </a:blip>
          <a:stretch>
            <a:fillRect/>
          </a:stretch>
        </p:blipFill>
        <p:spPr>
          <a:xfrm>
            <a:off x="1403758" y="3682129"/>
            <a:ext cx="3200677" cy="2852300"/>
          </a:xfrm>
          <a:prstGeom prst="rect">
            <a:avLst/>
          </a:prstGeom>
        </p:spPr>
      </p:pic>
      <p:pic>
        <p:nvPicPr>
          <p:cNvPr id="17" name="Рисунок 16"/>
          <p:cNvPicPr>
            <a:picLocks noChangeAspect="1"/>
          </p:cNvPicPr>
          <p:nvPr/>
        </p:nvPicPr>
        <p:blipFill>
          <a:blip r:embed="rId6" cstate="email">
            <a:duotone>
              <a:prstClr val="black"/>
              <a:srgbClr val="7030A0">
                <a:tint val="45000"/>
                <a:satMod val="400000"/>
              </a:srgbClr>
            </a:duotone>
          </a:blip>
          <a:stretch>
            <a:fillRect/>
          </a:stretch>
        </p:blipFill>
        <p:spPr>
          <a:xfrm>
            <a:off x="8209094" y="642498"/>
            <a:ext cx="3610871" cy="3039631"/>
          </a:xfrm>
          <a:prstGeom prst="rect">
            <a:avLst/>
          </a:prstGeom>
        </p:spPr>
      </p:pic>
      <p:pic>
        <p:nvPicPr>
          <p:cNvPr id="18" name="Рисунок 17"/>
          <p:cNvPicPr>
            <a:picLocks noChangeAspect="1"/>
          </p:cNvPicPr>
          <p:nvPr/>
        </p:nvPicPr>
        <p:blipFill>
          <a:blip r:embed="rId7" cstate="email">
            <a:duotone>
              <a:prstClr val="black"/>
              <a:srgbClr val="7030A0">
                <a:tint val="45000"/>
                <a:satMod val="400000"/>
              </a:srgbClr>
            </a:duotone>
          </a:blip>
          <a:stretch>
            <a:fillRect/>
          </a:stretch>
        </p:blipFill>
        <p:spPr>
          <a:xfrm>
            <a:off x="7582464" y="3919065"/>
            <a:ext cx="3487421" cy="2950720"/>
          </a:xfrm>
          <a:prstGeom prst="rect">
            <a:avLst/>
          </a:prstGeom>
        </p:spPr>
      </p:pic>
    </p:spTree>
    <p:extLst>
      <p:ext uri="{BB962C8B-B14F-4D97-AF65-F5344CB8AC3E}">
        <p14:creationId xmlns="" xmlns:p14="http://schemas.microsoft.com/office/powerpoint/2010/main" val="297911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5167" y="0"/>
            <a:ext cx="12192000" cy="6858000"/>
          </a:xfrm>
          <a:prstGeom prst="rect">
            <a:avLst/>
          </a:prstGeom>
        </p:spPr>
      </p:pic>
      <p:sp>
        <p:nvSpPr>
          <p:cNvPr id="5" name="Заголовок 4"/>
          <p:cNvSpPr>
            <a:spLocks noGrp="1"/>
          </p:cNvSpPr>
          <p:nvPr>
            <p:ph type="ctrTitle"/>
          </p:nvPr>
        </p:nvSpPr>
        <p:spPr>
          <a:xfrm>
            <a:off x="591671" y="161366"/>
            <a:ext cx="10690411" cy="524434"/>
          </a:xfrm>
        </p:spPr>
        <p:txBody>
          <a:bodyPr>
            <a:normAutofit/>
          </a:bodyPr>
          <a:lstStyle/>
          <a:p>
            <a:r>
              <a:rPr lang="ru-RU" sz="2400" b="1" i="1" dirty="0" smtClean="0">
                <a:solidFill>
                  <a:srgbClr val="002060"/>
                </a:solidFill>
                <a:effectLst>
                  <a:glow rad="228600">
                    <a:schemeClr val="accent4">
                      <a:satMod val="175000"/>
                      <a:alpha val="40000"/>
                    </a:schemeClr>
                  </a:glow>
                </a:effectLst>
                <a:latin typeface="+mn-lt"/>
              </a:rPr>
              <a:t> </a:t>
            </a:r>
            <a:r>
              <a:rPr lang="ru-RU" sz="2400" b="1" dirty="0" smtClean="0">
                <a:solidFill>
                  <a:srgbClr val="002060"/>
                </a:solidFill>
                <a:effectLst>
                  <a:glow rad="228600">
                    <a:schemeClr val="accent4">
                      <a:satMod val="175000"/>
                      <a:alpha val="40000"/>
                    </a:schemeClr>
                  </a:glow>
                </a:effectLst>
                <a:latin typeface="+mn-lt"/>
              </a:rPr>
              <a:t>Задачи  художественно-эстетического воспитания</a:t>
            </a:r>
          </a:p>
        </p:txBody>
      </p:sp>
      <p:sp>
        <p:nvSpPr>
          <p:cNvPr id="2" name="Подзаголовок 1"/>
          <p:cNvSpPr>
            <a:spLocks noGrp="1"/>
          </p:cNvSpPr>
          <p:nvPr>
            <p:ph type="subTitle" idx="1"/>
          </p:nvPr>
        </p:nvSpPr>
        <p:spPr>
          <a:xfrm>
            <a:off x="322729" y="685801"/>
            <a:ext cx="11470342" cy="6078070"/>
          </a:xfrm>
        </p:spPr>
        <p:txBody>
          <a:bodyPr/>
          <a:lstStyle/>
          <a:p>
            <a:pPr marL="342900" indent="-342900" algn="just">
              <a:buFont typeface="Wingdings" panose="05000000000000000000" pitchFamily="2" charset="2"/>
              <a:buChar char="Ø"/>
            </a:pPr>
            <a:r>
              <a:rPr lang="ru-RU" sz="2000" b="1" dirty="0" smtClean="0">
                <a:solidFill>
                  <a:srgbClr val="002060"/>
                </a:solidFill>
              </a:rPr>
              <a:t>обогащать сенсорный опыт за счет действий с предметами и народными игрушками;</a:t>
            </a:r>
          </a:p>
          <a:p>
            <a:pPr marL="342900" indent="-342900" algn="just">
              <a:buFont typeface="Wingdings" panose="05000000000000000000" pitchFamily="2" charset="2"/>
              <a:buChar char="Ø"/>
            </a:pPr>
            <a:r>
              <a:rPr lang="ru-RU" sz="2000" b="1" dirty="0" smtClean="0">
                <a:solidFill>
                  <a:srgbClr val="002060"/>
                </a:solidFill>
              </a:rPr>
              <a:t>давать возможность наблюдать за процессом рисования, лепки взрослого, вызывать к ним интерес, подражать изобразительным действиям взрослого, вызывать эмоциональную реакцию на цвета красок, объемную форму лепки;</a:t>
            </a:r>
          </a:p>
          <a:p>
            <a:pPr marL="342900" indent="-342900" algn="just">
              <a:buFont typeface="Wingdings" panose="05000000000000000000" pitchFamily="2" charset="2"/>
              <a:buChar char="Ø"/>
            </a:pPr>
            <a:r>
              <a:rPr lang="ru-RU" sz="2000" b="1" dirty="0" smtClean="0">
                <a:solidFill>
                  <a:srgbClr val="002060"/>
                </a:solidFill>
              </a:rPr>
              <a:t>поощрять желание рисовать красками, карандашами, фломастерами, предоставлять возможности ритмично заполнять лист бумаги яркими пятнами, мазками, линиями;</a:t>
            </a:r>
          </a:p>
          <a:p>
            <a:pPr marL="342900" indent="-342900" algn="just">
              <a:buFont typeface="Wingdings" panose="05000000000000000000" pitchFamily="2" charset="2"/>
              <a:buChar char="Ø"/>
            </a:pPr>
            <a:r>
              <a:rPr lang="ru-RU" sz="2000" b="1" dirty="0" smtClean="0">
                <a:solidFill>
                  <a:srgbClr val="002060"/>
                </a:solidFill>
              </a:rPr>
              <a:t>поощрять желание рисовать красками, карандашами, фломастерами, предоставлять возможности ритмично заполнять лист бумаги яркими пятнами, мазками, линиями;</a:t>
            </a:r>
          </a:p>
          <a:p>
            <a:pPr algn="just"/>
            <a:endParaRPr lang="ru-RU" dirty="0" smtClean="0"/>
          </a:p>
          <a:p>
            <a:r>
              <a:rPr lang="ru-RU" b="1" u="sng" dirty="0" smtClean="0">
                <a:solidFill>
                  <a:srgbClr val="FF0000"/>
                </a:solidFill>
                <a:effectLst>
                  <a:glow rad="228600">
                    <a:schemeClr val="accent4">
                      <a:satMod val="175000"/>
                      <a:alpha val="40000"/>
                    </a:schemeClr>
                  </a:glow>
                </a:effectLst>
              </a:rPr>
              <a:t>«Применение арт-методик для успешного развития личности ребенка</a:t>
            </a:r>
          </a:p>
          <a:p>
            <a:r>
              <a:rPr lang="ru-RU" b="1" u="sng" dirty="0" smtClean="0">
                <a:solidFill>
                  <a:srgbClr val="FF0000"/>
                </a:solidFill>
                <a:effectLst>
                  <a:glow rad="228600">
                    <a:schemeClr val="accent4">
                      <a:satMod val="175000"/>
                      <a:alpha val="40000"/>
                    </a:schemeClr>
                  </a:glow>
                </a:effectLst>
              </a:rPr>
              <a:t> раннего возраста»</a:t>
            </a:r>
          </a:p>
          <a:p>
            <a:pPr algn="just"/>
            <a:endParaRPr lang="ru-RU" dirty="0"/>
          </a:p>
        </p:txBody>
      </p:sp>
      <p:pic>
        <p:nvPicPr>
          <p:cNvPr id="3" name="Рисунок 2"/>
          <p:cNvPicPr>
            <a:picLocks noChangeAspect="1"/>
          </p:cNvPicPr>
          <p:nvPr/>
        </p:nvPicPr>
        <p:blipFill>
          <a:blip r:embed="rId3" cstate="email"/>
          <a:stretch>
            <a:fillRect/>
          </a:stretch>
        </p:blipFill>
        <p:spPr>
          <a:xfrm>
            <a:off x="2973695" y="4483837"/>
            <a:ext cx="1517622" cy="2280034"/>
          </a:xfrm>
          <a:prstGeom prst="rect">
            <a:avLst/>
          </a:prstGeom>
        </p:spPr>
      </p:pic>
      <p:pic>
        <p:nvPicPr>
          <p:cNvPr id="6" name="Рисунок 5"/>
          <p:cNvPicPr>
            <a:picLocks noChangeAspect="1"/>
          </p:cNvPicPr>
          <p:nvPr/>
        </p:nvPicPr>
        <p:blipFill>
          <a:blip r:embed="rId4" cstate="email"/>
          <a:stretch>
            <a:fillRect/>
          </a:stretch>
        </p:blipFill>
        <p:spPr>
          <a:xfrm>
            <a:off x="7554666" y="4422804"/>
            <a:ext cx="1627773" cy="2341067"/>
          </a:xfrm>
          <a:prstGeom prst="rect">
            <a:avLst/>
          </a:prstGeom>
        </p:spPr>
      </p:pic>
    </p:spTree>
    <p:extLst>
      <p:ext uri="{BB962C8B-B14F-4D97-AF65-F5344CB8AC3E}">
        <p14:creationId xmlns="" xmlns:p14="http://schemas.microsoft.com/office/powerpoint/2010/main" val="218195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91146" y="58347"/>
            <a:ext cx="11809708" cy="878387"/>
          </a:xfrm>
        </p:spPr>
        <p:txBody>
          <a:bodyPr>
            <a:normAutofit/>
          </a:bodyPr>
          <a:lstStyle/>
          <a:p>
            <a:r>
              <a:rPr lang="ru-RU" sz="2800" b="1" dirty="0" smtClean="0">
                <a:solidFill>
                  <a:srgbClr val="FF0000"/>
                </a:solidFill>
                <a:effectLst>
                  <a:glow rad="228600">
                    <a:schemeClr val="accent4">
                      <a:satMod val="175000"/>
                      <a:alpha val="40000"/>
                    </a:schemeClr>
                  </a:glow>
                </a:effectLst>
                <a:latin typeface="+mn-lt"/>
              </a:rPr>
              <a:t>А.</a:t>
            </a:r>
            <a:r>
              <a:rPr lang="ru-RU" sz="2800" b="1" dirty="0" smtClean="0">
                <a:solidFill>
                  <a:srgbClr val="002060"/>
                </a:solidFill>
                <a:effectLst>
                  <a:glow rad="228600">
                    <a:schemeClr val="accent4">
                      <a:satMod val="175000"/>
                      <a:alpha val="40000"/>
                    </a:schemeClr>
                  </a:glow>
                </a:effectLst>
                <a:latin typeface="+mn-lt"/>
              </a:rPr>
              <a:t> </a:t>
            </a:r>
            <a:r>
              <a:rPr lang="ru-RU" sz="2800" b="1" dirty="0" smtClean="0">
                <a:solidFill>
                  <a:srgbClr val="FF0000"/>
                </a:solidFill>
                <a:effectLst>
                  <a:glow rad="228600">
                    <a:schemeClr val="accent4">
                      <a:satMod val="175000"/>
                      <a:alpha val="40000"/>
                    </a:schemeClr>
                  </a:glow>
                </a:effectLst>
                <a:latin typeface="+mn-lt"/>
              </a:rPr>
              <a:t>Б. Теплова      </a:t>
            </a:r>
            <a:br>
              <a:rPr lang="ru-RU" sz="2800" b="1" dirty="0" smtClean="0">
                <a:solidFill>
                  <a:srgbClr val="FF0000"/>
                </a:solidFill>
                <a:effectLst>
                  <a:glow rad="228600">
                    <a:schemeClr val="accent4">
                      <a:satMod val="175000"/>
                      <a:alpha val="40000"/>
                    </a:schemeClr>
                  </a:glow>
                </a:effectLst>
                <a:latin typeface="+mn-lt"/>
              </a:rPr>
            </a:br>
            <a:r>
              <a:rPr lang="ru-RU" sz="2800" b="1" dirty="0" smtClean="0">
                <a:solidFill>
                  <a:srgbClr val="FF0000"/>
                </a:solidFill>
                <a:effectLst>
                  <a:glow rad="228600">
                    <a:schemeClr val="accent4">
                      <a:satMod val="175000"/>
                      <a:alpha val="40000"/>
                    </a:schemeClr>
                  </a:glow>
                </a:effectLst>
                <a:latin typeface="+mn-lt"/>
              </a:rPr>
              <a:t> Арт-методика «Тряпичная кукла Пеленашка»</a:t>
            </a:r>
            <a:endParaRPr lang="ru-RU" sz="5400" b="1" dirty="0">
              <a:solidFill>
                <a:srgbClr val="FF0000"/>
              </a:solidFill>
              <a:latin typeface="+mn-lt"/>
            </a:endParaRPr>
          </a:p>
        </p:txBody>
      </p:sp>
      <p:sp>
        <p:nvSpPr>
          <p:cNvPr id="6" name="Подзаголовок 5"/>
          <p:cNvSpPr>
            <a:spLocks noGrp="1"/>
          </p:cNvSpPr>
          <p:nvPr>
            <p:ph type="subTitle" idx="1"/>
          </p:nvPr>
        </p:nvSpPr>
        <p:spPr>
          <a:xfrm>
            <a:off x="185981" y="1048871"/>
            <a:ext cx="11714666" cy="5809128"/>
          </a:xfrm>
        </p:spPr>
        <p:txBody>
          <a:bodyPr>
            <a:normAutofit lnSpcReduction="10000"/>
          </a:bodyPr>
          <a:lstStyle/>
          <a:p>
            <a:pPr marL="93663" indent="-93663" algn="just">
              <a:lnSpc>
                <a:spcPct val="110000"/>
              </a:lnSpc>
              <a:spcBef>
                <a:spcPts val="600"/>
              </a:spcBef>
            </a:pPr>
            <a:r>
              <a:rPr lang="ru-RU" sz="2000" b="1" i="1" dirty="0" smtClean="0">
                <a:solidFill>
                  <a:srgbClr val="002060"/>
                </a:solidFill>
              </a:rPr>
              <a:t>  </a:t>
            </a:r>
            <a:r>
              <a:rPr lang="ru-RU" sz="2000" b="1" i="1" u="sng" dirty="0" smtClean="0">
                <a:solidFill>
                  <a:srgbClr val="002060"/>
                </a:solidFill>
              </a:rPr>
              <a:t>Цель методики: </a:t>
            </a:r>
            <a:r>
              <a:rPr lang="ru-RU" sz="2000" b="1" dirty="0" smtClean="0">
                <a:solidFill>
                  <a:srgbClr val="002060"/>
                </a:solidFill>
              </a:rPr>
              <a:t>создание условий для получения детьми 2-4 лет начального опыта проживания ценностей и смыслов материнства (родительства) в игре с традиционной игрушкой «пеленашкой», созданной педагогом совместно с детьми. Игрушка «пеленашка» создаёт условия для становления начал знаково – символического мышления у ребенка. Малыш укачивает, прижимая к груди, через механизм замещения переводит физическое представление о заботе в психологическое знание о заботе и любви как ценности.                                                        </a:t>
            </a:r>
          </a:p>
          <a:p>
            <a:pPr marL="93663" indent="-93663" algn="just">
              <a:lnSpc>
                <a:spcPct val="100000"/>
              </a:lnSpc>
              <a:spcBef>
                <a:spcPts val="600"/>
              </a:spcBef>
            </a:pPr>
            <a:r>
              <a:rPr lang="ru-RU" sz="2000" b="1" i="1" u="sng" dirty="0" smtClean="0">
                <a:solidFill>
                  <a:srgbClr val="002060"/>
                </a:solidFill>
              </a:rPr>
              <a:t>Содержание совместной деятельности:</a:t>
            </a:r>
          </a:p>
          <a:p>
            <a:pPr marL="457200" indent="-457200" algn="just">
              <a:lnSpc>
                <a:spcPct val="100000"/>
              </a:lnSpc>
              <a:spcBef>
                <a:spcPts val="600"/>
              </a:spcBef>
              <a:buFont typeface="+mj-lt"/>
              <a:buAutoNum type="arabicPeriod"/>
            </a:pPr>
            <a:r>
              <a:rPr lang="ru-RU" sz="2000" b="1" dirty="0" smtClean="0">
                <a:solidFill>
                  <a:srgbClr val="002060"/>
                </a:solidFill>
              </a:rPr>
              <a:t>Создание игрушки</a:t>
            </a:r>
          </a:p>
          <a:p>
            <a:pPr marL="457200" indent="-457200" algn="just">
              <a:lnSpc>
                <a:spcPct val="100000"/>
              </a:lnSpc>
              <a:spcBef>
                <a:spcPts val="600"/>
              </a:spcBef>
              <a:buFont typeface="+mj-lt"/>
              <a:buAutoNum type="arabicPeriod"/>
            </a:pPr>
            <a:r>
              <a:rPr lang="ru-RU" sz="2000" b="1" dirty="0" smtClean="0">
                <a:solidFill>
                  <a:srgbClr val="002060"/>
                </a:solidFill>
              </a:rPr>
              <a:t>Инициация игры</a:t>
            </a:r>
          </a:p>
          <a:p>
            <a:pPr marL="457200" indent="-457200" algn="just">
              <a:lnSpc>
                <a:spcPct val="100000"/>
              </a:lnSpc>
              <a:spcBef>
                <a:spcPts val="600"/>
              </a:spcBef>
              <a:buFont typeface="+mj-lt"/>
              <a:buAutoNum type="arabicPeriod"/>
            </a:pPr>
            <a:r>
              <a:rPr lang="ru-RU" sz="2000" b="1" dirty="0" smtClean="0">
                <a:solidFill>
                  <a:srgbClr val="002060"/>
                </a:solidFill>
              </a:rPr>
              <a:t>Разучивание колыбельной</a:t>
            </a:r>
          </a:p>
          <a:p>
            <a:pPr marL="457200" indent="-457200" algn="just">
              <a:lnSpc>
                <a:spcPct val="100000"/>
              </a:lnSpc>
              <a:spcBef>
                <a:spcPts val="600"/>
              </a:spcBef>
              <a:buFont typeface="+mj-lt"/>
              <a:buAutoNum type="arabicPeriod"/>
            </a:pPr>
            <a:r>
              <a:rPr lang="ru-RU" sz="2000" b="1" dirty="0" smtClean="0">
                <a:solidFill>
                  <a:srgbClr val="002060"/>
                </a:solidFill>
              </a:rPr>
              <a:t>Изготовление колыбельки для «пеленашки»</a:t>
            </a: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Дайн Г.Л., Дайн М.Б. «Русская тряпичная кукла. Культура, традиции, технология»</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Теплова А.Б. «Современный мир детей в пространстве взрослых» </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Осорина М.В. «Секретный мир детей в пространстве взрослых»5-е издание</a:t>
            </a:r>
          </a:p>
          <a:p>
            <a:pPr marL="342900" indent="-342900" algn="just">
              <a:lnSpc>
                <a:spcPct val="100000"/>
              </a:lnSpc>
              <a:spcBef>
                <a:spcPts val="600"/>
              </a:spcBef>
              <a:buFont typeface="Wingdings" panose="05000000000000000000" pitchFamily="2" charset="2"/>
              <a:buChar char="ü"/>
            </a:pPr>
            <a:r>
              <a:rPr lang="ru-RU" sz="2000" b="1" dirty="0" smtClean="0">
                <a:solidFill>
                  <a:srgbClr val="002060"/>
                </a:solidFill>
              </a:rPr>
              <a:t>Теплова А.Б «Формирование представлений о телесности ребенка в игровом воздействии с воспитывающим взрослым»</a:t>
            </a: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pic>
        <p:nvPicPr>
          <p:cNvPr id="8" name="Рисунок 7"/>
          <p:cNvPicPr>
            <a:picLocks noChangeAspect="1"/>
          </p:cNvPicPr>
          <p:nvPr/>
        </p:nvPicPr>
        <p:blipFill>
          <a:blip r:embed="rId3" cstate="email"/>
          <a:stretch>
            <a:fillRect/>
          </a:stretch>
        </p:blipFill>
        <p:spPr>
          <a:xfrm>
            <a:off x="9063317" y="2629014"/>
            <a:ext cx="2837330" cy="2312894"/>
          </a:xfrm>
          <a:prstGeom prst="rect">
            <a:avLst/>
          </a:prstGeom>
          <a:ln>
            <a:noFill/>
          </a:ln>
          <a:effectLst>
            <a:softEdge rad="112500"/>
          </a:effectLst>
        </p:spPr>
      </p:pic>
      <p:pic>
        <p:nvPicPr>
          <p:cNvPr id="9" name="Рисунок 8"/>
          <p:cNvPicPr>
            <a:picLocks noChangeAspect="1"/>
          </p:cNvPicPr>
          <p:nvPr/>
        </p:nvPicPr>
        <p:blipFill>
          <a:blip r:embed="rId4" cstate="email"/>
          <a:stretch>
            <a:fillRect/>
          </a:stretch>
        </p:blipFill>
        <p:spPr>
          <a:xfrm>
            <a:off x="5728446" y="2629014"/>
            <a:ext cx="3334871" cy="2312894"/>
          </a:xfrm>
          <a:prstGeom prst="rect">
            <a:avLst/>
          </a:prstGeom>
          <a:ln>
            <a:noFill/>
          </a:ln>
          <a:effectLst>
            <a:softEdge rad="112500"/>
          </a:effectLst>
        </p:spPr>
      </p:pic>
    </p:spTree>
    <p:extLst>
      <p:ext uri="{BB962C8B-B14F-4D97-AF65-F5344CB8AC3E}">
        <p14:creationId xmlns="" xmlns:p14="http://schemas.microsoft.com/office/powerpoint/2010/main" val="2475723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stretch>
            <a:fillRect/>
          </a:stretch>
        </p:blipFill>
        <p:spPr>
          <a:xfrm flipH="1">
            <a:off x="0" y="0"/>
            <a:ext cx="12192000" cy="6858000"/>
          </a:xfrm>
          <a:prstGeom prst="rect">
            <a:avLst/>
          </a:prstGeom>
        </p:spPr>
      </p:pic>
      <p:sp>
        <p:nvSpPr>
          <p:cNvPr id="5" name="Заголовок 4"/>
          <p:cNvSpPr>
            <a:spLocks noGrp="1"/>
          </p:cNvSpPr>
          <p:nvPr>
            <p:ph type="ctrTitle"/>
          </p:nvPr>
        </p:nvSpPr>
        <p:spPr>
          <a:xfrm>
            <a:off x="185980" y="121026"/>
            <a:ext cx="11809708" cy="403410"/>
          </a:xfrm>
        </p:spPr>
        <p:txBody>
          <a:bodyPr>
            <a:normAutofit fontScale="90000"/>
          </a:bodyPr>
          <a:lstStyle/>
          <a:p>
            <a:r>
              <a:rPr lang="ru-RU" sz="2800" b="1" dirty="0" smtClean="0">
                <a:solidFill>
                  <a:srgbClr val="FF0000"/>
                </a:solidFill>
                <a:effectLst>
                  <a:glow rad="228600">
                    <a:schemeClr val="accent4">
                      <a:satMod val="175000"/>
                      <a:alpha val="40000"/>
                    </a:schemeClr>
                  </a:glow>
                </a:effectLst>
                <a:latin typeface="+mn-lt"/>
              </a:rPr>
              <a:t>Л.В.Суздальцева Арт-методика «Фольклор нас учит говорить»</a:t>
            </a:r>
          </a:p>
        </p:txBody>
      </p:sp>
      <p:sp>
        <p:nvSpPr>
          <p:cNvPr id="6" name="Подзаголовок 5"/>
          <p:cNvSpPr>
            <a:spLocks noGrp="1"/>
          </p:cNvSpPr>
          <p:nvPr>
            <p:ph type="subTitle" idx="1"/>
          </p:nvPr>
        </p:nvSpPr>
        <p:spPr>
          <a:xfrm>
            <a:off x="185981" y="524436"/>
            <a:ext cx="11714666" cy="6333563"/>
          </a:xfrm>
        </p:spPr>
        <p:txBody>
          <a:bodyPr>
            <a:normAutofit/>
          </a:bodyPr>
          <a:lstStyle/>
          <a:p>
            <a:pPr marL="93663" indent="-93663" algn="just">
              <a:lnSpc>
                <a:spcPct val="110000"/>
              </a:lnSpc>
              <a:spcBef>
                <a:spcPts val="600"/>
              </a:spcBef>
            </a:pPr>
            <a:r>
              <a:rPr lang="ru-RU" sz="2000" b="1" i="1" u="sng" dirty="0" smtClean="0">
                <a:solidFill>
                  <a:srgbClr val="002060"/>
                </a:solidFill>
              </a:rPr>
              <a:t>Цель методики: </a:t>
            </a:r>
            <a:r>
              <a:rPr lang="ru-RU" sz="2000" b="1" dirty="0" smtClean="0">
                <a:solidFill>
                  <a:srgbClr val="002060"/>
                </a:solidFill>
              </a:rPr>
              <a:t>помочь родителям и педагогам выявить значение фольклорных произведений разных жанров для развития речи детей младенческого и раннего возраста. Речевая функция столь важна для ребенка, что овладение ею можно считать одной из ведущих линий развития в первые годы жизни. Малые фольклорные жанры дают образцы ритмичной речи, знакомят детей с красочностью и образностью родного языка. Потешки, песенки, прибаутки воспитывают у детей дружелюбие, доброжелательность, чувство сопереживания, помогают в формировании культурно – гигиенических навыков и навыков самообслуживания.</a:t>
            </a:r>
          </a:p>
          <a:p>
            <a:pPr marL="93663" indent="-93663" algn="just">
              <a:lnSpc>
                <a:spcPct val="100000"/>
              </a:lnSpc>
              <a:spcBef>
                <a:spcPts val="600"/>
              </a:spcBef>
            </a:pPr>
            <a:r>
              <a:rPr lang="ru-RU" sz="2000" b="1" i="1" u="sng" dirty="0" smtClean="0">
                <a:solidFill>
                  <a:srgbClr val="002060"/>
                </a:solidFill>
              </a:rPr>
              <a:t>Поэтапное усвоение малых фольклорных форм</a:t>
            </a:r>
          </a:p>
          <a:p>
            <a:pPr marL="216000" indent="-457200" algn="just">
              <a:lnSpc>
                <a:spcPct val="100000"/>
              </a:lnSpc>
              <a:spcBef>
                <a:spcPts val="600"/>
              </a:spcBef>
              <a:buFont typeface="+mj-lt"/>
              <a:buAutoNum type="arabicPeriod"/>
            </a:pPr>
            <a:r>
              <a:rPr lang="ru-RU" sz="2000" b="1" dirty="0" smtClean="0">
                <a:solidFill>
                  <a:srgbClr val="002060"/>
                </a:solidFill>
              </a:rPr>
              <a:t>Первичное понимание предъявляемого материала</a:t>
            </a:r>
          </a:p>
          <a:p>
            <a:pPr marL="216000" indent="-457200" algn="just">
              <a:lnSpc>
                <a:spcPct val="100000"/>
              </a:lnSpc>
              <a:spcBef>
                <a:spcPts val="600"/>
              </a:spcBef>
              <a:buFont typeface="+mj-lt"/>
              <a:buAutoNum type="arabicPeriod"/>
            </a:pPr>
            <a:r>
              <a:rPr lang="ru-RU" sz="2000" b="1" dirty="0" smtClean="0">
                <a:solidFill>
                  <a:srgbClr val="002060"/>
                </a:solidFill>
              </a:rPr>
              <a:t>Выполнение аналитических и синтетических упражнений на ограниченном фольклорном материале</a:t>
            </a:r>
          </a:p>
          <a:p>
            <a:pPr marL="216000" indent="-457200" algn="just">
              <a:lnSpc>
                <a:spcPct val="100000"/>
              </a:lnSpc>
              <a:spcBef>
                <a:spcPts val="600"/>
              </a:spcBef>
              <a:buFont typeface="+mj-lt"/>
              <a:buAutoNum type="arabicPeriod"/>
            </a:pPr>
            <a:r>
              <a:rPr lang="ru-RU" sz="2000" b="1" dirty="0" smtClean="0">
                <a:solidFill>
                  <a:srgbClr val="002060"/>
                </a:solidFill>
              </a:rPr>
              <a:t>Заучивание или повторение текстов</a:t>
            </a:r>
          </a:p>
          <a:p>
            <a:pPr marL="216000" indent="-457200" algn="just">
              <a:lnSpc>
                <a:spcPct val="100000"/>
              </a:lnSpc>
              <a:spcBef>
                <a:spcPts val="600"/>
              </a:spcBef>
              <a:buFont typeface="+mj-lt"/>
              <a:buAutoNum type="arabicPeriod"/>
            </a:pPr>
            <a:r>
              <a:rPr lang="ru-RU" sz="2000" b="1" dirty="0" smtClean="0">
                <a:solidFill>
                  <a:srgbClr val="002060"/>
                </a:solidFill>
              </a:rPr>
              <a:t>Последующее использование усвоенного фольклорного материала в игровой, речевой деятельности, режимных моментах по темам «Одежда», «Обувь», «Игрушки», «Мебель», «Предметы личной гигиены», и т.д.</a:t>
            </a:r>
          </a:p>
          <a:p>
            <a:pPr algn="just">
              <a:lnSpc>
                <a:spcPct val="100000"/>
              </a:lnSpc>
              <a:spcBef>
                <a:spcPts val="600"/>
              </a:spcBef>
            </a:pPr>
            <a:r>
              <a:rPr lang="ru-RU" sz="2000" b="1" i="1" u="sng" dirty="0" smtClean="0">
                <a:solidFill>
                  <a:srgbClr val="002060"/>
                </a:solidFill>
              </a:rPr>
              <a:t>Литература:</a:t>
            </a:r>
          </a:p>
          <a:p>
            <a:pPr marL="342900" indent="-342900" algn="just">
              <a:lnSpc>
                <a:spcPct val="100000"/>
              </a:lnSpc>
              <a:spcBef>
                <a:spcPts val="600"/>
              </a:spcBef>
              <a:buFont typeface="Wingdings" panose="05000000000000000000" pitchFamily="2" charset="2"/>
              <a:buChar char="ü"/>
            </a:pPr>
            <a:r>
              <a:rPr lang="ru-RU" sz="1800" b="1" dirty="0" smtClean="0">
                <a:solidFill>
                  <a:srgbClr val="002060"/>
                </a:solidFill>
              </a:rPr>
              <a:t>Григорьева Г.Г. «Играем с малышами», Иванова . «Водичка, водичка, умой мое личико», Янушко Е.А. « Развитие речи у детей раннего возраста»</a:t>
            </a:r>
          </a:p>
          <a:p>
            <a:pPr marL="342900" indent="-342900" algn="just">
              <a:lnSpc>
                <a:spcPct val="100000"/>
              </a:lnSpc>
              <a:spcBef>
                <a:spcPts val="600"/>
              </a:spcBef>
              <a:buFont typeface="Wingdings" panose="05000000000000000000" pitchFamily="2" charset="2"/>
              <a:buChar char="ü"/>
            </a:pPr>
            <a:endParaRPr lang="ru-RU" sz="2000" b="1" dirty="0" smtClean="0">
              <a:solidFill>
                <a:srgbClr val="002060"/>
              </a:solidFill>
            </a:endParaRPr>
          </a:p>
          <a:p>
            <a:pPr algn="just">
              <a:lnSpc>
                <a:spcPct val="100000"/>
              </a:lnSpc>
              <a:spcBef>
                <a:spcPts val="600"/>
              </a:spcBef>
            </a:pPr>
            <a:endParaRPr lang="ru-RU" sz="2000" b="1" i="1" u="sng" dirty="0" smtClean="0">
              <a:solidFill>
                <a:srgbClr val="7030A0"/>
              </a:solidFill>
            </a:endParaRPr>
          </a:p>
          <a:p>
            <a:pPr algn="just">
              <a:lnSpc>
                <a:spcPct val="100000"/>
              </a:lnSpc>
              <a:spcBef>
                <a:spcPts val="600"/>
              </a:spcBef>
            </a:pPr>
            <a:endParaRPr lang="ru-RU" sz="2000" b="1" dirty="0" smtClean="0">
              <a:solidFill>
                <a:srgbClr val="7030A0"/>
              </a:solidFill>
            </a:endParaRPr>
          </a:p>
          <a:p>
            <a:pPr algn="just">
              <a:lnSpc>
                <a:spcPct val="100000"/>
              </a:lnSpc>
              <a:spcBef>
                <a:spcPts val="600"/>
              </a:spcBef>
            </a:pPr>
            <a:endParaRPr lang="ru-RU" sz="2000" b="1" i="1" dirty="0">
              <a:solidFill>
                <a:srgbClr val="7030A0"/>
              </a:solidFill>
            </a:endParaRPr>
          </a:p>
        </p:txBody>
      </p:sp>
    </p:spTree>
    <p:extLst>
      <p:ext uri="{BB962C8B-B14F-4D97-AF65-F5344CB8AC3E}">
        <p14:creationId xmlns="" xmlns:p14="http://schemas.microsoft.com/office/powerpoint/2010/main" val="1487335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2164</Words>
  <Application>Microsoft Office PowerPoint</Application>
  <PresentationFormat>Произвольный</PresentationFormat>
  <Paragraphs>203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Мастер-класс  «Использование современных образовательных технологий и методик в работе с детьми раннего возраста»  </vt:lpstr>
      <vt:lpstr>Арт-методики  для развития малышей  (Образовательная программа «Теремок»)</vt:lpstr>
      <vt:lpstr>«Никто не знает, каковы его силы,  пока их не использует» И. Гете</vt:lpstr>
      <vt:lpstr> «Дети должны жить в мире красоты, игры, сказки, музыки, рисунка, фантазии и творчества» (В. А. Сухомлинский)</vt:lpstr>
      <vt:lpstr> Виды художественной детской деятельности</vt:lpstr>
      <vt:lpstr> Задачи воспитателя для развития художественно-эстетической деятельности детей</vt:lpstr>
      <vt:lpstr> Задачи  художественно-эстетического воспитания</vt:lpstr>
      <vt:lpstr>А. Б. Теплова        Арт-методика «Тряпичная кукла Пеленашка»</vt:lpstr>
      <vt:lpstr>Л.В.Суздальцева Арт-методика «Фольклор нас учит говорить»</vt:lpstr>
      <vt:lpstr>А. И. Мартынова    Арт-методика «Театр на столе»</vt:lpstr>
      <vt:lpstr>Е. Ю. Александрова   Арт-методика «Загадки театра теней для малышей»</vt:lpstr>
      <vt:lpstr>И. А. Синицина  Арт-методика «РОСТОК»:  художественное развитие малышей на основе музыкального движения.</vt:lpstr>
      <vt:lpstr> И. А. Лаврентьева  методика «Водный мир: лепим, играем, растем» с применением плавающего пластилина.</vt:lpstr>
      <vt:lpstr>Е. Н. Швецова   Арт-методика многослойной лепки «Секреты миллефиори»</vt:lpstr>
      <vt:lpstr>И. А. Лыкова   Арт- методика «Веселые мукосольки»:  тестопластика для малышей.</vt:lpstr>
      <vt:lpstr>Т. П. Скворцова    Арт-методика «рисование на песке» с использованием светового стола.</vt:lpstr>
      <vt:lpstr> И. Н. Воробьёва  Арт-методика «Творчество с младенчества, или художники в памперсах» (рисование красками)</vt:lpstr>
      <vt:lpstr> Е. Е. Кривенко   Арт-методика «Акварель по мокрому листу»</vt:lpstr>
      <vt:lpstr>Е.В.Локтионова   Арт-методика «Яркие следы»</vt:lpstr>
      <vt:lpstr>Спасибо за  внимание!</vt:lpstr>
      <vt:lpstr> Е.Д. Файзуллаева, Т.Д. Фицнер   Авторская методика «Альтернативное рисование тканью с использованием конструктора «шифоновая радуга»»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Александр</dc:creator>
  <cp:lastModifiedBy>Пользователь</cp:lastModifiedBy>
  <cp:revision>36</cp:revision>
  <dcterms:created xsi:type="dcterms:W3CDTF">2020-05-14T12:22:46Z</dcterms:created>
  <dcterms:modified xsi:type="dcterms:W3CDTF">2021-03-19T08:10:50Z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558596</vt:lpwstr>
  </property>
  <property fmtid="{D5CDD505-2E9C-101B-9397-08002B2CF9AE}" name="NXPowerLiteSettings" pid="3">
    <vt:lpwstr>C7000400038000</vt:lpwstr>
  </property>
  <property fmtid="{D5CDD505-2E9C-101B-9397-08002B2CF9AE}" name="NXPowerLiteVersion" pid="4">
    <vt:lpwstr>S9.0.3</vt:lpwstr>
  </property>
</Properties>
</file>